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jpg" ContentType="image/jpeg"/>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2" r:id="rId6"/>
  </p:sldMasterIdLst>
  <p:notesMasterIdLst>
    <p:notesMasterId r:id="rId30"/>
  </p:notesMasterIdLst>
  <p:sldIdLst>
    <p:sldId id="256" r:id="rId7"/>
    <p:sldId id="296" r:id="rId8"/>
    <p:sldId id="29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94" r:id="rId26"/>
    <p:sldId id="290" r:id="rId27"/>
    <p:sldId id="292" r:id="rId28"/>
    <p:sldId id="295" r:id="rId2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3D087-A721-46BE-B144-8BBC3BC5AAEB}" v="6" dt="2020-11-04T14:00:26.8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3814" autoAdjust="0"/>
    <p:restoredTop sz="94694"/>
  </p:normalViewPr>
  <p:slideViewPr>
    <p:cSldViewPr>
      <p:cViewPr varScale="1">
        <p:scale>
          <a:sx n="108" d="100"/>
          <a:sy n="108" d="100"/>
        </p:scale>
        <p:origin x="1356"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1411F6E-B974-44F7-9F3F-D09AC260ED21}" type="datetimeFigureOut">
              <a:rPr lang="en-US" smtClean="0"/>
              <a:t>11/4/2020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4382C51-FD98-4B94-B3B7-75FC3AAC8883}" type="slidenum">
              <a:rPr lang="en-US" smtClean="0"/>
              <a:t>‹#›</a:t>
            </a:fld>
            <a:endParaRPr lang="en-US"/>
          </a:p>
        </p:txBody>
      </p:sp>
    </p:spTree>
    <p:extLst>
      <p:ext uri="{BB962C8B-B14F-4D97-AF65-F5344CB8AC3E}">
        <p14:creationId xmlns:p14="http://schemas.microsoft.com/office/powerpoint/2010/main" val="49134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équipe de l’OMS collaborent avec des experts de toute la planète pour élaborer des orientations. Ces experts passent en revue des rapports, des études et les présentations que leurs soumettent les pays ; ils analysent les tendances, consultent d’autres experts et conviennent ensuite de la meilleure approche. Ces orientations sont destinées aux décideurs du secteur de la santé, pour adaptation au contexte national. Elles sont actualisées au fil du temps à la lumière des nouvelles connaissances scientifiques. </a:t>
            </a:r>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FF109-5F8C-46C5-B013-3B4098F5F7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Resources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Health Care Facility assessment tool - https://www.who.int/publications/i/item/WHO-2019-nCoV-HCF_assessment-IPC-2020.1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Health Care Facility Safe Environments assessment tool  - https://www.who.int/publications/i/item/WHO-2019-nCoV-HCF_assessment-Safe_environment-2020.1 </a:t>
            </a:r>
          </a:p>
          <a:p>
            <a:endParaRPr lang="en-GB" dirty="0"/>
          </a:p>
        </p:txBody>
      </p:sp>
      <p:sp>
        <p:nvSpPr>
          <p:cNvPr id="4" name="Slide Number Placeholder 3"/>
          <p:cNvSpPr>
            <a:spLocks noGrp="1"/>
          </p:cNvSpPr>
          <p:nvPr>
            <p:ph type="sldNum" sz="quarter" idx="5"/>
          </p:nvPr>
        </p:nvSpPr>
        <p:spPr/>
        <p:txBody>
          <a:bodyPr/>
          <a:lstStyle/>
          <a:p>
            <a:fld id="{44382C51-FD98-4B94-B3B7-75FC3AAC8883}" type="slidenum">
              <a:rPr lang="en-US" smtClean="0"/>
              <a:t>5</a:t>
            </a:fld>
            <a:endParaRPr lang="en-US"/>
          </a:p>
        </p:txBody>
      </p:sp>
    </p:spTree>
    <p:extLst>
      <p:ext uri="{BB962C8B-B14F-4D97-AF65-F5344CB8AC3E}">
        <p14:creationId xmlns:p14="http://schemas.microsoft.com/office/powerpoint/2010/main" val="181964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available:</a:t>
            </a:r>
          </a:p>
          <a:p>
            <a:r>
              <a:rPr lang="en-US" dirty="0"/>
              <a:t>the Management of Infected Health Workers document, also included in this document are screening considerations that participants may want to consider in their local contexts - https://www.who.int/publications/i/item/10665-336265</a:t>
            </a:r>
            <a:endParaRPr lang="en-GB" dirty="0"/>
          </a:p>
          <a:p>
            <a:endParaRPr lang="en-GB" dirty="0"/>
          </a:p>
        </p:txBody>
      </p:sp>
      <p:sp>
        <p:nvSpPr>
          <p:cNvPr id="4" name="Slide Number Placeholder 3"/>
          <p:cNvSpPr>
            <a:spLocks noGrp="1"/>
          </p:cNvSpPr>
          <p:nvPr>
            <p:ph type="sldNum" sz="quarter" idx="5"/>
          </p:nvPr>
        </p:nvSpPr>
        <p:spPr/>
        <p:txBody>
          <a:bodyPr/>
          <a:lstStyle/>
          <a:p>
            <a:fld id="{44382C51-FD98-4B94-B3B7-75FC3AAC8883}" type="slidenum">
              <a:rPr lang="en-US" smtClean="0"/>
              <a:t>17</a:t>
            </a:fld>
            <a:endParaRPr lang="en-US"/>
          </a:p>
        </p:txBody>
      </p:sp>
    </p:spTree>
    <p:extLst>
      <p:ext uri="{BB962C8B-B14F-4D97-AF65-F5344CB8AC3E}">
        <p14:creationId xmlns:p14="http://schemas.microsoft.com/office/powerpoint/2010/main" val="9129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fr-FR" sz="3500" noProof="0" dirty="0">
                <a:latin typeface="Calibri" pitchFamily="34" charset="0"/>
                <a:cs typeface="Courier New" pitchFamily="49" charset="0"/>
              </a:rPr>
              <a:t>Constituez des groupes.</a:t>
            </a:r>
          </a:p>
          <a:p>
            <a:pPr marL="342900" lvl="1" indent="-342900">
              <a:spcBef>
                <a:spcPct val="20000"/>
              </a:spcBef>
              <a:buFontTx/>
              <a:buChar char="•"/>
              <a:defRPr/>
            </a:pPr>
            <a:r>
              <a:rPr lang="fr-FR" sz="3500" noProof="0" dirty="0">
                <a:latin typeface="Calibri" pitchFamily="34" charset="0"/>
                <a:cs typeface="Courier New" pitchFamily="49" charset="0"/>
              </a:rPr>
              <a:t>Transposez les résultats en actions concrètes et classez-les par priorité.</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Actions</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Expliquez pourquoi certaines actions sont prioritaires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Qui est chargé de l'action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Quelles sont les ressources nécessaires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D'ici quand faut-il les mobiliser ?</a:t>
            </a:r>
          </a:p>
          <a:p>
            <a:pPr marL="342900" lvl="1" indent="-342900">
              <a:spcBef>
                <a:spcPct val="20000"/>
              </a:spcBef>
              <a:buFontTx/>
              <a:buChar char="•"/>
              <a:defRPr/>
            </a:pPr>
            <a:r>
              <a:rPr lang="fr-FR" sz="3500" noProof="0" dirty="0">
                <a:latin typeface="Calibri" pitchFamily="34" charset="0"/>
                <a:cs typeface="Courier New" pitchFamily="49" charset="0"/>
              </a:rPr>
              <a:t>Le rapporteur de chaque groupe résume en cinq minutes les conclusions de son groupe.</a:t>
            </a:r>
          </a:p>
          <a:p>
            <a:endParaRPr lang="fr-FR" noProof="0" dirty="0"/>
          </a:p>
          <a:p>
            <a:endParaRPr lang="fr-FR"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fr-FR" sz="3500" noProof="0" dirty="0">
                <a:latin typeface="Calibri" pitchFamily="34" charset="0"/>
                <a:cs typeface="Courier New" pitchFamily="49" charset="0"/>
              </a:rPr>
              <a:t>Constituez des groupes.</a:t>
            </a:r>
          </a:p>
          <a:p>
            <a:pPr marL="342900" lvl="1" indent="-342900">
              <a:spcBef>
                <a:spcPct val="20000"/>
              </a:spcBef>
              <a:buFontTx/>
              <a:buChar char="•"/>
              <a:defRPr/>
            </a:pPr>
            <a:r>
              <a:rPr lang="fr-FR" sz="3500" noProof="0" dirty="0">
                <a:latin typeface="Calibri" pitchFamily="34" charset="0"/>
                <a:cs typeface="Courier New" pitchFamily="49" charset="0"/>
              </a:rPr>
              <a:t>Transposez les résultats en actions concrètes et classez-les par priorité.</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Actions</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Expliquez pourquoi certaines actions sont prioritaires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Qui est chargé de l'action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Quelles sont les ressources nécessaires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D'ici quand faut-il les mobiliser ?</a:t>
            </a:r>
          </a:p>
          <a:p>
            <a:pPr marL="342900" lvl="1" indent="-342900">
              <a:spcBef>
                <a:spcPct val="20000"/>
              </a:spcBef>
              <a:buFontTx/>
              <a:buChar char="•"/>
              <a:defRPr/>
            </a:pPr>
            <a:r>
              <a:rPr lang="fr-FR" sz="3500" noProof="0" dirty="0">
                <a:latin typeface="Calibri" pitchFamily="34" charset="0"/>
                <a:cs typeface="Courier New" pitchFamily="49" charset="0"/>
              </a:rPr>
              <a:t>Le rapporteur de chaque groupe résume en cinq minutes les conclusions de son groupe.</a:t>
            </a:r>
          </a:p>
          <a:p>
            <a:endParaRPr lang="fr-FR" noProof="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6268" y="6652472"/>
            <a:ext cx="2514531" cy="359073"/>
          </a:xfrm>
        </p:spPr>
        <p:txBody>
          <a:bodyPr lIns="0" tIns="0" rIns="0" bIns="0"/>
          <a:lstStyle>
            <a:lvl1pPr>
              <a:defRPr sz="1200" b="1" i="0">
                <a:solidFill>
                  <a:schemeClr val="bg1"/>
                </a:solidFill>
                <a:latin typeface="Arial"/>
                <a:cs typeface="Arial"/>
              </a:defRPr>
            </a:lvl1pPr>
          </a:lstStyle>
          <a:p>
            <a:pPr marL="12700">
              <a:lnSpc>
                <a:spcPts val="1425"/>
              </a:lnSpc>
            </a:pPr>
            <a:r>
              <a:rPr lang="fr-FR" spc="-15" dirty="0"/>
              <a:t>EXERCICE DE SIMULATION</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594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4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5620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2217082"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EXERCICE DE SIMULATION</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MALADIE À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r>
              <a:rPr lang="en-US" dirty="0"/>
              <a:t>28 </a:t>
            </a:r>
            <a:r>
              <a:rPr lang="en-US" dirty="0" err="1"/>
              <a:t>octobre</a:t>
            </a:r>
            <a:r>
              <a:rPr lang="en-US" dirty="0"/>
              <a:t> 2020</a:t>
            </a:r>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79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4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83090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4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7966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4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81595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4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366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4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07898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4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92570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4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3104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fr-FR" spc="-15" dirty="0"/>
              <a:t>EXERCICE DE SIMULATION</a:t>
            </a:r>
            <a:endParaRPr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4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15588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4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11088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76268" y="6652472"/>
            <a:ext cx="2057331" cy="359073"/>
          </a:xfrm>
        </p:spPr>
        <p:txBody>
          <a:bodyPr lIns="0" tIns="0" rIns="0" bIns="0"/>
          <a:lstStyle>
            <a:lvl1pPr>
              <a:defRPr sz="1200" b="1" i="0">
                <a:solidFill>
                  <a:schemeClr val="bg1"/>
                </a:solidFill>
                <a:latin typeface="Arial"/>
                <a:cs typeface="Arial"/>
              </a:defRPr>
            </a:lvl1pPr>
          </a:lstStyle>
          <a:p>
            <a:pPr marL="12700">
              <a:lnSpc>
                <a:spcPts val="1425"/>
              </a:lnSpc>
            </a:pPr>
            <a:r>
              <a:rPr lang="fr-FR" spc="-15" dirty="0"/>
              <a:t>EXERCICE DE SIMULATION</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fr-FR" spc="-15" dirty="0"/>
              <a:t>EXERCICE DE SIMULATION</a:t>
            </a:r>
            <a:endParaRPr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819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924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977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941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sp>
        <p:nvSpPr>
          <p:cNvPr id="17" name="bg object 17"/>
          <p:cNvSpPr/>
          <p:nvPr/>
        </p:nvSpPr>
        <p:spPr>
          <a:xfrm>
            <a:off x="0" y="6580631"/>
            <a:ext cx="12188952" cy="27736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19" name="bg object 19"/>
          <p:cNvSpPr/>
          <p:nvPr/>
        </p:nvSpPr>
        <p:spPr>
          <a:xfrm>
            <a:off x="3069335" y="6580631"/>
            <a:ext cx="4191000" cy="27736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g object 20"/>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21" name="bg object 21"/>
          <p:cNvSpPr/>
          <p:nvPr/>
        </p:nvSpPr>
        <p:spPr>
          <a:xfrm>
            <a:off x="2865120" y="6580631"/>
            <a:ext cx="4191000" cy="2773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g object 22"/>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23" name="bg object 23"/>
          <p:cNvSpPr/>
          <p:nvPr/>
        </p:nvSpPr>
        <p:spPr>
          <a:xfrm>
            <a:off x="1207008" y="6574535"/>
            <a:ext cx="4282440" cy="28346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bg object 24"/>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25" name="bg object 25"/>
          <p:cNvSpPr/>
          <p:nvPr/>
        </p:nvSpPr>
        <p:spPr>
          <a:xfrm>
            <a:off x="987552" y="6574535"/>
            <a:ext cx="4282440" cy="28346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g object 26"/>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27" name="bg object 27"/>
          <p:cNvSpPr/>
          <p:nvPr/>
        </p:nvSpPr>
        <p:spPr>
          <a:xfrm>
            <a:off x="179831" y="6574535"/>
            <a:ext cx="2109216" cy="283464"/>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bg object 28"/>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29" name="bg object 29"/>
          <p:cNvSpPr/>
          <p:nvPr/>
        </p:nvSpPr>
        <p:spPr>
          <a:xfrm>
            <a:off x="0" y="6574535"/>
            <a:ext cx="2084832" cy="283464"/>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bg object 30"/>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2" name="Holder 2"/>
          <p:cNvSpPr>
            <a:spLocks noGrp="1"/>
          </p:cNvSpPr>
          <p:nvPr>
            <p:ph type="title"/>
          </p:nvPr>
        </p:nvSpPr>
        <p:spPr>
          <a:xfrm>
            <a:off x="4175664" y="-79755"/>
            <a:ext cx="3840670" cy="75692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441811" y="2080767"/>
            <a:ext cx="10570845" cy="3238500"/>
          </a:xfrm>
          <a:prstGeom prst="rect">
            <a:avLst/>
          </a:prstGeom>
        </p:spPr>
        <p:txBody>
          <a:bodyPr wrap="square" lIns="0" tIns="0" rIns="0" bIns="0">
            <a:spAutoFit/>
          </a:bodyPr>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a:xfrm>
            <a:off x="76269" y="6652472"/>
            <a:ext cx="2306378" cy="179536"/>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lang="en-US" spc="-5" dirty="0"/>
              <a:t>EXERCICE DE SIMULATION</a:t>
            </a:r>
            <a:endParaRPr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196215"/>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862234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4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729628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8.jpg"/><Relationship Id="rId5" Type="http://schemas.openxmlformats.org/officeDocument/2006/relationships/image" Target="../media/image4.png"/><Relationship Id="rId10" Type="http://schemas.openxmlformats.org/officeDocument/2006/relationships/image" Target="../media/image27.jpg"/><Relationship Id="rId4" Type="http://schemas.openxmlformats.org/officeDocument/2006/relationships/image" Target="../media/image3.png"/><Relationship Id="rId9"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36.png"/><Relationship Id="rId9" Type="http://schemas.openxmlformats.org/officeDocument/2006/relationships/hyperlink" Target="mailto:andragro@paho.org" TargetMode="External"/><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who.int/iris/bitstream/handle/10665/333153/WHO-2019-nCoV-IPC-2020.4-fre.pdf?sequence=1&amp;isAllowed=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apps.who.int/iris/bitstream/handle/10665/334320/WHO-2019-nCoV-IPC_DBMgmt-2020.2-fre.pdf?sequence=1&amp;isAllowed=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905009"/>
          </a:xfrm>
          <a:prstGeom prst="rect">
            <a:avLst/>
          </a:prstGeom>
        </p:spPr>
        <p:txBody>
          <a:bodyPr vert="horz" wrap="square" lIns="0" tIns="95885" rIns="0" bIns="0" rtlCol="0">
            <a:spAutoFit/>
          </a:bodyPr>
          <a:lstStyle/>
          <a:p>
            <a:pPr marL="12700" marR="5080">
              <a:lnSpc>
                <a:spcPts val="4680"/>
              </a:lnSpc>
              <a:spcBef>
                <a:spcPts val="755"/>
              </a:spcBef>
            </a:pPr>
            <a:r>
              <a:rPr lang="fr-FR" sz="4400" spc="-5" dirty="0">
                <a:latin typeface="Roboto"/>
                <a:cs typeface="Roboto"/>
              </a:rPr>
              <a:t>Maladie à coronavirus 2019 </a:t>
            </a:r>
            <a:r>
              <a:rPr sz="4400" spc="-5" dirty="0">
                <a:latin typeface="Roboto"/>
                <a:cs typeface="Roboto"/>
              </a:rPr>
              <a:t>(COVID-19)</a:t>
            </a:r>
            <a:endParaRPr sz="4400" dirty="0">
              <a:latin typeface="Roboto"/>
              <a:cs typeface="Roboto"/>
            </a:endParaRPr>
          </a:p>
        </p:txBody>
      </p:sp>
      <p:sp>
        <p:nvSpPr>
          <p:cNvPr id="3" name="object 3"/>
          <p:cNvSpPr txBox="1"/>
          <p:nvPr/>
        </p:nvSpPr>
        <p:spPr>
          <a:xfrm>
            <a:off x="6400800" y="4343400"/>
            <a:ext cx="5446663" cy="1545295"/>
          </a:xfrm>
          <a:prstGeom prst="rect">
            <a:avLst/>
          </a:prstGeom>
        </p:spPr>
        <p:txBody>
          <a:bodyPr vert="horz" wrap="square" lIns="0" tIns="31750" rIns="0" bIns="0" rtlCol="0">
            <a:spAutoFit/>
          </a:bodyPr>
          <a:lstStyle/>
          <a:p>
            <a:pPr marL="107950" marR="5080" indent="-95250" algn="ctr">
              <a:lnSpc>
                <a:spcPts val="2810"/>
              </a:lnSpc>
              <a:spcBef>
                <a:spcPts val="250"/>
              </a:spcBef>
            </a:pPr>
            <a:r>
              <a:rPr lang="fr-FR" sz="2400" b="1" dirty="0">
                <a:solidFill>
                  <a:srgbClr val="D86422"/>
                </a:solidFill>
                <a:latin typeface="Roboto"/>
                <a:cs typeface="Roboto"/>
              </a:rPr>
              <a:t> LUTTE ANTI-INFECTIEUSE DANS LES ÉTABLISSEMENTS DE SANTÉ</a:t>
            </a:r>
          </a:p>
          <a:p>
            <a:pPr marL="107950" marR="5080" indent="-95250">
              <a:lnSpc>
                <a:spcPts val="2810"/>
              </a:lnSpc>
              <a:spcBef>
                <a:spcPts val="250"/>
              </a:spcBef>
            </a:pPr>
            <a:endParaRPr lang="fr-FR" sz="2400" b="1" dirty="0">
              <a:solidFill>
                <a:srgbClr val="D86422"/>
              </a:solidFill>
              <a:latin typeface="Roboto"/>
              <a:cs typeface="Roboto"/>
            </a:endParaRPr>
          </a:p>
          <a:p>
            <a:pPr marL="107950" marR="5080" indent="-95250" algn="ctr">
              <a:lnSpc>
                <a:spcPts val="2810"/>
              </a:lnSpc>
              <a:spcBef>
                <a:spcPts val="250"/>
              </a:spcBef>
            </a:pPr>
            <a:r>
              <a:rPr lang="fr-FR" sz="2200" b="1" dirty="0">
                <a:solidFill>
                  <a:srgbClr val="D86422"/>
                </a:solidFill>
                <a:latin typeface="Roboto"/>
                <a:cs typeface="Roboto"/>
              </a:rPr>
              <a:t> EXERCICE DE SIMULATION</a:t>
            </a:r>
            <a:endParaRPr sz="2200" dirty="0">
              <a:latin typeface="Roboto"/>
              <a:cs typeface="Roboto"/>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pic>
        <p:nvPicPr>
          <p:cNvPr id="7" name="Picture 6" descr="\\Wims\hq\GVA11\Home\cl-DGO\Dept-DGD\t-WPC\campanal\Desktop\OMS-bleu.jpg">
            <a:extLst>
              <a:ext uri="{FF2B5EF4-FFF2-40B4-BE49-F238E27FC236}">
                <a16:creationId xmlns:a16="http://schemas.microsoft.com/office/drawing/2014/main" id="{CA9D7759-9EC9-48C3-8057-D5ECCEFB2D2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69" y="6172200"/>
            <a:ext cx="2068286" cy="5564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905009"/>
          </a:xfrm>
          <a:prstGeom prst="rect">
            <a:avLst/>
          </a:prstGeom>
        </p:spPr>
        <p:txBody>
          <a:bodyPr vert="horz" wrap="square" lIns="0" tIns="95885" rIns="0" bIns="0" rtlCol="0">
            <a:spAutoFit/>
          </a:bodyPr>
          <a:lstStyle/>
          <a:p>
            <a:pPr marL="12700" marR="5080">
              <a:lnSpc>
                <a:spcPts val="4680"/>
              </a:lnSpc>
              <a:spcBef>
                <a:spcPts val="755"/>
              </a:spcBef>
            </a:pPr>
            <a:r>
              <a:rPr lang="fr-FR" sz="4400" spc="-5" dirty="0">
                <a:latin typeface="Roboto"/>
                <a:cs typeface="Roboto"/>
              </a:rPr>
              <a:t>Maladie à coronavirus 2019 </a:t>
            </a:r>
            <a:r>
              <a:rPr sz="4400" spc="-5" dirty="0">
                <a:latin typeface="Roboto"/>
                <a:cs typeface="Roboto"/>
              </a:rPr>
              <a:t>(COVID-19)</a:t>
            </a:r>
            <a:endParaRPr sz="4400" dirty="0">
              <a:latin typeface="Roboto"/>
              <a:cs typeface="Roboto"/>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3">
            <a:extLst>
              <a:ext uri="{FF2B5EF4-FFF2-40B4-BE49-F238E27FC236}">
                <a16:creationId xmlns:a16="http://schemas.microsoft.com/office/drawing/2014/main" id="{B2032703-D2B1-40F6-AAD4-AD65F3F63D32}"/>
              </a:ext>
            </a:extLst>
          </p:cNvPr>
          <p:cNvSpPr txBox="1"/>
          <p:nvPr/>
        </p:nvSpPr>
        <p:spPr>
          <a:xfrm>
            <a:off x="6400800" y="4343400"/>
            <a:ext cx="5446663" cy="1545295"/>
          </a:xfrm>
          <a:prstGeom prst="rect">
            <a:avLst/>
          </a:prstGeom>
        </p:spPr>
        <p:txBody>
          <a:bodyPr vert="horz" wrap="square" lIns="0" tIns="31750" rIns="0" bIns="0" rtlCol="0">
            <a:spAutoFit/>
          </a:bodyPr>
          <a:lstStyle/>
          <a:p>
            <a:pPr marL="107950" marR="5080" indent="-95250" algn="ctr">
              <a:lnSpc>
                <a:spcPts val="2810"/>
              </a:lnSpc>
              <a:spcBef>
                <a:spcPts val="250"/>
              </a:spcBef>
            </a:pPr>
            <a:r>
              <a:rPr lang="fr-FR" sz="2400" b="1" dirty="0">
                <a:solidFill>
                  <a:srgbClr val="D86422"/>
                </a:solidFill>
                <a:latin typeface="Roboto"/>
                <a:cs typeface="Roboto"/>
              </a:rPr>
              <a:t> LUTTE ANTI-INFECTIEUSE DANS LES ÉTABLISSEMENTS DE SANTÉ</a:t>
            </a:r>
          </a:p>
          <a:p>
            <a:pPr marL="107950" marR="5080" indent="-95250">
              <a:lnSpc>
                <a:spcPts val="2810"/>
              </a:lnSpc>
              <a:spcBef>
                <a:spcPts val="250"/>
              </a:spcBef>
            </a:pPr>
            <a:endParaRPr lang="fr-FR" sz="2400" b="1" dirty="0">
              <a:solidFill>
                <a:srgbClr val="D86422"/>
              </a:solidFill>
              <a:latin typeface="Roboto"/>
              <a:cs typeface="Roboto"/>
            </a:endParaRPr>
          </a:p>
          <a:p>
            <a:pPr marL="107950" marR="5080" indent="-95250" algn="ctr">
              <a:lnSpc>
                <a:spcPts val="2810"/>
              </a:lnSpc>
              <a:spcBef>
                <a:spcPts val="250"/>
              </a:spcBef>
            </a:pPr>
            <a:r>
              <a:rPr lang="fr-FR" sz="2200" b="1" dirty="0">
                <a:solidFill>
                  <a:srgbClr val="D86422"/>
                </a:solidFill>
                <a:latin typeface="Roboto"/>
                <a:cs typeface="Roboto"/>
              </a:rPr>
              <a:t> EXERCICE DE SIMULATION</a:t>
            </a:r>
            <a:endParaRPr sz="2200" dirty="0">
              <a:latin typeface="Roboto"/>
              <a:cs typeface="Roboto"/>
            </a:endParaRPr>
          </a:p>
        </p:txBody>
      </p:sp>
      <p:pic>
        <p:nvPicPr>
          <p:cNvPr id="8" name="Picture 7" descr="\\Wims\hq\GVA11\Home\cl-DGO\Dept-DGD\t-WPC\campanal\Desktop\OMS-bleu.jpg">
            <a:extLst>
              <a:ext uri="{FF2B5EF4-FFF2-40B4-BE49-F238E27FC236}">
                <a16:creationId xmlns:a16="http://schemas.microsoft.com/office/drawing/2014/main" id="{DBD39D33-7971-4478-99F7-013AD435F6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369" y="6172200"/>
            <a:ext cx="2068286" cy="5564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fr-FR" sz="3600" spc="-5"/>
              <a:t>Scénario</a:t>
            </a:r>
            <a:endParaRPr lang="fr-FR" sz="3600"/>
          </a:p>
        </p:txBody>
      </p:sp>
      <p:sp>
        <p:nvSpPr>
          <p:cNvPr id="3" name="object 3"/>
          <p:cNvSpPr/>
          <p:nvPr/>
        </p:nvSpPr>
        <p:spPr>
          <a:xfrm>
            <a:off x="457201" y="674801"/>
            <a:ext cx="7313954" cy="5739969"/>
          </a:xfrm>
          <a:custGeom>
            <a:avLst/>
            <a:gdLst/>
            <a:ahLst/>
            <a:cxnLst/>
            <a:rect l="l" t="t" r="r" b="b"/>
            <a:pathLst>
              <a:path w="7287259" h="5500370">
                <a:moveTo>
                  <a:pt x="7286716" y="0"/>
                </a:moveTo>
                <a:lnTo>
                  <a:pt x="0" y="0"/>
                </a:lnTo>
                <a:lnTo>
                  <a:pt x="0" y="5500254"/>
                </a:lnTo>
                <a:lnTo>
                  <a:pt x="7286716" y="5500254"/>
                </a:lnTo>
                <a:lnTo>
                  <a:pt x="7286716" y="0"/>
                </a:lnTo>
                <a:close/>
              </a:path>
            </a:pathLst>
          </a:custGeom>
          <a:solidFill>
            <a:srgbClr val="DEDEDE"/>
          </a:solidFill>
        </p:spPr>
        <p:txBody>
          <a:bodyPr wrap="square" lIns="0" tIns="0" rIns="0" bIns="0" rtlCol="0"/>
          <a:lstStyle/>
          <a:p>
            <a:endParaRPr lang="fr-FR"/>
          </a:p>
        </p:txBody>
      </p:sp>
      <p:sp>
        <p:nvSpPr>
          <p:cNvPr id="4" name="object 4"/>
          <p:cNvSpPr txBox="1"/>
          <p:nvPr/>
        </p:nvSpPr>
        <p:spPr>
          <a:xfrm>
            <a:off x="450575" y="905798"/>
            <a:ext cx="7129145" cy="5320046"/>
          </a:xfrm>
          <a:prstGeom prst="rect">
            <a:avLst/>
          </a:prstGeom>
        </p:spPr>
        <p:txBody>
          <a:bodyPr vert="horz" wrap="square" lIns="0" tIns="10795" rIns="0" bIns="0" rtlCol="0">
            <a:spAutoFit/>
          </a:bodyPr>
          <a:lstStyle/>
          <a:p>
            <a:pPr marL="241300" marR="5715" indent="-228600" algn="just">
              <a:lnSpc>
                <a:spcPct val="100499"/>
              </a:lnSpc>
              <a:spcBef>
                <a:spcPts val="85"/>
              </a:spcBef>
              <a:buFont typeface="Arial"/>
              <a:buChar char="•"/>
              <a:tabLst>
                <a:tab pos="241300" algn="l"/>
              </a:tabLst>
            </a:pPr>
            <a:r>
              <a:rPr lang="fr-FR" sz="2000" spc="-5" dirty="0">
                <a:latin typeface="Roboto"/>
                <a:cs typeface="Roboto"/>
              </a:rPr>
              <a:t>L’Hôpital des Héros est un établissement tertiaire de 300 lits, dont 18 en soins intensifs. L'hôpital fonctionne en moyenne à 90-95 % de ses capacités (plan de sol fourni).</a:t>
            </a:r>
          </a:p>
          <a:p>
            <a:pPr marL="241300" marR="5715" indent="-228600" algn="just">
              <a:lnSpc>
                <a:spcPct val="100499"/>
              </a:lnSpc>
              <a:spcBef>
                <a:spcPts val="85"/>
              </a:spcBef>
              <a:buFont typeface="Arial"/>
              <a:buChar char="•"/>
              <a:tabLst>
                <a:tab pos="241300" algn="l"/>
              </a:tabLst>
            </a:pPr>
            <a:endParaRPr lang="fr-FR" sz="2000" spc="-5" dirty="0">
              <a:latin typeface="Roboto"/>
              <a:cs typeface="Roboto"/>
            </a:endParaRPr>
          </a:p>
          <a:p>
            <a:pPr marL="241300" marR="5715" indent="-228600" algn="just">
              <a:lnSpc>
                <a:spcPct val="100499"/>
              </a:lnSpc>
              <a:spcBef>
                <a:spcPts val="85"/>
              </a:spcBef>
              <a:buFont typeface="Arial"/>
              <a:buChar char="•"/>
              <a:tabLst>
                <a:tab pos="241300" algn="l"/>
              </a:tabLst>
            </a:pPr>
            <a:r>
              <a:rPr lang="fr-FR" sz="2000" spc="-5" dirty="0">
                <a:latin typeface="Roboto"/>
                <a:cs typeface="Roboto"/>
              </a:rPr>
              <a:t>L’hôpital a été très lourdement sollicité pendant la première vague de COVID-19 en mars et avril 2020. Pendant cette période, 347 patients atteints de la COVID-19 ont été hospitalisés. Parmi eux, 29 sont décédés, dont deux enfants présentant des affections sous-jacentes.</a:t>
            </a:r>
          </a:p>
          <a:p>
            <a:pPr marL="241300" marR="5715" indent="-228600" algn="just">
              <a:lnSpc>
                <a:spcPct val="100499"/>
              </a:lnSpc>
              <a:spcBef>
                <a:spcPts val="85"/>
              </a:spcBef>
              <a:buFont typeface="Arial"/>
              <a:buChar char="•"/>
              <a:tabLst>
                <a:tab pos="241300" algn="l"/>
              </a:tabLst>
            </a:pPr>
            <a:endParaRPr lang="fr-FR" sz="2000" spc="-5" dirty="0">
              <a:latin typeface="Roboto"/>
              <a:cs typeface="Roboto"/>
            </a:endParaRPr>
          </a:p>
          <a:p>
            <a:pPr marL="241300" marR="5715" indent="-228600" algn="just">
              <a:lnSpc>
                <a:spcPct val="100499"/>
              </a:lnSpc>
              <a:spcBef>
                <a:spcPts val="85"/>
              </a:spcBef>
              <a:buFont typeface="Arial"/>
              <a:buChar char="•"/>
              <a:tabLst>
                <a:tab pos="241300" algn="l"/>
              </a:tabLst>
            </a:pPr>
            <a:r>
              <a:rPr lang="fr-FR" sz="2000" spc="-5" dirty="0">
                <a:latin typeface="Roboto"/>
                <a:cs typeface="Roboto"/>
              </a:rPr>
              <a:t>Depuis, le gouvernement a mis en place des mesures sociales et de santé publique strictes qui ont permis de réduire le nombre de patients COVID-19.</a:t>
            </a:r>
          </a:p>
          <a:p>
            <a:pPr marL="241300" marR="5715" indent="-228600" algn="just">
              <a:lnSpc>
                <a:spcPct val="100499"/>
              </a:lnSpc>
              <a:spcBef>
                <a:spcPts val="85"/>
              </a:spcBef>
              <a:buFont typeface="Arial"/>
              <a:buChar char="•"/>
              <a:tabLst>
                <a:tab pos="241300" algn="l"/>
              </a:tabLst>
            </a:pPr>
            <a:endParaRPr lang="fr-FR" sz="2000" spc="-5" dirty="0">
              <a:latin typeface="Roboto"/>
              <a:cs typeface="Roboto"/>
            </a:endParaRPr>
          </a:p>
          <a:p>
            <a:pPr marL="241300" marR="5715" indent="-228600" algn="just">
              <a:lnSpc>
                <a:spcPct val="100499"/>
              </a:lnSpc>
              <a:spcBef>
                <a:spcPts val="85"/>
              </a:spcBef>
              <a:buFont typeface="Arial"/>
              <a:buChar char="•"/>
              <a:tabLst>
                <a:tab pos="241300" algn="l"/>
              </a:tabLst>
            </a:pPr>
            <a:r>
              <a:rPr lang="fr-FR" sz="2000" spc="-5" dirty="0">
                <a:latin typeface="Roboto"/>
                <a:cs typeface="Roboto"/>
              </a:rPr>
              <a:t>Au cours des derniers mois, l’allègement des restrictions a conduit à une hausse des infections qui s’est traduite par une augmentation du nombre de patients COVID-19.</a:t>
            </a:r>
            <a:endParaRPr lang="fr-FR" sz="2000" dirty="0">
              <a:latin typeface="Roboto"/>
              <a:cs typeface="Roboto"/>
            </a:endParaRPr>
          </a:p>
        </p:txBody>
      </p:sp>
      <p:grpSp>
        <p:nvGrpSpPr>
          <p:cNvPr id="5" name="object 5"/>
          <p:cNvGrpSpPr/>
          <p:nvPr/>
        </p:nvGrpSpPr>
        <p:grpSpPr>
          <a:xfrm>
            <a:off x="7690104" y="0"/>
            <a:ext cx="4502150" cy="634365"/>
            <a:chOff x="7690104" y="0"/>
            <a:chExt cx="4502150" cy="634365"/>
          </a:xfrm>
        </p:grpSpPr>
        <p:sp>
          <p:nvSpPr>
            <p:cNvPr id="6" name="object 6"/>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lang="fr-FR"/>
            </a:p>
          </p:txBody>
        </p:sp>
        <p:sp>
          <p:nvSpPr>
            <p:cNvPr id="8" name="object 8"/>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9" name="object 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lang="fr-FR"/>
            </a:p>
          </p:txBody>
        </p:sp>
      </p:grpSp>
      <p:sp>
        <p:nvSpPr>
          <p:cNvPr id="10" name="object 10"/>
          <p:cNvSpPr txBox="1"/>
          <p:nvPr/>
        </p:nvSpPr>
        <p:spPr>
          <a:xfrm>
            <a:off x="8040623" y="896"/>
            <a:ext cx="3881754" cy="444352"/>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fr-FR" sz="2000" spc="-20">
                <a:solidFill>
                  <a:srgbClr val="FFFFFF"/>
                </a:solidFill>
                <a:latin typeface="Arial Black"/>
                <a:cs typeface="Arial Black"/>
              </a:rPr>
              <a:t>POUR SIMULATION</a:t>
            </a:r>
            <a:endParaRPr lang="fr-FR" sz="2000">
              <a:latin typeface="Arial Black"/>
              <a:cs typeface="Arial Black"/>
            </a:endParaRPr>
          </a:p>
        </p:txBody>
      </p:sp>
      <p:sp>
        <p:nvSpPr>
          <p:cNvPr id="11" name="object 11"/>
          <p:cNvSpPr/>
          <p:nvPr/>
        </p:nvSpPr>
        <p:spPr>
          <a:xfrm>
            <a:off x="8040622" y="1823699"/>
            <a:ext cx="3925614" cy="3030298"/>
          </a:xfrm>
          <a:prstGeom prst="rect">
            <a:avLst/>
          </a:prstGeom>
          <a:blipFill>
            <a:blip r:embed="rId4" cstate="print"/>
            <a:stretch>
              <a:fillRect/>
            </a:stretch>
          </a:blipFill>
        </p:spPr>
        <p:txBody>
          <a:bodyPr wrap="square" lIns="0" tIns="0" rIns="0" bIns="0" rtlCol="0"/>
          <a:lstStyle/>
          <a:p>
            <a:endParaRPr lang="fr-FR"/>
          </a:p>
        </p:txBody>
      </p:sp>
      <p:sp>
        <p:nvSpPr>
          <p:cNvPr id="12" name="object 12"/>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11</a:t>
            </a:fld>
            <a:endParaRPr lang="fr-F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dirty="0"/>
              <a:t>EXERCICE DE SIMULATION</a:t>
            </a:r>
          </a:p>
        </p:txBody>
      </p:sp>
      <p:sp>
        <p:nvSpPr>
          <p:cNvPr id="14" name="object 14"/>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5" name="object 15"/>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dirty="0">
                <a:solidFill>
                  <a:srgbClr val="FFFFFF"/>
                </a:solidFill>
                <a:latin typeface="Arial"/>
                <a:cs typeface="Arial"/>
              </a:rPr>
              <a:t>20 octobre</a:t>
            </a:r>
            <a:r>
              <a:rPr lang="fr-FR" sz="1200" b="1" spc="-65" dirty="0">
                <a:solidFill>
                  <a:srgbClr val="FFFFFF"/>
                </a:solidFill>
                <a:latin typeface="Arial"/>
                <a:cs typeface="Arial"/>
              </a:rPr>
              <a:t> </a:t>
            </a:r>
            <a:r>
              <a:rPr lang="fr-FR" sz="1200" b="1" spc="-5" dirty="0">
                <a:solidFill>
                  <a:srgbClr val="FFFFFF"/>
                </a:solidFill>
                <a:latin typeface="Arial"/>
                <a:cs typeface="Arial"/>
              </a:rPr>
              <a:t>2020</a:t>
            </a:r>
            <a:endParaRPr lang="fr-FR" sz="12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fr-FR" sz="3600" spc="-5"/>
              <a:t>Séance</a:t>
            </a:r>
            <a:r>
              <a:rPr lang="fr-FR" sz="3600" spc="-90"/>
              <a:t> </a:t>
            </a:r>
            <a:r>
              <a:rPr lang="fr-FR" sz="3600"/>
              <a:t>1</a:t>
            </a:r>
          </a:p>
        </p:txBody>
      </p:sp>
      <p:sp>
        <p:nvSpPr>
          <p:cNvPr id="3" name="object 3"/>
          <p:cNvSpPr txBox="1"/>
          <p:nvPr/>
        </p:nvSpPr>
        <p:spPr>
          <a:xfrm>
            <a:off x="707619" y="780445"/>
            <a:ext cx="5769381" cy="351378"/>
          </a:xfrm>
          <a:prstGeom prst="rect">
            <a:avLst/>
          </a:prstGeom>
        </p:spPr>
        <p:txBody>
          <a:bodyPr vert="horz" wrap="square" lIns="0" tIns="12700" rIns="0" bIns="0" rtlCol="0">
            <a:spAutoFit/>
          </a:bodyPr>
          <a:lstStyle/>
          <a:p>
            <a:pPr marL="12700">
              <a:lnSpc>
                <a:spcPct val="100000"/>
              </a:lnSpc>
              <a:spcBef>
                <a:spcPts val="100"/>
              </a:spcBef>
            </a:pPr>
            <a:r>
              <a:rPr lang="fr-FR" sz="2200" b="1" spc="-5" dirty="0">
                <a:solidFill>
                  <a:srgbClr val="005D85"/>
                </a:solidFill>
                <a:latin typeface="Roboto"/>
                <a:cs typeface="Roboto"/>
              </a:rPr>
              <a:t>Questions </a:t>
            </a:r>
            <a:r>
              <a:rPr lang="fr-FR" sz="2200" b="1" dirty="0">
                <a:solidFill>
                  <a:srgbClr val="005D85"/>
                </a:solidFill>
                <a:latin typeface="Roboto"/>
                <a:cs typeface="Roboto"/>
              </a:rPr>
              <a:t>pour alimenter la</a:t>
            </a:r>
            <a:r>
              <a:rPr lang="fr-FR" sz="2200" b="1" spc="-65" dirty="0">
                <a:solidFill>
                  <a:srgbClr val="005D85"/>
                </a:solidFill>
                <a:latin typeface="Roboto"/>
                <a:cs typeface="Roboto"/>
              </a:rPr>
              <a:t> </a:t>
            </a:r>
            <a:r>
              <a:rPr lang="fr-FR" sz="2200" b="1" spc="-5" dirty="0">
                <a:solidFill>
                  <a:srgbClr val="005D85"/>
                </a:solidFill>
                <a:latin typeface="Roboto"/>
                <a:cs typeface="Roboto"/>
              </a:rPr>
              <a:t>discussion</a:t>
            </a:r>
            <a:endParaRPr lang="fr-FR" sz="2200" dirty="0">
              <a:latin typeface="Roboto"/>
              <a:cs typeface="Roboto"/>
            </a:endParaRPr>
          </a:p>
        </p:txBody>
      </p:sp>
      <p:sp>
        <p:nvSpPr>
          <p:cNvPr id="11" name="object 11"/>
          <p:cNvSpPr/>
          <p:nvPr/>
        </p:nvSpPr>
        <p:spPr>
          <a:xfrm>
            <a:off x="9220200" y="750716"/>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2" name="object 12"/>
          <p:cNvSpPr txBox="1"/>
          <p:nvPr/>
        </p:nvSpPr>
        <p:spPr>
          <a:xfrm>
            <a:off x="9906000" y="901260"/>
            <a:ext cx="1902081" cy="382156"/>
          </a:xfrm>
          <a:prstGeom prst="rect">
            <a:avLst/>
          </a:prstGeom>
        </p:spPr>
        <p:txBody>
          <a:bodyPr vert="horz" wrap="square" lIns="0" tIns="12700" rIns="0" bIns="0" rtlCol="0">
            <a:spAutoFit/>
          </a:bodyPr>
          <a:lstStyle/>
          <a:p>
            <a:pPr marL="12700">
              <a:lnSpc>
                <a:spcPct val="100000"/>
              </a:lnSpc>
              <a:spcBef>
                <a:spcPts val="100"/>
              </a:spcBef>
            </a:pPr>
            <a:r>
              <a:rPr lang="fr-FR" sz="2400" b="1">
                <a:solidFill>
                  <a:srgbClr val="0070C0"/>
                </a:solidFill>
                <a:latin typeface="Arial"/>
                <a:cs typeface="Arial"/>
              </a:rPr>
              <a:t>30</a:t>
            </a:r>
            <a:r>
              <a:rPr lang="fr-FR" sz="2400" b="1" spc="-85">
                <a:solidFill>
                  <a:srgbClr val="0070C0"/>
                </a:solidFill>
                <a:latin typeface="Arial"/>
                <a:cs typeface="Arial"/>
              </a:rPr>
              <a:t> </a:t>
            </a:r>
            <a:r>
              <a:rPr lang="fr-FR" sz="2400" b="1" spc="-5">
                <a:solidFill>
                  <a:srgbClr val="0070C0"/>
                </a:solidFill>
                <a:latin typeface="Arial"/>
                <a:cs typeface="Arial"/>
              </a:rPr>
              <a:t>minutes</a:t>
            </a:r>
            <a:endParaRPr lang="fr-FR" sz="2400">
              <a:latin typeface="Arial"/>
              <a:cs typeface="Arial"/>
            </a:endParaRPr>
          </a:p>
        </p:txBody>
      </p:sp>
      <p:sp>
        <p:nvSpPr>
          <p:cNvPr id="13" name="object 13"/>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12</a:t>
            </a:fld>
            <a:endParaRPr lang="fr-F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dirty="0"/>
              <a:t>EXERCICE DE SIMULATION</a:t>
            </a:r>
          </a:p>
        </p:txBody>
      </p:sp>
      <p:sp>
        <p:nvSpPr>
          <p:cNvPr id="15" name="object 15"/>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6" name="object 16"/>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dirty="0">
                <a:solidFill>
                  <a:srgbClr val="FFFFFF"/>
                </a:solidFill>
                <a:latin typeface="Arial"/>
                <a:cs typeface="Arial"/>
              </a:rPr>
              <a:t>20 octobre</a:t>
            </a:r>
            <a:r>
              <a:rPr lang="fr-FR" sz="1200" b="1" spc="-65" dirty="0">
                <a:solidFill>
                  <a:srgbClr val="FFFFFF"/>
                </a:solidFill>
                <a:latin typeface="Arial"/>
                <a:cs typeface="Arial"/>
              </a:rPr>
              <a:t> </a:t>
            </a:r>
            <a:r>
              <a:rPr lang="fr-FR" sz="1200" b="1" spc="-5" dirty="0">
                <a:solidFill>
                  <a:srgbClr val="FFFFFF"/>
                </a:solidFill>
                <a:latin typeface="Arial"/>
                <a:cs typeface="Arial"/>
              </a:rPr>
              <a:t>2020</a:t>
            </a:r>
            <a:endParaRPr lang="fr-FR" sz="1200" dirty="0">
              <a:latin typeface="Arial"/>
              <a:cs typeface="Arial"/>
            </a:endParaRPr>
          </a:p>
        </p:txBody>
      </p:sp>
      <p:sp>
        <p:nvSpPr>
          <p:cNvPr id="17" name="object 9">
            <a:extLst>
              <a:ext uri="{FF2B5EF4-FFF2-40B4-BE49-F238E27FC236}">
                <a16:creationId xmlns:a16="http://schemas.microsoft.com/office/drawing/2014/main" id="{4B92DF0C-547B-4AAE-AF45-D057F01DB3AA}"/>
              </a:ext>
            </a:extLst>
          </p:cNvPr>
          <p:cNvSpPr txBox="1"/>
          <p:nvPr/>
        </p:nvSpPr>
        <p:spPr>
          <a:xfrm>
            <a:off x="707618" y="1414778"/>
            <a:ext cx="11484382" cy="4732962"/>
          </a:xfrm>
          <a:prstGeom prst="rect">
            <a:avLst/>
          </a:prstGeom>
        </p:spPr>
        <p:txBody>
          <a:bodyPr vert="horz" wrap="square" lIns="0" tIns="119380" rIns="0" bIns="0" rtlCol="0">
            <a:spAutoFit/>
          </a:bodyPr>
          <a:lstStyle/>
          <a:p>
            <a:pPr marL="526415" marR="1847850" indent="-514350">
              <a:lnSpc>
                <a:spcPct val="68200"/>
              </a:lnSpc>
              <a:spcBef>
                <a:spcPts val="940"/>
              </a:spcBef>
              <a:buAutoNum type="arabicPeriod"/>
              <a:tabLst>
                <a:tab pos="526415" algn="l"/>
                <a:tab pos="527050" algn="l"/>
              </a:tabLst>
            </a:pPr>
            <a:r>
              <a:rPr lang="fr-FR" sz="2200" dirty="0">
                <a:latin typeface="Roboto"/>
                <a:cs typeface="Roboto"/>
              </a:rPr>
              <a:t>Selon votre plan et vos procédures, quelles procédures de dépistage et de triage doivent être mises en place dans cet hôpital ? Sont-elles suffisantes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Sachant que nous devrons sans doute vivre avec le virus SARS-CoV-2 pendant encore longtemps, quelles recommandations donner au personnel et aux patients en matière de lutte anti-infectieuse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Quelles mesures d’isolement et de regroupement en cohortes doivent être mises en place pour gérer les infections chez les patients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Quels types de supports, de </a:t>
            </a:r>
            <a:r>
              <a:rPr lang="fr-FR" sz="2200" u="sng" dirty="0">
                <a:solidFill>
                  <a:srgbClr val="0563C1"/>
                </a:solidFill>
                <a:uFill>
                  <a:solidFill>
                    <a:srgbClr val="0563C1"/>
                  </a:solidFill>
                </a:uFill>
                <a:latin typeface="Roboto"/>
              </a:rPr>
              <a:t>formations</a:t>
            </a:r>
            <a:r>
              <a:rPr lang="fr-FR" sz="2200" dirty="0">
                <a:latin typeface="Roboto"/>
                <a:cs typeface="Roboto"/>
              </a:rPr>
              <a:t> ou d’activités permettraient d’attirer l'attention du personnel sur la nécessité des mesures de lutte anti-infectieuse lorsque la COVID-19 s’est largement propagée ?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Quels systèmes ont été mis en place en matière de nettoyage et de contrôle technique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Des contrôles administratifs sont-ils nécessaires à ce stade et si oui, lesquels ?</a:t>
            </a:r>
          </a:p>
          <a:p>
            <a:pPr marL="526415" marR="1847850" indent="-514350">
              <a:lnSpc>
                <a:spcPct val="68200"/>
              </a:lnSpc>
              <a:spcBef>
                <a:spcPts val="940"/>
              </a:spcBef>
              <a:buAutoNum type="arabicPeriod"/>
              <a:tabLst>
                <a:tab pos="526415" algn="l"/>
                <a:tab pos="527050" algn="l"/>
              </a:tabLst>
            </a:pPr>
            <a:r>
              <a:rPr lang="fr-FR" sz="2200" dirty="0">
                <a:latin typeface="Roboto"/>
                <a:cs typeface="Roboto"/>
              </a:rPr>
              <a:t>Comment allez-vous faire respecter les politiques dans l’établissement et quelles sanctions allez-vous appliquer en cas d’infraction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fr-FR" sz="3600" spc="-5"/>
              <a:t>Scénario</a:t>
            </a:r>
            <a:r>
              <a:rPr lang="fr-FR" sz="3600" spc="-10"/>
              <a:t> </a:t>
            </a:r>
            <a:r>
              <a:rPr lang="fr-FR" sz="3600" spc="-5"/>
              <a:t>actualisé</a:t>
            </a:r>
            <a:endParaRPr lang="fr-FR" sz="3600"/>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lang="fr-F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lang="fr-FR"/>
            </a:p>
          </p:txBody>
        </p:sp>
      </p:grpSp>
      <p:sp>
        <p:nvSpPr>
          <p:cNvPr id="8" name="object 8"/>
          <p:cNvSpPr txBox="1"/>
          <p:nvPr/>
        </p:nvSpPr>
        <p:spPr>
          <a:xfrm>
            <a:off x="8040623" y="896"/>
            <a:ext cx="3881754" cy="444352"/>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fr-FR" sz="2000" spc="-20">
                <a:solidFill>
                  <a:srgbClr val="FFFFFF"/>
                </a:solidFill>
                <a:latin typeface="Arial Black"/>
                <a:cs typeface="Arial Black"/>
              </a:rPr>
              <a:t>POUR SIMULATION</a:t>
            </a:r>
            <a:endParaRPr lang="fr-FR" sz="2000">
              <a:latin typeface="Arial Black"/>
              <a:cs typeface="Arial Black"/>
            </a:endParaRPr>
          </a:p>
        </p:txBody>
      </p:sp>
      <p:sp>
        <p:nvSpPr>
          <p:cNvPr id="9" name="object 9"/>
          <p:cNvSpPr/>
          <p:nvPr/>
        </p:nvSpPr>
        <p:spPr>
          <a:xfrm>
            <a:off x="483894" y="841247"/>
            <a:ext cx="7287259" cy="5553710"/>
          </a:xfrm>
          <a:custGeom>
            <a:avLst/>
            <a:gdLst/>
            <a:ahLst/>
            <a:cxnLst/>
            <a:rect l="l" t="t" r="r" b="b"/>
            <a:pathLst>
              <a:path w="7287259" h="5553710">
                <a:moveTo>
                  <a:pt x="7286716" y="0"/>
                </a:moveTo>
                <a:lnTo>
                  <a:pt x="0" y="0"/>
                </a:lnTo>
                <a:lnTo>
                  <a:pt x="0" y="5553386"/>
                </a:lnTo>
                <a:lnTo>
                  <a:pt x="7286716" y="5553386"/>
                </a:lnTo>
                <a:lnTo>
                  <a:pt x="7286716" y="0"/>
                </a:lnTo>
                <a:close/>
              </a:path>
            </a:pathLst>
          </a:custGeom>
          <a:solidFill>
            <a:srgbClr val="DEDEDE"/>
          </a:solidFill>
        </p:spPr>
        <p:txBody>
          <a:bodyPr wrap="square" lIns="0" tIns="0" rIns="0" bIns="0" rtlCol="0"/>
          <a:lstStyle/>
          <a:p>
            <a:endParaRPr lang="fr-FR"/>
          </a:p>
        </p:txBody>
      </p:sp>
      <p:sp>
        <p:nvSpPr>
          <p:cNvPr id="10" name="object 10"/>
          <p:cNvSpPr txBox="1"/>
          <p:nvPr/>
        </p:nvSpPr>
        <p:spPr>
          <a:xfrm>
            <a:off x="562634" y="1081532"/>
            <a:ext cx="7012940" cy="4226285"/>
          </a:xfrm>
          <a:prstGeom prst="rect">
            <a:avLst/>
          </a:prstGeom>
        </p:spPr>
        <p:txBody>
          <a:bodyPr vert="horz" wrap="square" lIns="0" tIns="12700" rIns="0" bIns="0" rtlCol="0">
            <a:spAutoFit/>
          </a:bodyPr>
          <a:lstStyle/>
          <a:p>
            <a:pPr marL="241300" marR="651510" indent="-228600">
              <a:lnSpc>
                <a:spcPct val="100000"/>
              </a:lnSpc>
              <a:spcBef>
                <a:spcPts val="100"/>
              </a:spcBef>
              <a:buFont typeface="Arial"/>
              <a:buChar char="•"/>
              <a:tabLst>
                <a:tab pos="241300" algn="l"/>
              </a:tabLst>
            </a:pPr>
            <a:r>
              <a:rPr lang="fr-FR" sz="2400" spc="-5" dirty="0">
                <a:latin typeface="Roboto"/>
                <a:cs typeface="Roboto"/>
              </a:rPr>
              <a:t>De plus en plus de patients COVID-19 sont admis à l'hôpital.</a:t>
            </a:r>
            <a:endParaRPr lang="fr-FR" sz="2400" dirty="0">
              <a:latin typeface="Roboto"/>
              <a:cs typeface="Roboto"/>
            </a:endParaRPr>
          </a:p>
          <a:p>
            <a:pPr marL="241300" marR="236220" indent="-228600">
              <a:lnSpc>
                <a:spcPct val="100800"/>
              </a:lnSpc>
              <a:spcBef>
                <a:spcPts val="910"/>
              </a:spcBef>
              <a:buFont typeface="Arial"/>
              <a:buChar char="•"/>
              <a:tabLst>
                <a:tab pos="241300" algn="l"/>
              </a:tabLst>
            </a:pPr>
            <a:r>
              <a:rPr lang="fr-FR" sz="2400" dirty="0">
                <a:latin typeface="Roboto"/>
                <a:cs typeface="Roboto"/>
              </a:rPr>
              <a:t>Les cas suspects sont mis à l’isolement et soumis à un dépistage.</a:t>
            </a:r>
          </a:p>
          <a:p>
            <a:pPr marL="241300" marR="137160" indent="-228600">
              <a:lnSpc>
                <a:spcPct val="100800"/>
              </a:lnSpc>
              <a:spcBef>
                <a:spcPts val="985"/>
              </a:spcBef>
              <a:buFont typeface="Arial"/>
              <a:buChar char="•"/>
              <a:tabLst>
                <a:tab pos="241300" algn="l"/>
              </a:tabLst>
            </a:pPr>
            <a:r>
              <a:rPr lang="fr-FR" sz="2400" dirty="0">
                <a:latin typeface="Roboto"/>
                <a:cs typeface="Roboto"/>
              </a:rPr>
              <a:t>Les soins intensifs sont presque à saturation : il ne reste plus que deux lits.</a:t>
            </a:r>
          </a:p>
          <a:p>
            <a:pPr marL="241300" marR="5080" indent="-228600">
              <a:lnSpc>
                <a:spcPts val="2810"/>
              </a:lnSpc>
              <a:spcBef>
                <a:spcPts val="1160"/>
              </a:spcBef>
              <a:buFont typeface="Arial"/>
              <a:buChar char="•"/>
              <a:tabLst>
                <a:tab pos="241300" algn="l"/>
              </a:tabLst>
            </a:pPr>
            <a:r>
              <a:rPr lang="fr-FR" sz="2400" spc="-5" dirty="0">
                <a:latin typeface="Roboto"/>
                <a:cs typeface="Roboto"/>
              </a:rPr>
              <a:t>La direction de l’hôpital envisage de créer une salle d’isolement/un hôpital de terrain.</a:t>
            </a:r>
            <a:endParaRPr lang="fr-FR" sz="2400" dirty="0">
              <a:latin typeface="Roboto"/>
              <a:cs typeface="Roboto"/>
            </a:endParaRPr>
          </a:p>
          <a:p>
            <a:pPr marL="241300" indent="-228600">
              <a:lnSpc>
                <a:spcPct val="100000"/>
              </a:lnSpc>
              <a:spcBef>
                <a:spcPts val="950"/>
              </a:spcBef>
              <a:buFont typeface="Arial"/>
              <a:buChar char="•"/>
              <a:tabLst>
                <a:tab pos="241300" algn="l"/>
              </a:tabLst>
            </a:pPr>
            <a:r>
              <a:rPr lang="fr-FR" sz="2400" dirty="0">
                <a:latin typeface="Roboto"/>
                <a:cs typeface="Roboto"/>
              </a:rPr>
              <a:t>Plusieurs membres de l’équipe soignante ont eu des symptômes de la </a:t>
            </a:r>
            <a:r>
              <a:rPr lang="fr-FR" sz="2400" spc="-5" dirty="0">
                <a:latin typeface="Roboto"/>
                <a:cs typeface="Roboto"/>
              </a:rPr>
              <a:t>COVID-19 et sont absents.</a:t>
            </a:r>
            <a:endParaRPr lang="fr-FR" sz="2400" dirty="0">
              <a:latin typeface="Roboto"/>
              <a:cs typeface="Roboto"/>
            </a:endParaRPr>
          </a:p>
        </p:txBody>
      </p:sp>
      <p:sp>
        <p:nvSpPr>
          <p:cNvPr id="11" name="object 11"/>
          <p:cNvSpPr/>
          <p:nvPr/>
        </p:nvSpPr>
        <p:spPr>
          <a:xfrm>
            <a:off x="8312911" y="841248"/>
            <a:ext cx="3214069" cy="5545401"/>
          </a:xfrm>
          <a:prstGeom prst="rect">
            <a:avLst/>
          </a:prstGeom>
          <a:blipFill>
            <a:blip r:embed="rId4" cstate="print"/>
            <a:stretch>
              <a:fillRect/>
            </a:stretch>
          </a:blipFill>
        </p:spPr>
        <p:txBody>
          <a:bodyPr wrap="square" lIns="0" tIns="0" rIns="0" bIns="0" rtlCol="0"/>
          <a:lstStyle/>
          <a:p>
            <a:endParaRPr lang="fr-FR"/>
          </a:p>
        </p:txBody>
      </p:sp>
      <p:sp>
        <p:nvSpPr>
          <p:cNvPr id="12" name="object 12"/>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13</a:t>
            </a:fld>
            <a:endParaRPr lang="fr-F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a:t>EXERCICE DE SIMULATION</a:t>
            </a:r>
          </a:p>
        </p:txBody>
      </p:sp>
      <p:sp>
        <p:nvSpPr>
          <p:cNvPr id="14" name="object 14"/>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5" name="object 15"/>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20 octobre</a:t>
            </a:r>
            <a:r>
              <a:rPr lang="fr-FR" sz="1200" b="1" spc="-65">
                <a:solidFill>
                  <a:srgbClr val="FFFFFF"/>
                </a:solidFill>
                <a:latin typeface="Arial"/>
                <a:cs typeface="Arial"/>
              </a:rPr>
              <a:t> </a:t>
            </a:r>
            <a:r>
              <a:rPr lang="fr-FR" sz="1200" b="1" spc="-5">
                <a:solidFill>
                  <a:srgbClr val="FFFFFF"/>
                </a:solidFill>
                <a:latin typeface="Arial"/>
                <a:cs typeface="Arial"/>
              </a:rPr>
              <a:t>2020</a:t>
            </a:r>
            <a:endParaRPr lang="fr-FR" sz="12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fr-FR" sz="3600" spc="-5"/>
              <a:t>Séance</a:t>
            </a:r>
            <a:r>
              <a:rPr lang="fr-FR" sz="3600" spc="-90"/>
              <a:t> </a:t>
            </a:r>
            <a:r>
              <a:rPr lang="fr-FR" sz="3600"/>
              <a:t>2</a:t>
            </a:r>
          </a:p>
        </p:txBody>
      </p:sp>
      <p:sp>
        <p:nvSpPr>
          <p:cNvPr id="3" name="object 3"/>
          <p:cNvSpPr txBox="1"/>
          <p:nvPr/>
        </p:nvSpPr>
        <p:spPr>
          <a:xfrm>
            <a:off x="441811" y="709167"/>
            <a:ext cx="4815989" cy="305212"/>
          </a:xfrm>
          <a:prstGeom prst="rect">
            <a:avLst/>
          </a:prstGeom>
        </p:spPr>
        <p:txBody>
          <a:bodyPr vert="horz" wrap="square" lIns="0" tIns="12700" rIns="0" bIns="0" rtlCol="0">
            <a:spAutoFit/>
          </a:bodyPr>
          <a:lstStyle/>
          <a:p>
            <a:pPr marL="12700">
              <a:lnSpc>
                <a:spcPct val="100000"/>
              </a:lnSpc>
              <a:spcBef>
                <a:spcPts val="100"/>
              </a:spcBef>
            </a:pPr>
            <a:r>
              <a:rPr lang="fr-FR" sz="1900" b="1" spc="-5">
                <a:solidFill>
                  <a:srgbClr val="005D85"/>
                </a:solidFill>
                <a:latin typeface="Roboto"/>
                <a:cs typeface="Roboto"/>
              </a:rPr>
              <a:t>Questions pour alimenter la discussion</a:t>
            </a:r>
            <a:endParaRPr lang="fr-FR" sz="1900">
              <a:latin typeface="Roboto"/>
              <a:cs typeface="Roboto"/>
            </a:endParaRPr>
          </a:p>
        </p:txBody>
      </p:sp>
      <p:sp>
        <p:nvSpPr>
          <p:cNvPr id="5" name="object 5"/>
          <p:cNvSpPr txBox="1">
            <a:spLocks noGrp="1"/>
          </p:cNvSpPr>
          <p:nvPr>
            <p:ph type="body" idx="1"/>
          </p:nvPr>
        </p:nvSpPr>
        <p:spPr>
          <a:xfrm>
            <a:off x="173109" y="907309"/>
            <a:ext cx="10570845" cy="5745163"/>
          </a:xfrm>
          <a:prstGeom prst="rect">
            <a:avLst/>
          </a:prstGeom>
        </p:spPr>
        <p:txBody>
          <a:bodyPr vert="horz" wrap="square" lIns="0" tIns="12700" rIns="0" bIns="0" rtlCol="0">
            <a:spAutoFit/>
          </a:bodyPr>
          <a:lstStyle/>
          <a:p>
            <a:pPr marL="526415">
              <a:lnSpc>
                <a:spcPct val="100000"/>
              </a:lnSpc>
              <a:spcBef>
                <a:spcPts val="100"/>
              </a:spcBef>
            </a:pPr>
            <a:endParaRPr lang="fr-FR" sz="1800" spc="-5" dirty="0"/>
          </a:p>
          <a:p>
            <a:pPr marL="983615" indent="-457200">
              <a:spcBef>
                <a:spcPts val="100"/>
              </a:spcBef>
              <a:buFont typeface="+mj-lt"/>
              <a:buAutoNum type="arabicPeriod"/>
            </a:pPr>
            <a:r>
              <a:rPr lang="fr-FR" sz="1800" spc="-5" dirty="0"/>
              <a:t>Comment allez-vous confirmer l’infection par le SARS-CoV-2 chez les patients suspects ?</a:t>
            </a:r>
          </a:p>
          <a:p>
            <a:pPr marL="983615" indent="-457200">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Où les échantillons prélevés pour le dépistage de la COVID-19 sont-ils expédiés ? Quels sont les délais pour les résultats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Dans quel service sont admis les patients suspects et confirmés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Quels éléments prendre en considération selon vous pour les parcours de prise en charge clinique et d’isolement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La situation actuelle pose-t-elle des problèmes d’occupation des lits et de dotation en personnel ?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Comment améliorer les capacités de soins intensifs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Comment gérer les infections nosocomiales, la recherche des contacts et la prise en charge des contacts ?</a:t>
            </a:r>
          </a:p>
          <a:p>
            <a:pPr marL="983615" indent="-457200">
              <a:lnSpc>
                <a:spcPct val="100000"/>
              </a:lnSpc>
              <a:spcBef>
                <a:spcPts val="100"/>
              </a:spcBef>
              <a:buFont typeface="+mj-lt"/>
              <a:buAutoNum type="arabicPeriod"/>
            </a:pPr>
            <a:endParaRPr lang="fr-FR" sz="1800" spc="-5" dirty="0"/>
          </a:p>
          <a:p>
            <a:pPr marL="983615" indent="-457200">
              <a:lnSpc>
                <a:spcPct val="100000"/>
              </a:lnSpc>
              <a:spcBef>
                <a:spcPts val="100"/>
              </a:spcBef>
              <a:buFont typeface="+mj-lt"/>
              <a:buAutoNum type="arabicPeriod"/>
            </a:pPr>
            <a:r>
              <a:rPr lang="fr-FR" sz="1800" spc="-5" dirty="0"/>
              <a:t>Quelles autres mesures envisager compte tenu de la situation ?</a:t>
            </a:r>
            <a:endParaRPr lang="fr-FR" sz="1800" dirty="0"/>
          </a:p>
        </p:txBody>
      </p:sp>
      <p:sp>
        <p:nvSpPr>
          <p:cNvPr id="7" name="object 7"/>
          <p:cNvSpPr/>
          <p:nvPr/>
        </p:nvSpPr>
        <p:spPr>
          <a:xfrm>
            <a:off x="9429283" y="630321"/>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8" name="object 8"/>
          <p:cNvSpPr txBox="1"/>
          <p:nvPr/>
        </p:nvSpPr>
        <p:spPr>
          <a:xfrm>
            <a:off x="10134600" y="819403"/>
            <a:ext cx="1778669" cy="382156"/>
          </a:xfrm>
          <a:prstGeom prst="rect">
            <a:avLst/>
          </a:prstGeom>
        </p:spPr>
        <p:txBody>
          <a:bodyPr vert="horz" wrap="square" lIns="0" tIns="12700" rIns="0" bIns="0" rtlCol="0">
            <a:spAutoFit/>
          </a:bodyPr>
          <a:lstStyle/>
          <a:p>
            <a:pPr marL="12700">
              <a:lnSpc>
                <a:spcPct val="100000"/>
              </a:lnSpc>
              <a:spcBef>
                <a:spcPts val="100"/>
              </a:spcBef>
            </a:pPr>
            <a:r>
              <a:rPr lang="fr-FR" sz="2400" b="1">
                <a:solidFill>
                  <a:srgbClr val="0070C0"/>
                </a:solidFill>
                <a:latin typeface="Arial"/>
                <a:cs typeface="Arial"/>
              </a:rPr>
              <a:t>30</a:t>
            </a:r>
            <a:r>
              <a:rPr lang="fr-FR" sz="2400" b="1" spc="-85">
                <a:solidFill>
                  <a:srgbClr val="0070C0"/>
                </a:solidFill>
                <a:latin typeface="Arial"/>
                <a:cs typeface="Arial"/>
              </a:rPr>
              <a:t> </a:t>
            </a:r>
            <a:r>
              <a:rPr lang="fr-FR" sz="2400" b="1" spc="-5">
                <a:solidFill>
                  <a:srgbClr val="0070C0"/>
                </a:solidFill>
                <a:latin typeface="Arial"/>
                <a:cs typeface="Arial"/>
              </a:rPr>
              <a:t>minutes</a:t>
            </a:r>
            <a:endParaRPr lang="fr-FR" sz="2400">
              <a:latin typeface="Arial"/>
              <a:cs typeface="Arial"/>
            </a:endParaRPr>
          </a:p>
        </p:txBody>
      </p:sp>
      <p:sp>
        <p:nvSpPr>
          <p:cNvPr id="9" name="object 9"/>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14</a:t>
            </a:fld>
            <a:endParaRPr lang="fr-F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a:t>EXERCICE DE SIMULATION</a:t>
            </a:r>
          </a:p>
        </p:txBody>
      </p:sp>
      <p:sp>
        <p:nvSpPr>
          <p:cNvPr id="11" name="object 11"/>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2" name="object 12"/>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20 octobre</a:t>
            </a:r>
            <a:r>
              <a:rPr lang="fr-FR" sz="1200" b="1" spc="-65">
                <a:solidFill>
                  <a:srgbClr val="FFFFFF"/>
                </a:solidFill>
                <a:latin typeface="Arial"/>
                <a:cs typeface="Arial"/>
              </a:rPr>
              <a:t> </a:t>
            </a:r>
            <a:r>
              <a:rPr lang="fr-FR" sz="1200" b="1" spc="-5">
                <a:solidFill>
                  <a:srgbClr val="FFFFFF"/>
                </a:solidFill>
                <a:latin typeface="Arial"/>
                <a:cs typeface="Arial"/>
              </a:rPr>
              <a:t>2020</a:t>
            </a:r>
            <a:endParaRPr lang="fr-FR" sz="1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32" y="2138"/>
            <a:ext cx="9399270" cy="574040"/>
          </a:xfrm>
          <a:prstGeom prst="rect">
            <a:avLst/>
          </a:prstGeom>
        </p:spPr>
        <p:txBody>
          <a:bodyPr vert="horz" wrap="square" lIns="0" tIns="12700" rIns="0" bIns="0" rtlCol="0">
            <a:spAutoFit/>
          </a:bodyPr>
          <a:lstStyle/>
          <a:p>
            <a:pPr marL="12700">
              <a:lnSpc>
                <a:spcPct val="100000"/>
              </a:lnSpc>
              <a:spcBef>
                <a:spcPts val="100"/>
              </a:spcBef>
            </a:pPr>
            <a:r>
              <a:rPr lang="fr-FR" sz="3600" spc="-5" dirty="0"/>
              <a:t>Séance 2 – Réunion avec l’administration</a:t>
            </a:r>
            <a:endParaRPr lang="fr-FR" sz="3600" dirty="0"/>
          </a:p>
        </p:txBody>
      </p:sp>
      <p:sp>
        <p:nvSpPr>
          <p:cNvPr id="3" name="object 3"/>
          <p:cNvSpPr/>
          <p:nvPr/>
        </p:nvSpPr>
        <p:spPr>
          <a:xfrm>
            <a:off x="10210800" y="5529037"/>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4" name="object 4"/>
          <p:cNvSpPr txBox="1"/>
          <p:nvPr/>
        </p:nvSpPr>
        <p:spPr>
          <a:xfrm>
            <a:off x="336232" y="695557"/>
            <a:ext cx="12084368" cy="5585440"/>
          </a:xfrm>
          <a:prstGeom prst="rect">
            <a:avLst/>
          </a:prstGeom>
        </p:spPr>
        <p:txBody>
          <a:bodyPr vert="horz" wrap="square" lIns="0" tIns="90170" rIns="0" bIns="0" rtlCol="0">
            <a:spAutoFit/>
          </a:bodyPr>
          <a:lstStyle/>
          <a:p>
            <a:pPr marL="241300" marR="892810" indent="-228600" algn="just">
              <a:lnSpc>
                <a:spcPct val="80400"/>
              </a:lnSpc>
              <a:spcBef>
                <a:spcPts val="710"/>
              </a:spcBef>
              <a:buFont typeface="Arial"/>
              <a:buChar char="•"/>
              <a:tabLst>
                <a:tab pos="241300" algn="l"/>
              </a:tabLst>
            </a:pPr>
            <a:r>
              <a:rPr lang="fr-FR" sz="2600" spc="-5" dirty="0">
                <a:latin typeface="Roboto"/>
                <a:cs typeface="Roboto"/>
              </a:rPr>
              <a:t>L’administration de l’hôpital convoque une réunion pour examiner les procédures en place au cas où le nombre de cas continue d’augmenter. Examinez la situation et déterminez les actions prioritaires, en particulier dans les domaines suivants :</a:t>
            </a:r>
            <a:endParaRPr lang="fr-FR" sz="2600" dirty="0">
              <a:latin typeface="Roboto"/>
              <a:cs typeface="Roboto"/>
            </a:endParaRPr>
          </a:p>
          <a:p>
            <a:pPr>
              <a:lnSpc>
                <a:spcPct val="100000"/>
              </a:lnSpc>
              <a:buFont typeface="Arial"/>
              <a:buChar char="•"/>
            </a:pPr>
            <a:endParaRPr lang="fr-FR" sz="3050" dirty="0">
              <a:latin typeface="Roboto"/>
              <a:cs typeface="Roboto"/>
            </a:endParaRPr>
          </a:p>
          <a:p>
            <a:pPr marL="698500" marR="1529080" lvl="1" indent="-228600">
              <a:lnSpc>
                <a:spcPct val="79100"/>
              </a:lnSpc>
              <a:buFont typeface="Arial"/>
              <a:buChar char="•"/>
              <a:tabLst>
                <a:tab pos="697865" algn="l"/>
                <a:tab pos="698500" algn="l"/>
              </a:tabLst>
            </a:pPr>
            <a:r>
              <a:rPr lang="fr-FR" spc="-5" dirty="0">
                <a:latin typeface="Roboto"/>
                <a:cs typeface="Roboto"/>
              </a:rPr>
              <a:t>Activation du plan de l’hôpital en cas de hausse subite de la demande, notamment en matière d’assistance respiratoire, d’équipements de protection individuelle, de lutte anti-infectieuse et de soutien au personnel en matière de santé mentale</a:t>
            </a:r>
            <a:endParaRPr lang="fr-FR" dirty="0">
              <a:latin typeface="Roboto"/>
              <a:cs typeface="Roboto"/>
            </a:endParaRPr>
          </a:p>
          <a:p>
            <a:pPr marL="698500" lvl="1" indent="-228600">
              <a:lnSpc>
                <a:spcPts val="2590"/>
              </a:lnSpc>
              <a:buFont typeface="Arial"/>
              <a:buChar char="•"/>
              <a:tabLst>
                <a:tab pos="697865" algn="l"/>
                <a:tab pos="698500" algn="l"/>
              </a:tabLst>
            </a:pPr>
            <a:r>
              <a:rPr lang="fr-FR" spc="-5" dirty="0">
                <a:latin typeface="Roboto"/>
                <a:cs typeface="Roboto"/>
              </a:rPr>
              <a:t>Besoins d’équipement</a:t>
            </a:r>
            <a:endParaRPr lang="fr-FR" dirty="0">
              <a:latin typeface="Roboto"/>
              <a:cs typeface="Roboto"/>
            </a:endParaRPr>
          </a:p>
          <a:p>
            <a:pPr marL="698500" lvl="1" indent="-228600">
              <a:lnSpc>
                <a:spcPts val="2590"/>
              </a:lnSpc>
              <a:buFont typeface="Arial"/>
              <a:buChar char="•"/>
              <a:tabLst>
                <a:tab pos="697865" algn="l"/>
                <a:tab pos="698500" algn="l"/>
              </a:tabLst>
            </a:pPr>
            <a:r>
              <a:rPr lang="fr-FR" spc="-5" dirty="0">
                <a:latin typeface="Roboto"/>
                <a:cs typeface="Roboto"/>
              </a:rPr>
              <a:t>Besoins de formation</a:t>
            </a:r>
            <a:endParaRPr lang="fr-FR" dirty="0">
              <a:latin typeface="Roboto"/>
              <a:cs typeface="Roboto"/>
            </a:endParaRPr>
          </a:p>
          <a:p>
            <a:pPr marL="698500" lvl="1" indent="-228600">
              <a:lnSpc>
                <a:spcPts val="2605"/>
              </a:lnSpc>
              <a:buFont typeface="Arial"/>
              <a:buChar char="•"/>
              <a:tabLst>
                <a:tab pos="697865" algn="l"/>
                <a:tab pos="698500" algn="l"/>
              </a:tabLst>
            </a:pPr>
            <a:r>
              <a:rPr lang="fr-FR" spc="-5" dirty="0">
                <a:latin typeface="Roboto"/>
                <a:cs typeface="Roboto"/>
              </a:rPr>
              <a:t>Besoins de personnel</a:t>
            </a:r>
            <a:endParaRPr lang="fr-FR" dirty="0">
              <a:latin typeface="Roboto"/>
              <a:cs typeface="Roboto"/>
            </a:endParaRPr>
          </a:p>
          <a:p>
            <a:pPr marL="698500" lvl="1" indent="-228600">
              <a:lnSpc>
                <a:spcPts val="2605"/>
              </a:lnSpc>
              <a:buFont typeface="Arial"/>
              <a:buChar char="•"/>
              <a:tabLst>
                <a:tab pos="697865" algn="l"/>
                <a:tab pos="698500" algn="l"/>
              </a:tabLst>
            </a:pPr>
            <a:r>
              <a:rPr lang="fr-FR" spc="-5" dirty="0">
                <a:latin typeface="Roboto"/>
                <a:cs typeface="Roboto"/>
              </a:rPr>
              <a:t>Besoins en matière de nettoyage</a:t>
            </a:r>
            <a:endParaRPr lang="fr-FR" dirty="0">
              <a:latin typeface="Roboto"/>
              <a:cs typeface="Roboto"/>
            </a:endParaRPr>
          </a:p>
          <a:p>
            <a:pPr marL="698500" lvl="1" indent="-228600">
              <a:lnSpc>
                <a:spcPts val="2615"/>
              </a:lnSpc>
              <a:buFont typeface="Arial"/>
              <a:buChar char="•"/>
              <a:tabLst>
                <a:tab pos="697865" algn="l"/>
                <a:tab pos="698500" algn="l"/>
              </a:tabLst>
            </a:pPr>
            <a:r>
              <a:rPr lang="fr-FR" dirty="0">
                <a:latin typeface="Roboto"/>
                <a:cs typeface="Roboto"/>
              </a:rPr>
              <a:t>Gestion de l’occupation des lits et de la dotation en personnel et besoins pour l’isolement</a:t>
            </a:r>
          </a:p>
          <a:p>
            <a:pPr marL="698500" lvl="1" indent="-228600">
              <a:lnSpc>
                <a:spcPts val="2615"/>
              </a:lnSpc>
              <a:buFont typeface="Arial"/>
              <a:buChar char="•"/>
              <a:tabLst>
                <a:tab pos="697865" algn="l"/>
                <a:tab pos="698500" algn="l"/>
              </a:tabLst>
            </a:pPr>
            <a:r>
              <a:rPr lang="fr-FR" spc="-5" dirty="0">
                <a:latin typeface="Roboto"/>
                <a:cs typeface="Roboto"/>
              </a:rPr>
              <a:t>Transfert de patients vers d’autres hôpitaux</a:t>
            </a:r>
            <a:endParaRPr lang="fr-FR" dirty="0">
              <a:latin typeface="Roboto"/>
              <a:cs typeface="Roboto"/>
            </a:endParaRPr>
          </a:p>
          <a:p>
            <a:pPr>
              <a:lnSpc>
                <a:spcPct val="100000"/>
              </a:lnSpc>
              <a:spcBef>
                <a:spcPts val="20"/>
              </a:spcBef>
            </a:pPr>
            <a:endParaRPr lang="fr-FR" dirty="0">
              <a:latin typeface="Roboto"/>
              <a:cs typeface="Roboto"/>
            </a:endParaRPr>
          </a:p>
          <a:p>
            <a:pPr marL="469900" marR="1173480">
              <a:lnSpc>
                <a:spcPts val="2110"/>
              </a:lnSpc>
            </a:pPr>
            <a:r>
              <a:rPr lang="fr-FR" spc="-5" dirty="0">
                <a:latin typeface="Roboto"/>
                <a:cs typeface="Roboto"/>
              </a:rPr>
              <a:t>Comment ce plan sera-t-il présenté aux publics externes (médias, patients, grand public) ?																				                          </a:t>
            </a:r>
            <a:r>
              <a:rPr lang="fr-FR" sz="2400" b="1" dirty="0">
                <a:solidFill>
                  <a:srgbClr val="0070C0"/>
                </a:solidFill>
                <a:latin typeface="Arial"/>
                <a:cs typeface="Arial"/>
              </a:rPr>
              <a:t>60</a:t>
            </a:r>
            <a:r>
              <a:rPr lang="fr-FR" sz="2400" b="1" spc="-95" dirty="0">
                <a:solidFill>
                  <a:srgbClr val="0070C0"/>
                </a:solidFill>
                <a:latin typeface="Arial"/>
                <a:cs typeface="Arial"/>
              </a:rPr>
              <a:t> </a:t>
            </a:r>
            <a:r>
              <a:rPr lang="fr-FR" sz="2400" b="1" spc="-5" dirty="0">
                <a:solidFill>
                  <a:srgbClr val="0070C0"/>
                </a:solidFill>
                <a:latin typeface="Arial"/>
                <a:cs typeface="Arial"/>
              </a:rPr>
              <a:t>min</a:t>
            </a:r>
            <a:endParaRPr lang="fr-FR" sz="2400" dirty="0">
              <a:latin typeface="Arial"/>
              <a:cs typeface="Arial"/>
            </a:endParaRPr>
          </a:p>
        </p:txBody>
      </p:sp>
      <p:sp>
        <p:nvSpPr>
          <p:cNvPr id="5" name="object 5"/>
          <p:cNvSpPr txBox="1">
            <a:spLocks noGrp="1"/>
          </p:cNvSpPr>
          <p:nvPr>
            <p:ph type="sldNum" sz="quarter" idx="7"/>
          </p:nvPr>
        </p:nvSpPr>
        <p:spPr>
          <a:xfrm>
            <a:off x="11505750" y="6636322"/>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15</a:t>
            </a:fld>
            <a:endParaRPr lang="fr-FR"/>
          </a:p>
        </p:txBody>
      </p:sp>
      <p:sp>
        <p:nvSpPr>
          <p:cNvPr id="6" name="object 6"/>
          <p:cNvSpPr txBox="1">
            <a:spLocks noGrp="1"/>
          </p:cNvSpPr>
          <p:nvPr>
            <p:ph type="ftr" sz="quarter" idx="5"/>
          </p:nvPr>
        </p:nvSpPr>
        <p:spPr>
          <a:xfrm>
            <a:off x="180982" y="6654610"/>
            <a:ext cx="2306378" cy="179536"/>
          </a:xfrm>
          <a:prstGeom prst="rect">
            <a:avLst/>
          </a:prstGeom>
        </p:spPr>
        <p:txBody>
          <a:bodyPr vert="horz" wrap="square" lIns="0" tIns="0" rIns="0" bIns="0" rtlCol="0">
            <a:spAutoFit/>
          </a:bodyPr>
          <a:lstStyle/>
          <a:p>
            <a:pPr marL="12700">
              <a:lnSpc>
                <a:spcPts val="1425"/>
              </a:lnSpc>
            </a:pPr>
            <a:r>
              <a:rPr lang="fr-FR" spc="-5" dirty="0"/>
              <a:t>EXERCICE DE SIMULATION</a:t>
            </a:r>
          </a:p>
        </p:txBody>
      </p:sp>
      <p:sp>
        <p:nvSpPr>
          <p:cNvPr id="7" name="object 7"/>
          <p:cNvSpPr txBox="1"/>
          <p:nvPr/>
        </p:nvSpPr>
        <p:spPr>
          <a:xfrm>
            <a:off x="2479639" y="6654610"/>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8" name="object 8"/>
          <p:cNvSpPr txBox="1"/>
          <p:nvPr/>
        </p:nvSpPr>
        <p:spPr>
          <a:xfrm>
            <a:off x="5665321" y="6654610"/>
            <a:ext cx="1200150" cy="179536"/>
          </a:xfrm>
          <a:prstGeom prst="rect">
            <a:avLst/>
          </a:prstGeom>
        </p:spPr>
        <p:txBody>
          <a:bodyPr vert="horz" wrap="square" lIns="0" tIns="0" rIns="0" bIns="0" rtlCol="0">
            <a:spAutoFit/>
          </a:bodyPr>
          <a:lstStyle/>
          <a:p>
            <a:pPr marL="12700">
              <a:lnSpc>
                <a:spcPts val="1425"/>
              </a:lnSpc>
            </a:pPr>
            <a:r>
              <a:rPr lang="fr-FR" sz="1200" b="1" spc="-5" dirty="0">
                <a:solidFill>
                  <a:srgbClr val="FFFFFF"/>
                </a:solidFill>
                <a:latin typeface="Arial"/>
                <a:cs typeface="Arial"/>
              </a:rPr>
              <a:t>20 octobre</a:t>
            </a:r>
            <a:r>
              <a:rPr lang="fr-FR" sz="1200" b="1" spc="-65" dirty="0">
                <a:solidFill>
                  <a:srgbClr val="FFFFFF"/>
                </a:solidFill>
                <a:latin typeface="Arial"/>
                <a:cs typeface="Arial"/>
              </a:rPr>
              <a:t> </a:t>
            </a:r>
            <a:r>
              <a:rPr lang="fr-FR" sz="1200" b="1" spc="-5" dirty="0">
                <a:solidFill>
                  <a:srgbClr val="FFFFFF"/>
                </a:solidFill>
                <a:latin typeface="Arial"/>
                <a:cs typeface="Arial"/>
              </a:rPr>
              <a:t>2020</a:t>
            </a:r>
            <a:endParaRPr lang="fr-FR" sz="12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fr-FR" sz="3600" spc="-5"/>
              <a:t>Scénario</a:t>
            </a:r>
            <a:r>
              <a:rPr lang="fr-FR" sz="3600" spc="-10"/>
              <a:t> </a:t>
            </a:r>
            <a:r>
              <a:rPr lang="fr-FR" sz="3600" spc="-5"/>
              <a:t>actualisé</a:t>
            </a:r>
            <a:endParaRPr lang="fr-FR" sz="3600"/>
          </a:p>
        </p:txBody>
      </p:sp>
      <p:grpSp>
        <p:nvGrpSpPr>
          <p:cNvPr id="3" name="object 3"/>
          <p:cNvGrpSpPr/>
          <p:nvPr/>
        </p:nvGrpSpPr>
        <p:grpSpPr>
          <a:xfrm>
            <a:off x="7010400" y="0"/>
            <a:ext cx="5181854"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lang="fr-F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lang="fr-FR"/>
            </a:p>
          </p:txBody>
        </p:sp>
      </p:grpSp>
      <p:sp>
        <p:nvSpPr>
          <p:cNvPr id="8" name="object 8"/>
          <p:cNvSpPr txBox="1"/>
          <p:nvPr/>
        </p:nvSpPr>
        <p:spPr>
          <a:xfrm>
            <a:off x="8037323" y="-37394"/>
            <a:ext cx="3981568" cy="444352"/>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fr-FR" sz="2000" spc="-20">
                <a:solidFill>
                  <a:srgbClr val="FFFFFF"/>
                </a:solidFill>
                <a:latin typeface="Arial Black"/>
                <a:cs typeface="Arial Black"/>
              </a:rPr>
              <a:t>POUR SIMULATION</a:t>
            </a:r>
            <a:endParaRPr lang="fr-FR" sz="2000">
              <a:latin typeface="Arial Black"/>
              <a:cs typeface="Arial Black"/>
            </a:endParaRPr>
          </a:p>
        </p:txBody>
      </p:sp>
      <p:sp>
        <p:nvSpPr>
          <p:cNvPr id="9" name="object 9"/>
          <p:cNvSpPr/>
          <p:nvPr/>
        </p:nvSpPr>
        <p:spPr>
          <a:xfrm>
            <a:off x="500252" y="728879"/>
            <a:ext cx="7425055" cy="5630545"/>
          </a:xfrm>
          <a:custGeom>
            <a:avLst/>
            <a:gdLst/>
            <a:ahLst/>
            <a:cxnLst/>
            <a:rect l="l" t="t" r="r" b="b"/>
            <a:pathLst>
              <a:path w="7425055" h="5630545">
                <a:moveTo>
                  <a:pt x="7424547" y="0"/>
                </a:moveTo>
                <a:lnTo>
                  <a:pt x="0" y="0"/>
                </a:lnTo>
                <a:lnTo>
                  <a:pt x="0" y="5630356"/>
                </a:lnTo>
                <a:lnTo>
                  <a:pt x="7424547" y="5630356"/>
                </a:lnTo>
                <a:lnTo>
                  <a:pt x="7424547" y="0"/>
                </a:lnTo>
                <a:close/>
              </a:path>
            </a:pathLst>
          </a:custGeom>
          <a:solidFill>
            <a:srgbClr val="DEDEDE"/>
          </a:solidFill>
        </p:spPr>
        <p:txBody>
          <a:bodyPr wrap="square" lIns="0" tIns="0" rIns="0" bIns="0" rtlCol="0"/>
          <a:lstStyle/>
          <a:p>
            <a:endParaRPr lang="fr-FR"/>
          </a:p>
        </p:txBody>
      </p:sp>
      <p:sp>
        <p:nvSpPr>
          <p:cNvPr id="10" name="object 10"/>
          <p:cNvSpPr txBox="1"/>
          <p:nvPr/>
        </p:nvSpPr>
        <p:spPr>
          <a:xfrm>
            <a:off x="578993" y="914907"/>
            <a:ext cx="7266940" cy="5336397"/>
          </a:xfrm>
          <a:prstGeom prst="rect">
            <a:avLst/>
          </a:prstGeom>
        </p:spPr>
        <p:txBody>
          <a:bodyPr vert="horz" wrap="square" lIns="0" tIns="48260" rIns="0" bIns="0" rtlCol="0">
            <a:spAutoFit/>
          </a:bodyPr>
          <a:lstStyle/>
          <a:p>
            <a:pPr marL="241300" marR="5715" indent="-228600">
              <a:lnSpc>
                <a:spcPts val="2400"/>
              </a:lnSpc>
              <a:spcBef>
                <a:spcPts val="380"/>
              </a:spcBef>
              <a:buFont typeface="Arial"/>
              <a:buChar char="•"/>
              <a:tabLst>
                <a:tab pos="240665" algn="l"/>
                <a:tab pos="241300" algn="l"/>
                <a:tab pos="899794" algn="l"/>
              </a:tabLst>
            </a:pPr>
            <a:r>
              <a:rPr lang="fr-FR" sz="1900" spc="-5" dirty="0">
                <a:latin typeface="Roboto"/>
                <a:cs typeface="Roboto"/>
              </a:rPr>
              <a:t>Cinq jours plus tard, les capacités des soins intensifs ont été augmentées de 40 % (soit 8 lits). </a:t>
            </a:r>
          </a:p>
          <a:p>
            <a:pPr marL="241300" marR="5715" indent="-228600">
              <a:lnSpc>
                <a:spcPts val="2400"/>
              </a:lnSpc>
              <a:spcBef>
                <a:spcPts val="380"/>
              </a:spcBef>
              <a:buFont typeface="Arial"/>
              <a:buChar char="•"/>
              <a:tabLst>
                <a:tab pos="240665" algn="l"/>
                <a:tab pos="241300" algn="l"/>
                <a:tab pos="899794" algn="l"/>
              </a:tabLst>
            </a:pPr>
            <a:endParaRPr lang="fr-FR" sz="1900" spc="-5" dirty="0">
              <a:latin typeface="Roboto"/>
              <a:cs typeface="Roboto"/>
            </a:endParaRPr>
          </a:p>
          <a:p>
            <a:pPr marL="241300" marR="5715" indent="-228600">
              <a:lnSpc>
                <a:spcPts val="2400"/>
              </a:lnSpc>
              <a:spcBef>
                <a:spcPts val="380"/>
              </a:spcBef>
              <a:buFont typeface="Arial"/>
              <a:buChar char="•"/>
              <a:tabLst>
                <a:tab pos="240665" algn="l"/>
                <a:tab pos="241300" algn="l"/>
                <a:tab pos="899794" algn="l"/>
              </a:tabLst>
            </a:pPr>
            <a:r>
              <a:rPr lang="fr-FR" sz="1900" spc="-5" dirty="0">
                <a:latin typeface="Roboto"/>
                <a:cs typeface="Roboto"/>
              </a:rPr>
              <a:t>Les soins de santé courants ont été perturbés et certains patients ont été transférés vers d’autres hôpitaux.</a:t>
            </a:r>
            <a:endParaRPr lang="fr-FR" sz="1900" dirty="0">
              <a:latin typeface="Roboto"/>
              <a:cs typeface="Roboto"/>
            </a:endParaRPr>
          </a:p>
          <a:p>
            <a:pPr marL="241300" marR="5715" indent="-228600">
              <a:lnSpc>
                <a:spcPts val="2400"/>
              </a:lnSpc>
              <a:spcBef>
                <a:spcPts val="2425"/>
              </a:spcBef>
              <a:buFont typeface="Arial"/>
              <a:buChar char="•"/>
              <a:tabLst>
                <a:tab pos="240665" algn="l"/>
                <a:tab pos="241300" algn="l"/>
              </a:tabLst>
            </a:pPr>
            <a:r>
              <a:rPr lang="fr-FR" sz="1900" spc="-5" dirty="0">
                <a:latin typeface="Roboto"/>
                <a:cs typeface="Roboto"/>
              </a:rPr>
              <a:t>De l’espace a été libéré dans d’autres services afin qu’ils puissent accueillir des cas suspects et confirmés. </a:t>
            </a:r>
          </a:p>
          <a:p>
            <a:pPr marL="241300" marR="5715" indent="-228600">
              <a:lnSpc>
                <a:spcPts val="2400"/>
              </a:lnSpc>
              <a:spcBef>
                <a:spcPts val="2425"/>
              </a:spcBef>
              <a:buFont typeface="Arial"/>
              <a:buChar char="•"/>
              <a:tabLst>
                <a:tab pos="240665" algn="l"/>
                <a:tab pos="241300" algn="l"/>
              </a:tabLst>
            </a:pPr>
            <a:r>
              <a:rPr lang="fr-FR" sz="1900" spc="-10" dirty="0">
                <a:latin typeface="Roboto"/>
                <a:cs typeface="Roboto"/>
              </a:rPr>
              <a:t>Le personnel soignant a été formé à la prise en charge des patients COVID-19</a:t>
            </a:r>
            <a:r>
              <a:rPr lang="fr-FR" sz="1900" spc="-5" dirty="0">
                <a:latin typeface="Roboto"/>
                <a:cs typeface="Roboto"/>
              </a:rPr>
              <a:t>.</a:t>
            </a:r>
            <a:endParaRPr lang="fr-FR" sz="1900" dirty="0">
              <a:latin typeface="Roboto"/>
              <a:cs typeface="Roboto"/>
            </a:endParaRPr>
          </a:p>
          <a:p>
            <a:pPr marL="241300" marR="5080" indent="-228600">
              <a:lnSpc>
                <a:spcPts val="2400"/>
              </a:lnSpc>
              <a:spcBef>
                <a:spcPts val="2305"/>
              </a:spcBef>
              <a:buFont typeface="Arial"/>
              <a:buChar char="•"/>
              <a:tabLst>
                <a:tab pos="240665" algn="l"/>
                <a:tab pos="241300" algn="l"/>
              </a:tabLst>
            </a:pPr>
            <a:r>
              <a:rPr lang="fr-FR" sz="1900" dirty="0">
                <a:latin typeface="Roboto"/>
                <a:cs typeface="Roboto"/>
              </a:rPr>
              <a:t>20 % du </a:t>
            </a:r>
            <a:r>
              <a:rPr lang="fr-FR" sz="1900" spc="-10" dirty="0">
                <a:latin typeface="Roboto"/>
                <a:cs typeface="Roboto"/>
              </a:rPr>
              <a:t>personnel soignant </a:t>
            </a:r>
            <a:r>
              <a:rPr lang="fr-FR" sz="1900" spc="-5" dirty="0">
                <a:latin typeface="Roboto"/>
                <a:cs typeface="Roboto"/>
              </a:rPr>
              <a:t>de l’hôpital a été infecté par le virus SARS-CoV-2. </a:t>
            </a:r>
          </a:p>
          <a:p>
            <a:pPr marL="241300" marR="5080" indent="-228600">
              <a:lnSpc>
                <a:spcPts val="2400"/>
              </a:lnSpc>
              <a:spcBef>
                <a:spcPts val="2305"/>
              </a:spcBef>
              <a:buFont typeface="Arial"/>
              <a:buChar char="•"/>
              <a:tabLst>
                <a:tab pos="240665" algn="l"/>
                <a:tab pos="241300" algn="l"/>
              </a:tabLst>
            </a:pPr>
            <a:r>
              <a:rPr lang="fr-FR" sz="1900" spc="-5" dirty="0">
                <a:latin typeface="Roboto"/>
                <a:cs typeface="Roboto"/>
              </a:rPr>
              <a:t>Malheureusement, plusieurs patients sont décédés au cours des derniers jours.</a:t>
            </a:r>
            <a:endParaRPr lang="fr-FR" sz="1900" dirty="0">
              <a:latin typeface="Roboto"/>
              <a:cs typeface="Roboto"/>
            </a:endParaRPr>
          </a:p>
        </p:txBody>
      </p:sp>
      <p:sp>
        <p:nvSpPr>
          <p:cNvPr id="11" name="object 11"/>
          <p:cNvSpPr/>
          <p:nvPr/>
        </p:nvSpPr>
        <p:spPr>
          <a:xfrm>
            <a:off x="8040623" y="3799197"/>
            <a:ext cx="3967987" cy="2642098"/>
          </a:xfrm>
          <a:prstGeom prst="rect">
            <a:avLst/>
          </a:prstGeom>
          <a:blipFill>
            <a:blip r:embed="rId4" cstate="print"/>
            <a:stretch>
              <a:fillRect/>
            </a:stretch>
          </a:blipFill>
        </p:spPr>
        <p:txBody>
          <a:bodyPr wrap="square" lIns="0" tIns="0" rIns="0" bIns="0" rtlCol="0"/>
          <a:lstStyle/>
          <a:p>
            <a:endParaRPr lang="fr-FR"/>
          </a:p>
        </p:txBody>
      </p:sp>
      <p:sp>
        <p:nvSpPr>
          <p:cNvPr id="12" name="object 12"/>
          <p:cNvSpPr/>
          <p:nvPr/>
        </p:nvSpPr>
        <p:spPr>
          <a:xfrm>
            <a:off x="8040623" y="809345"/>
            <a:ext cx="4039022" cy="2700120"/>
          </a:xfrm>
          <a:prstGeom prst="rect">
            <a:avLst/>
          </a:prstGeom>
          <a:blipFill>
            <a:blip r:embed="rId5" cstate="print"/>
            <a:stretch>
              <a:fillRect/>
            </a:stretch>
          </a:blipFill>
        </p:spPr>
        <p:txBody>
          <a:bodyPr wrap="square" lIns="0" tIns="0" rIns="0" bIns="0" rtlCol="0"/>
          <a:lstStyle/>
          <a:p>
            <a:endParaRPr lang="fr-FR"/>
          </a:p>
        </p:txBody>
      </p:sp>
      <p:sp>
        <p:nvSpPr>
          <p:cNvPr id="13" name="object 13"/>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16</a:t>
            </a:fld>
            <a:endParaRPr lang="fr-F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a:t>EXERCICE DE SIMULATION</a:t>
            </a:r>
          </a:p>
        </p:txBody>
      </p:sp>
      <p:sp>
        <p:nvSpPr>
          <p:cNvPr id="15" name="object 15"/>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6" name="object 16"/>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20 octobre</a:t>
            </a:r>
            <a:r>
              <a:rPr lang="fr-FR" sz="1200" b="1" spc="-65">
                <a:solidFill>
                  <a:srgbClr val="FFFFFF"/>
                </a:solidFill>
                <a:latin typeface="Arial"/>
                <a:cs typeface="Arial"/>
              </a:rPr>
              <a:t> </a:t>
            </a:r>
            <a:r>
              <a:rPr lang="fr-FR" sz="1200" b="1" spc="-5">
                <a:solidFill>
                  <a:srgbClr val="FFFFFF"/>
                </a:solidFill>
                <a:latin typeface="Arial"/>
                <a:cs typeface="Arial"/>
              </a:rPr>
              <a:t>2020</a:t>
            </a:r>
            <a:endParaRPr lang="fr-FR" sz="1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fr-FR" sz="3600" spc="-5"/>
              <a:t>Séance</a:t>
            </a:r>
            <a:r>
              <a:rPr lang="fr-FR" sz="3600" spc="-90"/>
              <a:t> </a:t>
            </a:r>
            <a:r>
              <a:rPr lang="fr-FR" sz="3600"/>
              <a:t>3</a:t>
            </a:r>
          </a:p>
        </p:txBody>
      </p:sp>
      <p:sp>
        <p:nvSpPr>
          <p:cNvPr id="3" name="object 3"/>
          <p:cNvSpPr txBox="1"/>
          <p:nvPr/>
        </p:nvSpPr>
        <p:spPr>
          <a:xfrm>
            <a:off x="489643" y="999235"/>
            <a:ext cx="7358957" cy="391160"/>
          </a:xfrm>
          <a:prstGeom prst="rect">
            <a:avLst/>
          </a:prstGeom>
        </p:spPr>
        <p:txBody>
          <a:bodyPr vert="horz" wrap="square" lIns="0" tIns="12700" rIns="0" bIns="0" rtlCol="0">
            <a:spAutoFit/>
          </a:bodyPr>
          <a:lstStyle/>
          <a:p>
            <a:pPr marL="12700">
              <a:lnSpc>
                <a:spcPct val="100000"/>
              </a:lnSpc>
              <a:spcBef>
                <a:spcPts val="100"/>
              </a:spcBef>
            </a:pPr>
            <a:r>
              <a:rPr lang="fr-FR" sz="2400" b="1">
                <a:solidFill>
                  <a:srgbClr val="005D85"/>
                </a:solidFill>
                <a:latin typeface="Roboto"/>
                <a:cs typeface="Roboto"/>
              </a:rPr>
              <a:t>Questions pour alimenter la discussion</a:t>
            </a:r>
            <a:endParaRPr lang="fr-FR" sz="2400">
              <a:latin typeface="Roboto"/>
              <a:cs typeface="Roboto"/>
            </a:endParaRPr>
          </a:p>
        </p:txBody>
      </p:sp>
      <p:sp>
        <p:nvSpPr>
          <p:cNvPr id="4" name="object 4"/>
          <p:cNvSpPr txBox="1"/>
          <p:nvPr/>
        </p:nvSpPr>
        <p:spPr>
          <a:xfrm>
            <a:off x="461904" y="1539239"/>
            <a:ext cx="11397557" cy="4487190"/>
          </a:xfrm>
          <a:prstGeom prst="rect">
            <a:avLst/>
          </a:prstGeom>
        </p:spPr>
        <p:txBody>
          <a:bodyPr vert="horz" wrap="square" lIns="0" tIns="51435" rIns="0" bIns="0" rtlCol="0">
            <a:spAutoFit/>
          </a:bodyPr>
          <a:lstStyle/>
          <a:p>
            <a:pPr marL="527050" marR="973455" indent="-514350">
              <a:lnSpc>
                <a:spcPts val="2620"/>
              </a:lnSpc>
              <a:spcBef>
                <a:spcPts val="405"/>
              </a:spcBef>
              <a:buAutoNum type="arabicPeriod"/>
              <a:tabLst>
                <a:tab pos="526415" algn="l"/>
                <a:tab pos="527050" algn="l"/>
              </a:tabLst>
            </a:pPr>
            <a:r>
              <a:rPr lang="fr-FR" sz="2000" dirty="0">
                <a:latin typeface="Roboto"/>
                <a:cs typeface="Roboto"/>
              </a:rPr>
              <a:t>Comment comptez-vous atténuer le risque d'infection pour votre personnel de soins de première ligne ?</a:t>
            </a:r>
          </a:p>
          <a:p>
            <a:pPr marL="527050" marR="973455" indent="-514350">
              <a:lnSpc>
                <a:spcPts val="2620"/>
              </a:lnSpc>
              <a:spcBef>
                <a:spcPts val="405"/>
              </a:spcBef>
              <a:buAutoNum type="arabicPeriod"/>
              <a:tabLst>
                <a:tab pos="526415" algn="l"/>
                <a:tab pos="527050" algn="l"/>
              </a:tabLst>
            </a:pPr>
            <a:endParaRPr lang="fr-FR" sz="2000" dirty="0">
              <a:latin typeface="Roboto"/>
              <a:cs typeface="Roboto"/>
            </a:endParaRPr>
          </a:p>
          <a:p>
            <a:pPr marL="527050" marR="5080" indent="-514350">
              <a:lnSpc>
                <a:spcPct val="90400"/>
              </a:lnSpc>
              <a:buAutoNum type="arabicPeriod"/>
              <a:tabLst>
                <a:tab pos="526415" algn="l"/>
                <a:tab pos="527050" algn="l"/>
              </a:tabLst>
            </a:pPr>
            <a:r>
              <a:rPr lang="fr-FR" sz="2000" dirty="0">
                <a:latin typeface="Roboto"/>
                <a:cs typeface="Roboto"/>
              </a:rPr>
              <a:t>Comment allez-vous gérer les contacts du personnel interne avec les agents de santé infectés et, notamment, comment allez-vous anticiper la pénurie de soignants et gérer le retour au travail en toute sécurité des agents de santé infectés ?</a:t>
            </a:r>
          </a:p>
          <a:p>
            <a:pPr>
              <a:lnSpc>
                <a:spcPct val="100000"/>
              </a:lnSpc>
              <a:spcBef>
                <a:spcPts val="15"/>
              </a:spcBef>
              <a:buFont typeface="Roboto"/>
              <a:buAutoNum type="arabicPeriod"/>
            </a:pPr>
            <a:endParaRPr lang="fr-FR" sz="2000" dirty="0">
              <a:latin typeface="Roboto"/>
              <a:cs typeface="Roboto"/>
            </a:endParaRPr>
          </a:p>
          <a:p>
            <a:pPr marL="527050" marR="617855" indent="-514350">
              <a:lnSpc>
                <a:spcPts val="2500"/>
              </a:lnSpc>
              <a:buAutoNum type="arabicPeriod"/>
              <a:tabLst>
                <a:tab pos="526415" algn="l"/>
                <a:tab pos="527050" algn="l"/>
              </a:tabLst>
            </a:pPr>
            <a:r>
              <a:rPr lang="fr-FR" sz="2000" dirty="0">
                <a:latin typeface="Roboto"/>
                <a:cs typeface="Roboto"/>
              </a:rPr>
              <a:t>Comment le déplacement des patients et leur réadaptation </a:t>
            </a:r>
            <a:r>
              <a:rPr lang="fr-FR" sz="2000" dirty="0" err="1">
                <a:latin typeface="Roboto"/>
                <a:cs typeface="Roboto"/>
              </a:rPr>
              <a:t>seront-ils</a:t>
            </a:r>
            <a:r>
              <a:rPr lang="fr-FR" sz="2000" dirty="0">
                <a:latin typeface="Roboto"/>
                <a:cs typeface="Roboto"/>
              </a:rPr>
              <a:t> organisés pour faciliter la planification des sorties </a:t>
            </a:r>
            <a:r>
              <a:rPr lang="fr-FR" sz="2000" spc="-5" dirty="0">
                <a:latin typeface="Roboto"/>
                <a:cs typeface="Roboto"/>
              </a:rPr>
              <a:t>?</a:t>
            </a:r>
            <a:endParaRPr lang="fr-FR" sz="2000" dirty="0">
              <a:latin typeface="Roboto"/>
              <a:cs typeface="Roboto"/>
            </a:endParaRPr>
          </a:p>
          <a:p>
            <a:pPr marL="527050" indent="-514350">
              <a:lnSpc>
                <a:spcPct val="100000"/>
              </a:lnSpc>
              <a:spcBef>
                <a:spcPts val="2710"/>
              </a:spcBef>
              <a:buAutoNum type="arabicPeriod"/>
              <a:tabLst>
                <a:tab pos="526415" algn="l"/>
                <a:tab pos="527050" algn="l"/>
              </a:tabLst>
            </a:pPr>
            <a:r>
              <a:rPr lang="fr-FR" sz="2000" dirty="0">
                <a:latin typeface="Roboto"/>
                <a:cs typeface="Roboto"/>
              </a:rPr>
              <a:t>Comment les corps des défunts vont-ils être gérés </a:t>
            </a:r>
            <a:r>
              <a:rPr lang="fr-FR" sz="2000" spc="-5" dirty="0">
                <a:latin typeface="Roboto"/>
                <a:cs typeface="Roboto"/>
              </a:rPr>
              <a:t>? Quelles seront les procédure à suivre ?</a:t>
            </a:r>
            <a:endParaRPr lang="fr-FR" sz="2000" dirty="0">
              <a:latin typeface="Roboto"/>
              <a:cs typeface="Roboto"/>
            </a:endParaRPr>
          </a:p>
          <a:p>
            <a:pPr>
              <a:lnSpc>
                <a:spcPct val="100000"/>
              </a:lnSpc>
              <a:spcBef>
                <a:spcPts val="5"/>
              </a:spcBef>
              <a:buFont typeface="Roboto"/>
              <a:buAutoNum type="arabicPeriod"/>
            </a:pPr>
            <a:endParaRPr lang="fr-FR" sz="2000" dirty="0">
              <a:latin typeface="Roboto"/>
              <a:cs typeface="Roboto"/>
            </a:endParaRPr>
          </a:p>
          <a:p>
            <a:pPr marL="527050" marR="422275" indent="-514350">
              <a:lnSpc>
                <a:spcPts val="2590"/>
              </a:lnSpc>
              <a:spcBef>
                <a:spcPts val="5"/>
              </a:spcBef>
              <a:buAutoNum type="arabicPeriod"/>
              <a:tabLst>
                <a:tab pos="526415" algn="l"/>
                <a:tab pos="527050" algn="l"/>
              </a:tabLst>
            </a:pPr>
            <a:r>
              <a:rPr lang="fr-FR" sz="2000" dirty="0">
                <a:latin typeface="Roboto"/>
                <a:cs typeface="Roboto"/>
              </a:rPr>
              <a:t>Comment allez-vous préparer et emballer les dépouilles pour le transfert entre l’hôpital et l’unité d'autopsie, les services mortuaires, le crématorium ou le lieu de l’enterrement ?</a:t>
            </a:r>
          </a:p>
        </p:txBody>
      </p:sp>
      <p:sp>
        <p:nvSpPr>
          <p:cNvPr id="5" name="object 5"/>
          <p:cNvSpPr/>
          <p:nvPr/>
        </p:nvSpPr>
        <p:spPr>
          <a:xfrm>
            <a:off x="8077200" y="859936"/>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6" name="object 6"/>
          <p:cNvSpPr txBox="1"/>
          <p:nvPr/>
        </p:nvSpPr>
        <p:spPr>
          <a:xfrm>
            <a:off x="8991600" y="1000715"/>
            <a:ext cx="2057400" cy="382156"/>
          </a:xfrm>
          <a:prstGeom prst="rect">
            <a:avLst/>
          </a:prstGeom>
        </p:spPr>
        <p:txBody>
          <a:bodyPr vert="horz" wrap="square" lIns="0" tIns="12700" rIns="0" bIns="0" rtlCol="0">
            <a:spAutoFit/>
          </a:bodyPr>
          <a:lstStyle/>
          <a:p>
            <a:pPr marL="12700">
              <a:lnSpc>
                <a:spcPct val="100000"/>
              </a:lnSpc>
              <a:spcBef>
                <a:spcPts val="100"/>
              </a:spcBef>
            </a:pPr>
            <a:r>
              <a:rPr lang="fr-FR" sz="2400" b="1" dirty="0">
                <a:solidFill>
                  <a:srgbClr val="0070C0"/>
                </a:solidFill>
                <a:latin typeface="Arial"/>
                <a:cs typeface="Arial"/>
              </a:rPr>
              <a:t>30</a:t>
            </a:r>
            <a:r>
              <a:rPr lang="fr-FR" sz="2400" b="1" spc="-85" dirty="0">
                <a:solidFill>
                  <a:srgbClr val="0070C0"/>
                </a:solidFill>
                <a:latin typeface="Arial"/>
                <a:cs typeface="Arial"/>
              </a:rPr>
              <a:t> </a:t>
            </a:r>
            <a:r>
              <a:rPr lang="fr-FR" sz="2400" b="1" spc="-5" dirty="0">
                <a:solidFill>
                  <a:srgbClr val="0070C0"/>
                </a:solidFill>
                <a:latin typeface="Arial"/>
                <a:cs typeface="Arial"/>
              </a:rPr>
              <a:t>min</a:t>
            </a:r>
            <a:endParaRPr lang="fr-FR" sz="2400" dirty="0">
              <a:latin typeface="Arial"/>
              <a:cs typeface="Arial"/>
            </a:endParaRPr>
          </a:p>
        </p:txBody>
      </p:sp>
      <p:sp>
        <p:nvSpPr>
          <p:cNvPr id="7" name="object 7"/>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fr-FR" spc="-5"/>
              <a:t>page</a:t>
            </a:r>
            <a:r>
              <a:rPr lang="fr-FR" spc="-55"/>
              <a:t> </a:t>
            </a:r>
            <a:fld id="{81D60167-4931-47E6-BA6A-407CBD079E47}" type="slidenum">
              <a:rPr lang="fr-FR" smtClean="0"/>
              <a:t>17</a:t>
            </a:fld>
            <a:endParaRPr lang="fr-F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a:t>EXERCICE DE SIMULATION</a:t>
            </a:r>
          </a:p>
        </p:txBody>
      </p:sp>
      <p:sp>
        <p:nvSpPr>
          <p:cNvPr id="9" name="object 9"/>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0" name="object 10"/>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20 octobre</a:t>
            </a:r>
            <a:r>
              <a:rPr lang="fr-FR" sz="1200" b="1" spc="-65">
                <a:solidFill>
                  <a:srgbClr val="FFFFFF"/>
                </a:solidFill>
                <a:latin typeface="Arial"/>
                <a:cs typeface="Arial"/>
              </a:rPr>
              <a:t> </a:t>
            </a:r>
            <a:r>
              <a:rPr lang="fr-FR" sz="1200" b="1" spc="-5">
                <a:solidFill>
                  <a:srgbClr val="FFFFFF"/>
                </a:solidFill>
                <a:latin typeface="Arial"/>
                <a:cs typeface="Arial"/>
              </a:rPr>
              <a:t>2020</a:t>
            </a:r>
            <a:endParaRPr lang="fr-FR" sz="12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46817"/>
            <a:ext cx="12192000" cy="6858000"/>
            <a:chOff x="0" y="0"/>
            <a:chExt cx="12192000" cy="6858000"/>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18" name="object 18"/>
            <p:cNvSpPr/>
            <p:nvPr/>
          </p:nvSpPr>
          <p:spPr>
            <a:xfrm>
              <a:off x="0" y="0"/>
              <a:ext cx="12192000" cy="6638925"/>
            </a:xfrm>
            <a:custGeom>
              <a:avLst/>
              <a:gdLst/>
              <a:ahLst/>
              <a:cxnLst/>
              <a:rect l="l" t="t" r="r" b="b"/>
              <a:pathLst>
                <a:path w="12192000" h="6638925">
                  <a:moveTo>
                    <a:pt x="12192000" y="0"/>
                  </a:moveTo>
                  <a:lnTo>
                    <a:pt x="0" y="0"/>
                  </a:lnTo>
                  <a:lnTo>
                    <a:pt x="0" y="6638543"/>
                  </a:lnTo>
                  <a:lnTo>
                    <a:pt x="12192000" y="6638543"/>
                  </a:lnTo>
                  <a:lnTo>
                    <a:pt x="12192000" y="0"/>
                  </a:lnTo>
                  <a:close/>
                </a:path>
              </a:pathLst>
            </a:custGeom>
            <a:solidFill>
              <a:srgbClr val="595959"/>
            </a:solidFill>
          </p:spPr>
          <p:txBody>
            <a:bodyPr wrap="square" lIns="0" tIns="0" rIns="0" bIns="0" rtlCol="0"/>
            <a:lstStyle/>
            <a:p>
              <a:endParaRPr/>
            </a:p>
          </p:txBody>
        </p:sp>
      </p:grpSp>
      <p:sp>
        <p:nvSpPr>
          <p:cNvPr id="19" name="object 19"/>
          <p:cNvSpPr txBox="1">
            <a:spLocks noGrp="1"/>
          </p:cNvSpPr>
          <p:nvPr>
            <p:ph type="title"/>
          </p:nvPr>
        </p:nvSpPr>
        <p:spPr>
          <a:xfrm>
            <a:off x="723900" y="-51740"/>
            <a:ext cx="10741152" cy="2653932"/>
          </a:xfrm>
          <a:prstGeom prst="rect">
            <a:avLst/>
          </a:prstGeom>
        </p:spPr>
        <p:txBody>
          <a:bodyPr vert="horz" wrap="square" lIns="0" tIns="100965" rIns="0" bIns="0" rtlCol="0">
            <a:spAutoFit/>
          </a:bodyPr>
          <a:lstStyle/>
          <a:p>
            <a:pPr marR="853440" algn="ctr">
              <a:lnSpc>
                <a:spcPct val="100000"/>
              </a:lnSpc>
              <a:spcBef>
                <a:spcPts val="795"/>
              </a:spcBef>
            </a:pPr>
            <a:r>
              <a:rPr lang="fr-FR" sz="6000" spc="-5" dirty="0"/>
              <a:t>   FIN DE L’EXERCICE</a:t>
            </a:r>
            <a:endParaRPr sz="6000" dirty="0"/>
          </a:p>
          <a:p>
            <a:pPr marL="12700" algn="ctr">
              <a:lnSpc>
                <a:spcPct val="100000"/>
              </a:lnSpc>
              <a:spcBef>
                <a:spcPts val="695"/>
              </a:spcBef>
            </a:pPr>
            <a:r>
              <a:rPr lang="fr-FR" sz="5000" spc="-5" dirty="0"/>
              <a:t>Retour d’expérience</a:t>
            </a:r>
            <a:br>
              <a:rPr lang="fr-FR" sz="5000" spc="-5" dirty="0"/>
            </a:br>
            <a:r>
              <a:rPr lang="fr-FR" sz="5000" spc="-5" dirty="0"/>
              <a:t>des participants</a:t>
            </a:r>
            <a:endParaRPr sz="5000" dirty="0"/>
          </a:p>
        </p:txBody>
      </p:sp>
      <p:grpSp>
        <p:nvGrpSpPr>
          <p:cNvPr id="20" name="object 20"/>
          <p:cNvGrpSpPr/>
          <p:nvPr/>
        </p:nvGrpSpPr>
        <p:grpSpPr>
          <a:xfrm>
            <a:off x="361247" y="2617816"/>
            <a:ext cx="11634470" cy="3796029"/>
            <a:chOff x="361247" y="2617816"/>
            <a:chExt cx="11634470" cy="3796029"/>
          </a:xfrm>
        </p:grpSpPr>
        <p:sp>
          <p:nvSpPr>
            <p:cNvPr id="21" name="object 21"/>
            <p:cNvSpPr/>
            <p:nvPr/>
          </p:nvSpPr>
          <p:spPr>
            <a:xfrm>
              <a:off x="361247" y="3262877"/>
              <a:ext cx="2721165" cy="204087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944855" y="3522343"/>
              <a:ext cx="3050626" cy="198679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443662" y="2617816"/>
              <a:ext cx="5304674" cy="3795848"/>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18</a:t>
            </a:fld>
            <a:endParaRPr dirty="0"/>
          </a:p>
        </p:txBody>
      </p:sp>
      <p:sp>
        <p:nvSpPr>
          <p:cNvPr id="25" name="object 25"/>
          <p:cNvSpPr txBox="1">
            <a:spLocks noGrp="1"/>
          </p:cNvSpPr>
          <p:nvPr>
            <p:ph type="ftr" sz="quarter" idx="5"/>
          </p:nvPr>
        </p:nvSpPr>
        <p:spPr>
          <a:xfrm>
            <a:off x="76269" y="6652472"/>
            <a:ext cx="2212778" cy="179536"/>
          </a:xfrm>
          <a:prstGeom prst="rect">
            <a:avLst/>
          </a:prstGeom>
        </p:spPr>
        <p:txBody>
          <a:bodyPr vert="horz" wrap="square" lIns="0" tIns="0" rIns="0" bIns="0" rtlCol="0">
            <a:spAutoFit/>
          </a:bodyPr>
          <a:lstStyle/>
          <a:p>
            <a:pPr marL="12700">
              <a:lnSpc>
                <a:spcPts val="1425"/>
              </a:lnSpc>
            </a:pPr>
            <a:r>
              <a:rPr spc="-5" dirty="0"/>
              <a:t>EXERCI</a:t>
            </a:r>
            <a:r>
              <a:rPr lang="fr-FR" spc="-5" dirty="0"/>
              <a:t>C</a:t>
            </a:r>
            <a:r>
              <a:rPr spc="-5" dirty="0"/>
              <a:t>E</a:t>
            </a:r>
            <a:r>
              <a:rPr lang="fr-FR" spc="-5" dirty="0"/>
              <a:t> DE SIMULATION</a:t>
            </a:r>
            <a:endParaRPr spc="-5" dirty="0"/>
          </a:p>
        </p:txBody>
      </p:sp>
      <p:sp>
        <p:nvSpPr>
          <p:cNvPr id="26" name="object 26"/>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27" name="object 27"/>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8" y="0"/>
            <a:ext cx="8836281" cy="566822"/>
          </a:xfrm>
          <a:prstGeom prst="rect">
            <a:avLst/>
          </a:prstGeom>
        </p:spPr>
        <p:txBody>
          <a:bodyPr vert="horz" wrap="square" lIns="0" tIns="12700" rIns="0" bIns="0" rtlCol="0">
            <a:spAutoFit/>
          </a:bodyPr>
          <a:lstStyle/>
          <a:p>
            <a:pPr marL="12700">
              <a:lnSpc>
                <a:spcPct val="100000"/>
              </a:lnSpc>
              <a:spcBef>
                <a:spcPts val="100"/>
              </a:spcBef>
            </a:pPr>
            <a:r>
              <a:rPr lang="fr-FR" sz="3600" spc="-5" dirty="0"/>
              <a:t>Réactions</a:t>
            </a:r>
            <a:r>
              <a:rPr sz="3600" spc="-5" dirty="0"/>
              <a:t>/</a:t>
            </a:r>
            <a:r>
              <a:rPr lang="fr-FR" sz="3600" spc="-5" dirty="0"/>
              <a:t>Examen des besoins</a:t>
            </a:r>
            <a:endParaRPr sz="3600" dirty="0"/>
          </a:p>
        </p:txBody>
      </p:sp>
      <p:grpSp>
        <p:nvGrpSpPr>
          <p:cNvPr id="3" name="object 3"/>
          <p:cNvGrpSpPr/>
          <p:nvPr/>
        </p:nvGrpSpPr>
        <p:grpSpPr>
          <a:xfrm>
            <a:off x="375525" y="901867"/>
            <a:ext cx="4843145" cy="5539105"/>
            <a:chOff x="375525" y="901867"/>
            <a:chExt cx="4843145" cy="5539105"/>
          </a:xfrm>
        </p:grpSpPr>
        <p:sp>
          <p:nvSpPr>
            <p:cNvPr id="4" name="object 4"/>
            <p:cNvSpPr/>
            <p:nvPr/>
          </p:nvSpPr>
          <p:spPr>
            <a:xfrm>
              <a:off x="388225" y="5660070"/>
              <a:ext cx="4817745" cy="768350"/>
            </a:xfrm>
            <a:custGeom>
              <a:avLst/>
              <a:gdLst/>
              <a:ahLst/>
              <a:cxnLst/>
              <a:rect l="l" t="t" r="r" b="b"/>
              <a:pathLst>
                <a:path w="4817745" h="768350">
                  <a:moveTo>
                    <a:pt x="4817659" y="0"/>
                  </a:moveTo>
                  <a:lnTo>
                    <a:pt x="0" y="0"/>
                  </a:lnTo>
                  <a:lnTo>
                    <a:pt x="0" y="767789"/>
                  </a:lnTo>
                  <a:lnTo>
                    <a:pt x="4817659" y="767789"/>
                  </a:lnTo>
                  <a:lnTo>
                    <a:pt x="4817659" y="0"/>
                  </a:lnTo>
                  <a:close/>
                </a:path>
              </a:pathLst>
            </a:custGeom>
            <a:solidFill>
              <a:srgbClr val="004767"/>
            </a:solidFill>
          </p:spPr>
          <p:txBody>
            <a:bodyPr wrap="square" lIns="0" tIns="0" rIns="0" bIns="0" rtlCol="0"/>
            <a:lstStyle/>
            <a:p>
              <a:endParaRPr/>
            </a:p>
          </p:txBody>
        </p:sp>
        <p:sp>
          <p:nvSpPr>
            <p:cNvPr id="5" name="object 5"/>
            <p:cNvSpPr/>
            <p:nvPr/>
          </p:nvSpPr>
          <p:spPr>
            <a:xfrm>
              <a:off x="388225" y="5660070"/>
              <a:ext cx="4817745" cy="768350"/>
            </a:xfrm>
            <a:custGeom>
              <a:avLst/>
              <a:gdLst/>
              <a:ahLst/>
              <a:cxnLst/>
              <a:rect l="l" t="t" r="r" b="b"/>
              <a:pathLst>
                <a:path w="4817745" h="768350">
                  <a:moveTo>
                    <a:pt x="0" y="0"/>
                  </a:moveTo>
                  <a:lnTo>
                    <a:pt x="4817660" y="0"/>
                  </a:lnTo>
                  <a:lnTo>
                    <a:pt x="4817660" y="767789"/>
                  </a:lnTo>
                  <a:lnTo>
                    <a:pt x="0" y="767789"/>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225" y="3740296"/>
              <a:ext cx="4817745" cy="2019300"/>
            </a:xfrm>
            <a:custGeom>
              <a:avLst/>
              <a:gdLst/>
              <a:ahLst/>
              <a:cxnLst/>
              <a:rect l="l" t="t" r="r" b="b"/>
              <a:pathLst>
                <a:path w="4817745" h="2019300">
                  <a:moveTo>
                    <a:pt x="4817659" y="0"/>
                  </a:moveTo>
                  <a:lnTo>
                    <a:pt x="0" y="0"/>
                  </a:lnTo>
                  <a:lnTo>
                    <a:pt x="0" y="1615245"/>
                  </a:lnTo>
                  <a:lnTo>
                    <a:pt x="2408830" y="2019057"/>
                  </a:lnTo>
                  <a:lnTo>
                    <a:pt x="4817659" y="1615245"/>
                  </a:lnTo>
                  <a:lnTo>
                    <a:pt x="4817659" y="0"/>
                  </a:lnTo>
                  <a:close/>
                </a:path>
              </a:pathLst>
            </a:custGeom>
            <a:solidFill>
              <a:srgbClr val="9B9B9B"/>
            </a:solidFill>
          </p:spPr>
          <p:txBody>
            <a:bodyPr wrap="square" lIns="0" tIns="0" rIns="0" bIns="0" rtlCol="0"/>
            <a:lstStyle/>
            <a:p>
              <a:endParaRPr/>
            </a:p>
          </p:txBody>
        </p:sp>
        <p:sp>
          <p:nvSpPr>
            <p:cNvPr id="7" name="object 7"/>
            <p:cNvSpPr/>
            <p:nvPr/>
          </p:nvSpPr>
          <p:spPr>
            <a:xfrm>
              <a:off x="388225" y="3740296"/>
              <a:ext cx="4817745" cy="2019300"/>
            </a:xfrm>
            <a:custGeom>
              <a:avLst/>
              <a:gdLst/>
              <a:ahLst/>
              <a:cxnLst/>
              <a:rect l="l" t="t" r="r" b="b"/>
              <a:pathLst>
                <a:path w="4817745" h="2019300">
                  <a:moveTo>
                    <a:pt x="0" y="0"/>
                  </a:moveTo>
                  <a:lnTo>
                    <a:pt x="4817660" y="0"/>
                  </a:lnTo>
                  <a:lnTo>
                    <a:pt x="4817660" y="1615246"/>
                  </a:lnTo>
                  <a:lnTo>
                    <a:pt x="2408830" y="2019058"/>
                  </a:lnTo>
                  <a:lnTo>
                    <a:pt x="0" y="1615246"/>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225" y="2342739"/>
              <a:ext cx="4817745" cy="1474470"/>
            </a:xfrm>
            <a:custGeom>
              <a:avLst/>
              <a:gdLst/>
              <a:ahLst/>
              <a:cxnLst/>
              <a:rect l="l" t="t" r="r" b="b"/>
              <a:pathLst>
                <a:path w="4817745" h="1474470">
                  <a:moveTo>
                    <a:pt x="4817659" y="0"/>
                  </a:moveTo>
                  <a:lnTo>
                    <a:pt x="0" y="0"/>
                  </a:lnTo>
                  <a:lnTo>
                    <a:pt x="0" y="1179423"/>
                  </a:lnTo>
                  <a:lnTo>
                    <a:pt x="2408830" y="1474279"/>
                  </a:lnTo>
                  <a:lnTo>
                    <a:pt x="4817659" y="1179423"/>
                  </a:lnTo>
                  <a:lnTo>
                    <a:pt x="4817659" y="0"/>
                  </a:lnTo>
                  <a:close/>
                </a:path>
              </a:pathLst>
            </a:custGeom>
            <a:solidFill>
              <a:srgbClr val="BDBDBD"/>
            </a:solidFill>
          </p:spPr>
          <p:txBody>
            <a:bodyPr wrap="square" lIns="0" tIns="0" rIns="0" bIns="0" rtlCol="0"/>
            <a:lstStyle/>
            <a:p>
              <a:endParaRPr/>
            </a:p>
          </p:txBody>
        </p:sp>
        <p:sp>
          <p:nvSpPr>
            <p:cNvPr id="9" name="object 9"/>
            <p:cNvSpPr/>
            <p:nvPr/>
          </p:nvSpPr>
          <p:spPr>
            <a:xfrm>
              <a:off x="388225" y="2342739"/>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225" y="914567"/>
              <a:ext cx="4817745" cy="1474470"/>
            </a:xfrm>
            <a:custGeom>
              <a:avLst/>
              <a:gdLst/>
              <a:ahLst/>
              <a:cxnLst/>
              <a:rect l="l" t="t" r="r" b="b"/>
              <a:pathLst>
                <a:path w="4817745" h="1474470">
                  <a:moveTo>
                    <a:pt x="4817659" y="0"/>
                  </a:moveTo>
                  <a:lnTo>
                    <a:pt x="0" y="0"/>
                  </a:lnTo>
                  <a:lnTo>
                    <a:pt x="0" y="1179424"/>
                  </a:lnTo>
                  <a:lnTo>
                    <a:pt x="2408830" y="1474280"/>
                  </a:lnTo>
                  <a:lnTo>
                    <a:pt x="4817659" y="1179424"/>
                  </a:lnTo>
                  <a:lnTo>
                    <a:pt x="4817659" y="0"/>
                  </a:lnTo>
                  <a:close/>
                </a:path>
              </a:pathLst>
            </a:custGeom>
            <a:solidFill>
              <a:srgbClr val="E7E6E6"/>
            </a:solidFill>
          </p:spPr>
          <p:txBody>
            <a:bodyPr wrap="square" lIns="0" tIns="0" rIns="0" bIns="0" rtlCol="0"/>
            <a:lstStyle/>
            <a:p>
              <a:endParaRPr/>
            </a:p>
          </p:txBody>
        </p:sp>
        <p:sp>
          <p:nvSpPr>
            <p:cNvPr id="11" name="object 11"/>
            <p:cNvSpPr/>
            <p:nvPr/>
          </p:nvSpPr>
          <p:spPr>
            <a:xfrm>
              <a:off x="388225" y="914567"/>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354" y="874792"/>
            <a:ext cx="4515485" cy="5665654"/>
          </a:xfrm>
          <a:prstGeom prst="rect">
            <a:avLst/>
          </a:prstGeom>
        </p:spPr>
        <p:txBody>
          <a:bodyPr vert="horz" wrap="square" lIns="0" tIns="12700" rIns="0" bIns="0" rtlCol="0">
            <a:spAutoFit/>
          </a:bodyPr>
          <a:lstStyle/>
          <a:p>
            <a:pPr algn="ctr"/>
            <a:r>
              <a:rPr lang="fr-FR" sz="3200" dirty="0"/>
              <a:t>Passer en revue les forces et les lacunes</a:t>
            </a:r>
          </a:p>
          <a:p>
            <a:pPr>
              <a:lnSpc>
                <a:spcPct val="100000"/>
              </a:lnSpc>
            </a:pPr>
            <a:endParaRPr sz="3500" dirty="0">
              <a:latin typeface="Arial"/>
              <a:cs typeface="Arial"/>
            </a:endParaRPr>
          </a:p>
          <a:p>
            <a:pPr>
              <a:lnSpc>
                <a:spcPct val="100000"/>
              </a:lnSpc>
              <a:spcBef>
                <a:spcPts val="30"/>
              </a:spcBef>
            </a:pPr>
            <a:endParaRPr sz="2900" dirty="0">
              <a:latin typeface="Arial"/>
              <a:cs typeface="Arial"/>
            </a:endParaRPr>
          </a:p>
          <a:p>
            <a:pPr lvl="0" algn="ctr"/>
            <a:r>
              <a:rPr lang="fr-FR" sz="3200" dirty="0"/>
              <a:t>Vérifier les hypothèses</a:t>
            </a:r>
          </a:p>
          <a:p>
            <a:pPr>
              <a:lnSpc>
                <a:spcPct val="100000"/>
              </a:lnSpc>
              <a:spcBef>
                <a:spcPts val="25"/>
              </a:spcBef>
            </a:pPr>
            <a:endParaRPr sz="4350" dirty="0">
              <a:latin typeface="Arial"/>
              <a:cs typeface="Arial"/>
            </a:endParaRPr>
          </a:p>
          <a:p>
            <a:pPr lvl="0" algn="ctr"/>
            <a:r>
              <a:rPr lang="fr-FR" sz="3200" dirty="0"/>
              <a:t>Proposer des idées pour améliorer les systèmes, plans et procédures</a:t>
            </a:r>
          </a:p>
          <a:p>
            <a:pPr>
              <a:lnSpc>
                <a:spcPct val="100000"/>
              </a:lnSpc>
              <a:spcBef>
                <a:spcPts val="50"/>
              </a:spcBef>
            </a:pPr>
            <a:endParaRPr sz="3500" dirty="0">
              <a:latin typeface="Arial"/>
              <a:cs typeface="Arial"/>
            </a:endParaRPr>
          </a:p>
          <a:p>
            <a:pPr algn="ctr">
              <a:lnSpc>
                <a:spcPct val="100000"/>
              </a:lnSpc>
              <a:spcBef>
                <a:spcPts val="5"/>
              </a:spcBef>
            </a:pPr>
            <a:r>
              <a:rPr lang="fr-FR" sz="3200" b="1" spc="-5" dirty="0">
                <a:solidFill>
                  <a:srgbClr val="FFFFFF"/>
                </a:solidFill>
                <a:latin typeface="Arial"/>
                <a:cs typeface="Arial"/>
              </a:rPr>
              <a:t>P</a:t>
            </a:r>
            <a:r>
              <a:rPr sz="3200" b="1" spc="-5" dirty="0">
                <a:solidFill>
                  <a:srgbClr val="FFFFFF"/>
                </a:solidFill>
                <a:latin typeface="Arial"/>
                <a:cs typeface="Arial"/>
              </a:rPr>
              <a:t>LAN</a:t>
            </a:r>
            <a:r>
              <a:rPr lang="fr-FR" sz="3200" b="1" spc="-5" dirty="0">
                <a:solidFill>
                  <a:srgbClr val="FFFFFF"/>
                </a:solidFill>
                <a:latin typeface="Arial"/>
                <a:cs typeface="Arial"/>
              </a:rPr>
              <a:t> D’ACTION</a:t>
            </a:r>
            <a:endParaRPr sz="3200" dirty="0">
              <a:latin typeface="Arial"/>
              <a:cs typeface="Arial"/>
            </a:endParaRPr>
          </a:p>
        </p:txBody>
      </p:sp>
      <p:sp>
        <p:nvSpPr>
          <p:cNvPr id="14" name="object 14"/>
          <p:cNvSpPr/>
          <p:nvPr/>
        </p:nvSpPr>
        <p:spPr>
          <a:xfrm>
            <a:off x="9448800" y="729469"/>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5560608" y="1141385"/>
            <a:ext cx="5772785" cy="5073184"/>
          </a:xfrm>
          <a:prstGeom prst="rect">
            <a:avLst/>
          </a:prstGeom>
        </p:spPr>
        <p:txBody>
          <a:bodyPr vert="horz" wrap="square" lIns="0" tIns="12700" rIns="0" bIns="0" rtlCol="0">
            <a:spAutoFit/>
          </a:bodyPr>
          <a:lstStyle/>
          <a:p>
            <a:pPr lvl="0">
              <a:spcAft>
                <a:spcPts val="1200"/>
              </a:spcAft>
            </a:pPr>
            <a:r>
              <a:rPr lang="fr-FR" b="1" u="sng" dirty="0">
                <a:solidFill>
                  <a:prstClr val="black"/>
                </a:solidFill>
                <a:latin typeface="Arial" panose="020B0604020202020204"/>
                <a:cs typeface="Calibri" panose="020F0502020204030204" pitchFamily="34" charset="0"/>
              </a:rPr>
              <a:t>TÂCHES</a:t>
            </a:r>
          </a:p>
          <a:p>
            <a:pPr marL="342900" lvl="0" indent="-342900">
              <a:spcAft>
                <a:spcPts val="1200"/>
              </a:spcAft>
              <a:buFontTx/>
              <a:buAutoNum type="arabicPeriod"/>
            </a:pPr>
            <a:r>
              <a:rPr lang="fr-FR" dirty="0">
                <a:solidFill>
                  <a:prstClr val="black"/>
                </a:solidFill>
                <a:latin typeface="Arial" panose="020B0604020202020204"/>
                <a:cs typeface="Calibri" panose="020F0502020204030204" pitchFamily="34" charset="0"/>
              </a:rPr>
              <a:t>En groupes, divisez une feuille de papier en trois parties.</a:t>
            </a:r>
          </a:p>
          <a:p>
            <a:pPr marL="342900" lvl="0" indent="-342900">
              <a:spcAft>
                <a:spcPts val="1200"/>
              </a:spcAft>
              <a:buFontTx/>
              <a:buAutoNum type="arabicPeriod"/>
            </a:pPr>
            <a:r>
              <a:rPr lang="fr-FR" dirty="0">
                <a:solidFill>
                  <a:prstClr val="black"/>
                </a:solidFill>
                <a:latin typeface="Arial" panose="020B0604020202020204"/>
                <a:cs typeface="Calibri" panose="020F0502020204030204" pitchFamily="34" charset="0"/>
              </a:rPr>
              <a:t>Passez en revue la liste de contrôle de préparation, vos plans et les notes de votre exercice de simulation sur table.</a:t>
            </a:r>
          </a:p>
          <a:p>
            <a:pPr marL="342900" lvl="0" indent="-342900">
              <a:spcAft>
                <a:spcPts val="1200"/>
              </a:spcAft>
              <a:buFontTx/>
              <a:buAutoNum type="arabicPeriod"/>
            </a:pPr>
            <a:r>
              <a:rPr lang="fr-FR" dirty="0">
                <a:solidFill>
                  <a:prstClr val="black"/>
                </a:solidFill>
                <a:latin typeface="Arial" panose="020B0604020202020204"/>
                <a:cs typeface="Calibri" panose="020F0502020204030204" pitchFamily="34" charset="0"/>
              </a:rPr>
              <a:t>Discutez entre vous pour remplir chacune des sections en indiquant :</a:t>
            </a:r>
            <a:endParaRPr lang="fr-FR" b="1" dirty="0">
              <a:solidFill>
                <a:prstClr val="black"/>
              </a:solidFill>
              <a:latin typeface="Arial" panose="020B0604020202020204"/>
              <a:cs typeface="Calibri" panose="020F0502020204030204" pitchFamily="34" charset="0"/>
            </a:endParaRPr>
          </a:p>
          <a:p>
            <a:pPr marL="800100" lvl="1" indent="-342900">
              <a:spcAft>
                <a:spcPts val="1200"/>
              </a:spcAft>
              <a:buFont typeface="Arial" panose="020B0604020202020204" pitchFamily="34" charset="0"/>
              <a:buChar char="•"/>
            </a:pPr>
            <a:r>
              <a:rPr lang="fr-FR" dirty="0">
                <a:solidFill>
                  <a:prstClr val="black"/>
                </a:solidFill>
                <a:latin typeface="Arial" panose="020B0604020202020204"/>
                <a:cs typeface="Calibri" panose="020F0502020204030204" pitchFamily="34" charset="0"/>
              </a:rPr>
              <a:t>ce qui a bien fonctionné (réalisations),</a:t>
            </a:r>
          </a:p>
          <a:p>
            <a:pPr marL="800100" lvl="1" indent="-342900">
              <a:spcAft>
                <a:spcPts val="1200"/>
              </a:spcAft>
              <a:buFont typeface="Arial" panose="020B0604020202020204" pitchFamily="34" charset="0"/>
              <a:buChar char="•"/>
            </a:pPr>
            <a:r>
              <a:rPr lang="fr-FR" dirty="0">
                <a:solidFill>
                  <a:prstClr val="black"/>
                </a:solidFill>
                <a:latin typeface="Arial" panose="020B0604020202020204"/>
                <a:cs typeface="Calibri" panose="020F0502020204030204" pitchFamily="34" charset="0"/>
              </a:rPr>
              <a:t>ce qui s’est avéré difficile (problèmes),</a:t>
            </a:r>
          </a:p>
          <a:p>
            <a:pPr marL="800100" lvl="1" indent="-342900">
              <a:spcAft>
                <a:spcPts val="1200"/>
              </a:spcAft>
              <a:buFont typeface="Arial" panose="020B0604020202020204" pitchFamily="34" charset="0"/>
              <a:buChar char="•"/>
            </a:pPr>
            <a:r>
              <a:rPr lang="fr-FR" dirty="0">
                <a:solidFill>
                  <a:prstClr val="black"/>
                </a:solidFill>
                <a:latin typeface="Arial" panose="020B0604020202020204"/>
                <a:cs typeface="Calibri" panose="020F0502020204030204" pitchFamily="34" charset="0"/>
              </a:rPr>
              <a:t>vos recommandations (indiquer les trois principales).</a:t>
            </a:r>
          </a:p>
          <a:p>
            <a:pPr marR="5080" algn="r">
              <a:lnSpc>
                <a:spcPct val="100000"/>
              </a:lnSpc>
              <a:spcBef>
                <a:spcPts val="100"/>
              </a:spcBef>
            </a:pPr>
            <a:r>
              <a:rPr sz="2400" b="1" dirty="0">
                <a:solidFill>
                  <a:srgbClr val="0070C0"/>
                </a:solidFill>
                <a:latin typeface="Arial"/>
                <a:cs typeface="Arial"/>
              </a:rPr>
              <a:t>75</a:t>
            </a:r>
            <a:r>
              <a:rPr sz="2400" b="1" spc="-95" dirty="0">
                <a:solidFill>
                  <a:srgbClr val="0070C0"/>
                </a:solidFill>
                <a:latin typeface="Arial"/>
                <a:cs typeface="Arial"/>
              </a:rPr>
              <a:t> </a:t>
            </a:r>
            <a:r>
              <a:rPr sz="2400" b="1" spc="-5" dirty="0">
                <a:solidFill>
                  <a:srgbClr val="0070C0"/>
                </a:solidFill>
                <a:latin typeface="Arial"/>
                <a:cs typeface="Arial"/>
              </a:rPr>
              <a:t>min</a:t>
            </a:r>
            <a:r>
              <a:rPr lang="fr-FR" sz="2400" b="1" spc="-5" dirty="0" err="1">
                <a:solidFill>
                  <a:srgbClr val="0070C0"/>
                </a:solidFill>
                <a:latin typeface="Arial"/>
                <a:cs typeface="Arial"/>
              </a:rPr>
              <a:t>ute</a:t>
            </a:r>
            <a:r>
              <a:rPr sz="2400" b="1" spc="-5" dirty="0">
                <a:solidFill>
                  <a:srgbClr val="0070C0"/>
                </a:solidFill>
                <a:latin typeface="Arial"/>
                <a:cs typeface="Arial"/>
              </a:rPr>
              <a:t>s</a:t>
            </a:r>
            <a:endParaRPr sz="2400" dirty="0">
              <a:latin typeface="Arial"/>
              <a:cs typeface="Arial"/>
            </a:endParaRPr>
          </a:p>
          <a:p>
            <a:pPr>
              <a:spcAft>
                <a:spcPts val="1200"/>
              </a:spcAft>
            </a:pPr>
            <a:endParaRPr lang="fr-FR" dirty="0">
              <a:cs typeface="Calibri" panose="020F0502020204030204" pitchFamily="34" charset="0"/>
            </a:endParaRPr>
          </a:p>
        </p:txBody>
      </p:sp>
      <p:sp>
        <p:nvSpPr>
          <p:cNvPr id="16" name="object 16"/>
          <p:cNvSpPr/>
          <p:nvPr/>
        </p:nvSpPr>
        <p:spPr>
          <a:xfrm>
            <a:off x="5575109" y="5534167"/>
            <a:ext cx="6228715" cy="0"/>
          </a:xfrm>
          <a:custGeom>
            <a:avLst/>
            <a:gdLst/>
            <a:ahLst/>
            <a:cxnLst/>
            <a:rect l="l" t="t" r="r" b="b"/>
            <a:pathLst>
              <a:path w="6228715">
                <a:moveTo>
                  <a:pt x="0" y="0"/>
                </a:moveTo>
                <a:lnTo>
                  <a:pt x="6228665" y="1"/>
                </a:lnTo>
              </a:path>
            </a:pathLst>
          </a:custGeom>
          <a:ln w="25400">
            <a:solidFill>
              <a:srgbClr val="A24B19"/>
            </a:solidFill>
          </a:ln>
        </p:spPr>
        <p:txBody>
          <a:bodyPr wrap="square" lIns="0" tIns="0" rIns="0" bIns="0" rtlCol="0"/>
          <a:lstStyle/>
          <a:p>
            <a:endParaRPr/>
          </a:p>
        </p:txBody>
      </p:sp>
      <p:sp>
        <p:nvSpPr>
          <p:cNvPr id="17" name="object 17"/>
          <p:cNvSpPr txBox="1"/>
          <p:nvPr/>
        </p:nvSpPr>
        <p:spPr>
          <a:xfrm>
            <a:off x="6513659" y="5999988"/>
            <a:ext cx="4155440" cy="443711"/>
          </a:xfrm>
          <a:prstGeom prst="rect">
            <a:avLst/>
          </a:prstGeom>
        </p:spPr>
        <p:txBody>
          <a:bodyPr vert="horz" wrap="square" lIns="0" tIns="12700" rIns="0" bIns="0" rtlCol="0">
            <a:spAutoFit/>
          </a:bodyPr>
          <a:lstStyle/>
          <a:p>
            <a:pPr>
              <a:spcBef>
                <a:spcPts val="700"/>
              </a:spcBef>
              <a:buClr>
                <a:srgbClr val="DD8047"/>
              </a:buClr>
              <a:buSzPct val="60000"/>
            </a:pPr>
            <a:r>
              <a:rPr lang="fr-FR" sz="1400" i="1" spc="-5" dirty="0">
                <a:solidFill>
                  <a:srgbClr val="A24B19"/>
                </a:solidFill>
                <a:latin typeface="Arial"/>
                <a:cs typeface="Arial"/>
              </a:rPr>
              <a:t>Note : Le plan d’action sera établi lors de la prochaine session.</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2700">
              <a:lnSpc>
                <a:spcPts val="1425"/>
              </a:lnSpc>
            </a:pPr>
            <a:r>
              <a:rPr spc="-5" dirty="0"/>
              <a:t>page</a:t>
            </a:r>
            <a:r>
              <a:rPr spc="-55" dirty="0"/>
              <a:t> </a:t>
            </a:r>
            <a:fld id="{81D60167-4931-47E6-BA6A-407CBD079E47}" type="slidenum">
              <a:rPr dirty="0"/>
              <a:t>19</a:t>
            </a:fld>
            <a:endParaRPr dirty="0"/>
          </a:p>
        </p:txBody>
      </p:sp>
      <p:sp>
        <p:nvSpPr>
          <p:cNvPr id="19" name="object 19"/>
          <p:cNvSpPr txBox="1">
            <a:spLocks noGrp="1"/>
          </p:cNvSpPr>
          <p:nvPr>
            <p:ph type="ftr" sz="quarter" idx="5"/>
          </p:nvPr>
        </p:nvSpPr>
        <p:spPr>
          <a:xfrm>
            <a:off x="76268" y="6652472"/>
            <a:ext cx="2057331" cy="179536"/>
          </a:xfrm>
          <a:prstGeom prst="rect">
            <a:avLst/>
          </a:prstGeom>
        </p:spPr>
        <p:txBody>
          <a:bodyPr vert="horz" wrap="square" lIns="0" tIns="0" rIns="0" bIns="0" rtlCol="0">
            <a:spAutoFit/>
          </a:bodyPr>
          <a:lstStyle/>
          <a:p>
            <a:pPr marL="12700">
              <a:lnSpc>
                <a:spcPts val="1425"/>
              </a:lnSpc>
            </a:pPr>
            <a:r>
              <a:rPr lang="fr-FR" spc="-15" dirty="0"/>
              <a:t>EXERCICE DE SIMULATION</a:t>
            </a:r>
            <a:endParaRPr spc="-5" dirty="0"/>
          </a:p>
        </p:txBody>
      </p:sp>
      <p:sp>
        <p:nvSpPr>
          <p:cNvPr id="20" name="object 20"/>
          <p:cNvSpPr txBox="1"/>
          <p:nvPr/>
        </p:nvSpPr>
        <p:spPr>
          <a:xfrm>
            <a:off x="2374926" y="6652472"/>
            <a:ext cx="2959074" cy="179536"/>
          </a:xfrm>
          <a:prstGeom prst="rect">
            <a:avLst/>
          </a:prstGeom>
        </p:spPr>
        <p:txBody>
          <a:bodyPr vert="horz" wrap="square" lIns="0" tIns="0" rIns="0" bIns="0" rtlCol="0">
            <a:spAutoFit/>
          </a:bodyPr>
          <a:lstStyle/>
          <a:p>
            <a:pPr marL="12700">
              <a:lnSpc>
                <a:spcPts val="1425"/>
              </a:lnSpc>
            </a:pPr>
            <a:r>
              <a:rPr lang="fr-FR" sz="1200" b="1" spc="-5" dirty="0">
                <a:solidFill>
                  <a:srgbClr val="FFFFFF"/>
                </a:solidFill>
                <a:latin typeface="Arial"/>
                <a:cs typeface="Arial"/>
              </a:rPr>
              <a:t>MALADIE À</a:t>
            </a:r>
            <a:r>
              <a:rPr sz="1200" b="1" spc="-5" dirty="0">
                <a:solidFill>
                  <a:srgbClr val="FFFFFF"/>
                </a:solidFill>
                <a:latin typeface="Arial"/>
                <a:cs typeface="Arial"/>
              </a:rPr>
              <a:t> </a:t>
            </a:r>
            <a:r>
              <a:rPr sz="1200" b="1" spc="-15" dirty="0">
                <a:solidFill>
                  <a:srgbClr val="FFFFFF"/>
                </a:solidFill>
                <a:latin typeface="Arial"/>
                <a:cs typeface="Arial"/>
              </a:rPr>
              <a:t>CORONAVIRUS</a:t>
            </a:r>
            <a:r>
              <a:rPr sz="1200" b="1" spc="-40" dirty="0">
                <a:solidFill>
                  <a:srgbClr val="FFFFFF"/>
                </a:solidFill>
                <a:latin typeface="Arial"/>
                <a:cs typeface="Arial"/>
              </a:rPr>
              <a:t> </a:t>
            </a:r>
            <a:r>
              <a:rPr sz="1200" b="1" spc="-5" dirty="0">
                <a:solidFill>
                  <a:srgbClr val="FFFFFF"/>
                </a:solidFill>
                <a:latin typeface="Arial"/>
                <a:cs typeface="Arial"/>
              </a:rPr>
              <a:t>(COVID-19)</a:t>
            </a:r>
            <a:endParaRPr sz="1200" dirty="0">
              <a:latin typeface="Arial"/>
              <a:cs typeface="Arial"/>
            </a:endParaRPr>
          </a:p>
        </p:txBody>
      </p:sp>
      <p:sp>
        <p:nvSpPr>
          <p:cNvPr id="21" name="object 21"/>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2283475" cy="505267"/>
          </a:xfrm>
          <a:prstGeom prst="rect">
            <a:avLst/>
          </a:prstGeom>
        </p:spPr>
        <p:txBody>
          <a:bodyPr vert="horz" wrap="square" lIns="0" tIns="12700" rIns="0" bIns="0" rtlCol="0">
            <a:spAutoFit/>
          </a:bodyPr>
          <a:lstStyle/>
          <a:p>
            <a:pPr marL="12700">
              <a:lnSpc>
                <a:spcPct val="100000"/>
              </a:lnSpc>
              <a:spcBef>
                <a:spcPts val="100"/>
              </a:spcBef>
            </a:pPr>
            <a:r>
              <a:rPr lang="fr-FR" sz="3200" dirty="0"/>
              <a:t>Programme</a:t>
            </a: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C7301E40-AA03-4824-8117-11DB251F4924}"/>
              </a:ext>
            </a:extLst>
          </p:cNvPr>
          <p:cNvSpPr txBox="1">
            <a:spLocks/>
          </p:cNvSpPr>
          <p:nvPr/>
        </p:nvSpPr>
        <p:spPr>
          <a:xfrm>
            <a:off x="237744" y="1033272"/>
            <a:ext cx="5779211" cy="401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Arial" panose="020B0604020202020204" pitchFamily="34" charset="0"/>
              <a:buNone/>
              <a:tabLst/>
              <a:defRPr/>
            </a:pPr>
            <a:r>
              <a:rPr kumimoji="0" lang="fr-FR"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Partie 1</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8 h 45	Enregistrement</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00   	Introduction</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10 	Objectifs et déroulement de l’exercice</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15   	Simulation sur table</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10 h 45	Pause-café (15 minutes)</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11 h 00	</a:t>
            </a:r>
            <a:r>
              <a:rPr kumimoji="0" lang="fr-FR" sz="18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Simulation sur table</a:t>
            </a:r>
            <a:endPar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12 h 30	Réactions à chaud</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13 h 00 	Clôture de la première partie</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13 h 00	Déjeuner</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sp>
        <p:nvSpPr>
          <p:cNvPr id="10" name="TextBox 9">
            <a:extLst>
              <a:ext uri="{FF2B5EF4-FFF2-40B4-BE49-F238E27FC236}">
                <a16:creationId xmlns:a16="http://schemas.microsoft.com/office/drawing/2014/main" id="{8E5EB531-226D-46D7-9F93-4C06643BBDD5}"/>
              </a:ext>
            </a:extLst>
          </p:cNvPr>
          <p:cNvSpPr txBox="1"/>
          <p:nvPr/>
        </p:nvSpPr>
        <p:spPr>
          <a:xfrm>
            <a:off x="6056479" y="1033271"/>
            <a:ext cx="5897778" cy="3490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Partie 2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9 h 00	Récapitulatif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9 h 15	Analyse des lacunes et planification des actions </a:t>
            </a:r>
            <a:r>
              <a:rPr kumimoji="0" lang="fr-FR" sz="1800" b="0" i="1"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(en groupe)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10 h 30	Pause-café (15 minutes)</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10 h 45	Planification des actions </a:t>
            </a:r>
            <a:r>
              <a:rPr kumimoji="0" lang="fr-FR" sz="1800" b="0" i="1"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(suite, en groupe)</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11 h 30	Synthèse en plénière</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12 h 00	Récapitulatif et prochaines étapes</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0" i="0" u="none" strike="noStrike" kern="1200" cap="none" spc="0" normalizeH="0" baseline="0" noProof="0" dirty="0">
                <a:ln>
                  <a:noFill/>
                </a:ln>
                <a:solidFill>
                  <a:srgbClr val="383838"/>
                </a:solidFill>
                <a:effectLst/>
                <a:uLnTx/>
                <a:uFillTx/>
                <a:latin typeface="Arial" panose="020B0604020202020204"/>
                <a:ea typeface="+mn-ea"/>
                <a:cs typeface="Calibri" panose="020F0502020204030204" pitchFamily="34" charset="0"/>
              </a:rPr>
              <a:t>12 h 30	Clôture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fr-FR"/>
              <a:t>Plan d’action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fr-FR"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04.11.20</a:t>
            </a:fld>
            <a:endParaRPr kumimoji="0" lang="fr-FR"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1849281" cy="749356"/>
            <a:chOff x="9978391" y="5342554"/>
            <a:chExt cx="1849281"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159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24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45 min</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734044" y="1295400"/>
            <a:ext cx="150198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Principal(e) problème/lacune</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Solution proposée</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53400" y="1176565"/>
            <a:ext cx="1404257"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Calendrier pour le règlement</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40425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Responsabilité</a:t>
            </a: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13080"/>
          </a:xfrm>
          <a:prstGeom prst="rect">
            <a:avLst/>
          </a:prstGeom>
        </p:spPr>
        <p:txBody>
          <a:bodyPr vert="horz" wrap="square" lIns="0" tIns="12700" rIns="0" bIns="0" rtlCol="0">
            <a:spAutoFit/>
          </a:bodyPr>
          <a:lstStyle/>
          <a:p>
            <a:pPr marL="12700">
              <a:lnSpc>
                <a:spcPct val="100000"/>
              </a:lnSpc>
              <a:spcBef>
                <a:spcPts val="100"/>
              </a:spcBef>
            </a:pPr>
            <a:r>
              <a:rPr lang="fr-FR" sz="3200" dirty="0"/>
              <a:t>Synthèse</a:t>
            </a:r>
            <a:endParaRPr sz="3200" dirty="0"/>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5864875" cy="50526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3200" b="1" i="0" u="none" strike="noStrike" kern="1200" cap="none" spc="-5" normalizeH="0" baseline="0" noProof="0" dirty="0">
                <a:ln>
                  <a:noFill/>
                </a:ln>
                <a:solidFill>
                  <a:srgbClr val="FFFFFF"/>
                </a:solidFill>
                <a:effectLst/>
                <a:uLnTx/>
                <a:uFillTx/>
                <a:latin typeface="Arial"/>
                <a:ea typeface="+mn-ea"/>
                <a:cs typeface="Arial"/>
              </a:rPr>
              <a:t>Prochaines étapes et résumé</a:t>
            </a:r>
            <a:endParaRPr kumimoji="0" sz="32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418010" y="4598923"/>
            <a:ext cx="5868989" cy="5668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fr-FR" sz="3600" b="1" i="0" u="none" strike="noStrike" kern="1200" cap="none" spc="-5" normalizeH="0" baseline="0" noProof="0" dirty="0">
                <a:ln>
                  <a:noFill/>
                </a:ln>
                <a:solidFill>
                  <a:srgbClr val="0070C0"/>
                </a:solidFill>
                <a:effectLst/>
                <a:uLnTx/>
                <a:uFillTx/>
                <a:latin typeface="Arial"/>
                <a:ea typeface="+mn-ea"/>
                <a:cs typeface="Arial"/>
              </a:rPr>
              <a:t>PROCHAINES ÉTAPES</a:t>
            </a:r>
            <a:endParaRPr kumimoji="0" sz="36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Calibri"/>
                <a:ea typeface="+mn-ea"/>
                <a:cs typeface="+mn-cs"/>
              </a:rPr>
              <a:t>RESSOURCES DE L’OMS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4800" b="1" i="0" u="none" strike="noStrike" kern="1200" cap="none" spc="0" normalizeH="0" baseline="0" noProof="0">
                <a:ln>
                  <a:noFill/>
                </a:ln>
                <a:solidFill>
                  <a:prstClr val="white"/>
                </a:solidFill>
                <a:effectLst/>
                <a:uLnTx/>
                <a:uFillTx/>
                <a:latin typeface="Calibri"/>
                <a:ea typeface="+mn-ea"/>
                <a:cs typeface="Calibri" panose="020F0502020204030204" pitchFamily="34" charset="0"/>
              </a:rPr>
              <a:t>MERCI !</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127511" y="4343400"/>
            <a:ext cx="2578328" cy="2192176"/>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Page Web OMS sur l’urgence COVID-19</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524000" y="6227799"/>
            <a:ext cx="164816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Scannez ou cliquez</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2000" b="1" i="0" u="none" strike="noStrike" kern="1200" cap="none" spc="0" normalizeH="0" baseline="0" noProof="0" dirty="0">
                <a:ln>
                  <a:noFill/>
                </a:ln>
                <a:solidFill>
                  <a:srgbClr val="0070C0"/>
                </a:solidFill>
                <a:effectLst/>
                <a:uLnTx/>
                <a:uFillTx/>
                <a:latin typeface="Calibri"/>
                <a:ea typeface="+mn-ea"/>
                <a:cs typeface="Calibri"/>
              </a:rPr>
              <a:t>Pour tout soutien technique pour les exercices de simulation, veuillez contacter votre point focal au bureau de pays ou au bureau régional de l’OMS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2000" b="1" i="0" u="none" strike="noStrike" kern="1200" cap="none" spc="0" normalizeH="0" baseline="0" noProof="0" dirty="0">
                <a:ln>
                  <a:noFill/>
                </a:ln>
                <a:solidFill>
                  <a:srgbClr val="0070C0"/>
                </a:solidFill>
                <a:effectLst/>
                <a:uLnTx/>
                <a:uFillTx/>
                <a:latin typeface="Calibri"/>
                <a:ea typeface="+mn-ea"/>
                <a:cs typeface="Calibri"/>
              </a:rPr>
              <a:t>					</a:t>
            </a:r>
            <a:r>
              <a:rPr kumimoji="0" lang="fr-FR" sz="1800" b="1" i="0" u="none" strike="noStrike" kern="1200" cap="none" spc="0" normalizeH="0" baseline="0" noProof="0" dirty="0">
                <a:ln>
                  <a:noFill/>
                </a:ln>
                <a:solidFill>
                  <a:srgbClr val="0070C0"/>
                </a:solidFill>
                <a:effectLst/>
                <a:uLnTx/>
                <a:uFillTx/>
                <a:latin typeface="Calibri"/>
                <a:ea typeface="+mn-ea"/>
                <a:cs typeface="Calibri"/>
              </a:rPr>
              <a:t>AFRO :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5"/>
              </a:rPr>
              <a:t>stephenm@who.int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mn-ea"/>
                <a:cs typeface="Calibri"/>
              </a:rPr>
              <a:t>					EMRO :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6"/>
              </a:rPr>
              <a:t>samhourid@who.int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endParaRPr kumimoji="0" lang="fr-FR" sz="18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mn-ea"/>
                <a:cs typeface="Calibri"/>
              </a:rPr>
              <a:t>					EURO :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7"/>
              </a:rPr>
              <a:t>schmidtt@who.int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8"/>
              </a:rPr>
              <a:t>rashforda@who.int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endParaRPr kumimoji="0" lang="fr-FR" sz="18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mn-ea"/>
                <a:cs typeface="Calibri"/>
              </a:rPr>
              <a:t>					OPS :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9"/>
              </a:rPr>
              <a:t>andragro@paho.org</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endParaRPr kumimoji="0" lang="fr-FR" sz="18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mn-ea"/>
                <a:cs typeface="Calibri"/>
              </a:rPr>
              <a:t>					SEARO : </a:t>
            </a:r>
            <a:r>
              <a:rPr kumimoji="0" lang="fr-FR" sz="1800" b="1" i="0" u="none" strike="noStrike" kern="1200" cap="none" spc="0" normalizeH="0" baseline="0" noProof="0">
                <a:ln>
                  <a:noFill/>
                </a:ln>
                <a:solidFill>
                  <a:srgbClr val="0070C0"/>
                </a:solidFill>
                <a:effectLst/>
                <a:uLnTx/>
                <a:uFillTx/>
                <a:latin typeface="Calibri"/>
                <a:ea typeface="+mn-ea"/>
                <a:cs typeface="Calibri"/>
              </a:rPr>
              <a:t>	</a:t>
            </a:r>
            <a:r>
              <a:rPr kumimoji="0" lang="fr-FR" sz="1800" b="1" i="0" u="none" strike="noStrike" kern="1200" cap="none" spc="0" normalizeH="0" baseline="0" noProof="0">
                <a:ln>
                  <a:noFill/>
                </a:ln>
                <a:solidFill>
                  <a:prstClr val="black"/>
                </a:solidFill>
                <a:effectLst/>
                <a:uLnTx/>
                <a:uFillTx/>
                <a:latin typeface="Calibri"/>
                <a:ea typeface="+mn-lt"/>
                <a:cs typeface="Calibri"/>
                <a:hlinkClick r:id="rId10"/>
              </a:rPr>
              <a:t>katom</a:t>
            </a:r>
            <a:r>
              <a:rPr kumimoji="0" lang="fr-FR" sz="1800" b="1" i="0" u="none" strike="noStrike" kern="1200" cap="none" spc="0" normalizeH="0" baseline="0" noProof="0" dirty="0">
                <a:ln>
                  <a:noFill/>
                </a:ln>
                <a:solidFill>
                  <a:prstClr val="black"/>
                </a:solidFill>
                <a:effectLst/>
                <a:uLnTx/>
                <a:uFillTx/>
                <a:latin typeface="Calibri"/>
                <a:ea typeface="+mn-lt"/>
                <a:cs typeface="Calibri"/>
                <a:hlinkClick r:id="rId10"/>
              </a:rPr>
              <a:t>@who.int</a:t>
            </a:r>
            <a:r>
              <a:rPr kumimoji="0" lang="fr-FR" sz="1800" b="1" i="0" u="none" strike="noStrike" kern="1200" cap="none" spc="0" normalizeH="0" baseline="0" noProof="0" dirty="0">
                <a:ln>
                  <a:noFill/>
                </a:ln>
                <a:solidFill>
                  <a:prstClr val="black"/>
                </a:solidFill>
                <a:effectLst/>
                <a:uLnTx/>
                <a:uFillTx/>
                <a:latin typeface="Calibri"/>
                <a:ea typeface="+mn-lt"/>
                <a:cs typeface="Calibri"/>
              </a:rPr>
              <a:t>; </a:t>
            </a:r>
            <a:r>
              <a:rPr kumimoji="0" lang="fr-FR" sz="1800" b="1" i="0" u="none" strike="noStrike" kern="1200" cap="none" spc="0" normalizeH="0" baseline="0" noProof="0" dirty="0">
                <a:ln>
                  <a:noFill/>
                </a:ln>
                <a:solidFill>
                  <a:srgbClr val="0070C0"/>
                </a:solidFill>
                <a:effectLst/>
                <a:uLnTx/>
                <a:uFillTx/>
                <a:latin typeface="Calibri"/>
                <a:ea typeface="+mn-lt"/>
                <a:cs typeface="Calibri"/>
                <a:hlinkClick r:id="rId11"/>
              </a:rPr>
              <a:t>htikem</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11"/>
              </a:rPr>
              <a:t>@who.int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endParaRPr kumimoji="0" lang="fr-FR" sz="18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mn-ea"/>
                <a:cs typeface="Calibri"/>
              </a:rPr>
              <a:t>					WPRO : 	</a:t>
            </a:r>
            <a:r>
              <a:rPr kumimoji="0" lang="fr-FR" sz="1800" b="1" i="0" u="none" strike="noStrike" kern="1200" cap="none" spc="0" normalizeH="0" baseline="0" noProof="0" dirty="0">
                <a:ln>
                  <a:noFill/>
                </a:ln>
                <a:solidFill>
                  <a:srgbClr val="0070C0"/>
                </a:solidFill>
                <a:effectLst/>
                <a:uLnTx/>
                <a:uFillTx/>
                <a:latin typeface="Calibri"/>
                <a:ea typeface="+mn-ea"/>
                <a:cs typeface="Calibri"/>
                <a:hlinkClick r:id="rId12"/>
              </a:rPr>
              <a:t>eshofoniea@who.int</a:t>
            </a:r>
            <a:r>
              <a:rPr kumimoji="0" lang="fr-FR" sz="1800" b="1" i="0" u="none" strike="noStrike" kern="1200" cap="none" spc="0" normalizeH="0" baseline="0" noProof="0" dirty="0">
                <a:ln>
                  <a:noFill/>
                </a:ln>
                <a:solidFill>
                  <a:srgbClr val="0070C0"/>
                </a:solidFill>
                <a:effectLst/>
                <a:uLnTx/>
                <a:uFillTx/>
                <a:latin typeface="Calibri"/>
                <a:ea typeface="+mn-ea"/>
                <a:cs typeface="Calibri"/>
              </a:rPr>
              <a:t>;  </a:t>
            </a:r>
            <a:endParaRPr kumimoji="0" lang="fr-FR" sz="1800" b="1" i="0" u="none" strike="noStrike" kern="1200" cap="none" spc="0" normalizeH="0" baseline="0" noProof="0" dirty="0">
              <a:ln>
                <a:noFill/>
              </a:ln>
              <a:solidFill>
                <a:srgbClr val="0070C0"/>
              </a:solidFill>
              <a:effectLst/>
              <a:uLnTx/>
              <a:uFillTx/>
              <a:latin typeface="Calibri"/>
              <a:ea typeface="+mn-ea"/>
              <a:cs typeface="Calibri" panose="020F0502020204030204" pitchFamily="34"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Plus d’informations sur le coronavirus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257801" y="6227798"/>
            <a:ext cx="15936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Scannez ou cliquez</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1882775" algn="r"/>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Ressources OMS sur les exercices de simulation</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8915400" y="6227798"/>
            <a:ext cx="1752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400" b="1" i="0" u="none" strike="noStrike" kern="1200" cap="none" spc="0" normalizeH="0" baseline="0" noProof="0">
                <a:ln>
                  <a:noFill/>
                </a:ln>
                <a:solidFill>
                  <a:srgbClr val="0070C0"/>
                </a:solidFill>
                <a:effectLst/>
                <a:uLnTx/>
                <a:uFillTx/>
                <a:latin typeface="Calibri"/>
                <a:ea typeface="+mn-ea"/>
                <a:cs typeface="Calibri" panose="020F0502020204030204" pitchFamily="34" charset="0"/>
              </a:rPr>
              <a:t>Scannez ou cliquez</a:t>
            </a:r>
          </a:p>
        </p:txBody>
      </p:sp>
    </p:spTree>
    <p:extLst>
      <p:ext uri="{BB962C8B-B14F-4D97-AF65-F5344CB8AC3E}">
        <p14:creationId xmlns:p14="http://schemas.microsoft.com/office/powerpoint/2010/main" val="3088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74040"/>
          </a:xfrm>
          <a:prstGeom prst="rect">
            <a:avLst/>
          </a:prstGeom>
        </p:spPr>
        <p:txBody>
          <a:bodyPr vert="horz" wrap="square" lIns="0" tIns="12700" rIns="0" bIns="0" rtlCol="0">
            <a:spAutoFit/>
          </a:bodyPr>
          <a:lstStyle/>
          <a:p>
            <a:pPr marL="12700">
              <a:lnSpc>
                <a:spcPct val="100000"/>
              </a:lnSpc>
              <a:spcBef>
                <a:spcPts val="100"/>
              </a:spcBef>
            </a:pPr>
            <a:r>
              <a:rPr lang="fr-FR" sz="3600" dirty="0"/>
              <a:t>Orienter la préparation et la riposte</a:t>
            </a:r>
            <a:endParaRPr sz="3600" dirty="0"/>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20 </a:t>
            </a:r>
            <a:r>
              <a:rPr kumimoji="0" lang="fr-FR" sz="1200" b="1" i="0" u="none" strike="noStrike" kern="1200" cap="none" spc="-5" normalizeH="0" baseline="0" noProof="0" dirty="0">
                <a:ln>
                  <a:noFill/>
                </a:ln>
                <a:solidFill>
                  <a:srgbClr val="FFFFFF"/>
                </a:solidFill>
                <a:effectLst/>
                <a:uLnTx/>
                <a:uFillTx/>
                <a:latin typeface="Arial"/>
                <a:ea typeface="+mn-ea"/>
                <a:cs typeface="Arial"/>
              </a:rPr>
              <a:t>octobre</a:t>
            </a:r>
            <a:r>
              <a:rPr kumimoji="0" sz="1200" b="1" i="0" u="none" strike="noStrike" kern="1200" cap="none" spc="-65"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2020</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533400" y="2545923"/>
            <a:ext cx="5181600" cy="4013919"/>
          </a:xfrm>
          <a:prstGeom prst="rect">
            <a:avLst/>
          </a:prstGeom>
        </p:spPr>
        <p:txBody>
          <a:bodyPr vert="horz" wrap="square" lIns="0" tIns="1270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a:ea typeface="+mn-ea"/>
                <a:cs typeface="+mn-cs"/>
              </a:rPr>
              <a:t>Depuis janvier 2020, l'OMS a publié plus de 100 documents sur la COVID-19. Plus de la moitié d'entre eux sont des orientations techniques détaillées, portant sur la manière de trouver et de tester les cas, de dispenser des soins sûrs et adaptés aux patients en fonction de la gravité de la maladie, de suivre les contacts et de les mettre en quarantaine, d’empêcher la transmission d’une personne à l’autre, d'assurer la protection des agents de santé et d’aider les communautés à apporter une réponse adaptée.</a:t>
            </a:r>
          </a:p>
          <a:p>
            <a:pPr marL="12700" marR="508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1015663"/>
          </a:xfrm>
          <a:prstGeom prst="rect">
            <a:avLst/>
          </a:prstGeom>
        </p:spPr>
        <p:txBody>
          <a:bodyPr wrap="square">
            <a:spAutoFit/>
          </a:body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a:ea typeface="+mn-ea"/>
                <a:cs typeface="+mn-cs"/>
              </a:rPr>
              <a:t>Lors des situations d’urgence sanitaire telles que la pandémie de COVID-19, un des rôles essentiels de l’OMS est de rassembler des données et des travaux de recherche du monde entier, de les évaluer et de conseiller les pays sur la marche à suivre.</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5D85"/>
                </a:solidFill>
                <a:effectLst/>
                <a:uLnTx/>
                <a:uFillTx/>
                <a:latin typeface="Arial" panose="020B0604020202020204"/>
                <a:ea typeface="+mn-ea"/>
                <a:cs typeface="+mn-cs"/>
              </a:rPr>
              <a:t>L’OMS fournit des conseils actualisés et utiles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8" y="0"/>
            <a:ext cx="11046081" cy="566822"/>
          </a:xfrm>
          <a:prstGeom prst="rect">
            <a:avLst/>
          </a:prstGeom>
        </p:spPr>
        <p:txBody>
          <a:bodyPr vert="horz" wrap="square" lIns="0" tIns="12700" rIns="0" bIns="0" rtlCol="0">
            <a:spAutoFit/>
          </a:bodyPr>
          <a:lstStyle/>
          <a:p>
            <a:pPr marL="12700">
              <a:lnSpc>
                <a:spcPct val="100000"/>
              </a:lnSpc>
              <a:spcBef>
                <a:spcPts val="100"/>
              </a:spcBef>
            </a:pPr>
            <a:r>
              <a:rPr lang="fr-FR" sz="3600" dirty="0"/>
              <a:t>Qu’est-ce qu’un exercice de simulation sur table ?</a:t>
            </a:r>
            <a:endParaRPr sz="3600" dirty="0"/>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4</a:t>
            </a:fld>
            <a:endParaRPr sz="12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EXERCI</a:t>
            </a:r>
            <a:r>
              <a:rPr lang="fr-FR" spc="-5" dirty="0"/>
              <a:t>C</a:t>
            </a:r>
            <a:r>
              <a:rPr spc="-5" dirty="0"/>
              <a:t>E</a:t>
            </a:r>
            <a:r>
              <a:rPr lang="fr-FR" spc="-5" dirty="0"/>
              <a:t> DE SIMULATION</a:t>
            </a:r>
            <a:endParaRPr spc="-5" dirty="0"/>
          </a:p>
        </p:txBody>
      </p:sp>
      <p:sp>
        <p:nvSpPr>
          <p:cNvPr id="7" name="object 7"/>
          <p:cNvSpPr txBox="1"/>
          <p:nvPr/>
        </p:nvSpPr>
        <p:spPr>
          <a:xfrm>
            <a:off x="2374926" y="6652472"/>
            <a:ext cx="2882874" cy="179536"/>
          </a:xfrm>
          <a:prstGeom prst="rect">
            <a:avLst/>
          </a:prstGeom>
        </p:spPr>
        <p:txBody>
          <a:bodyPr vert="horz" wrap="square" lIns="0" tIns="0" rIns="0" bIns="0" rtlCol="0">
            <a:spAutoFit/>
          </a:bodyPr>
          <a:lstStyle/>
          <a:p>
            <a:pPr marL="12700">
              <a:lnSpc>
                <a:spcPts val="1425"/>
              </a:lnSpc>
            </a:pPr>
            <a:r>
              <a:rPr lang="fr-FR" sz="1200" b="1" spc="-5" dirty="0">
                <a:solidFill>
                  <a:srgbClr val="FFFFFF"/>
                </a:solidFill>
                <a:latin typeface="Arial"/>
                <a:cs typeface="Arial"/>
              </a:rPr>
              <a:t>MALADIE À CORONAVIRUS </a:t>
            </a:r>
            <a:r>
              <a:rPr sz="1200" b="1" spc="-5" dirty="0">
                <a:solidFill>
                  <a:srgbClr val="FFFFFF"/>
                </a:solidFill>
                <a:latin typeface="Arial"/>
                <a:cs typeface="Arial"/>
              </a:rPr>
              <a:t>(COVID-19)</a:t>
            </a:r>
            <a:endParaRPr sz="1200" dirty="0">
              <a:latin typeface="Arial"/>
              <a:cs typeface="Arial"/>
            </a:endParaRPr>
          </a:p>
        </p:txBody>
      </p:sp>
      <p:sp>
        <p:nvSpPr>
          <p:cNvPr id="8" name="object 8"/>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3" name="object 3"/>
          <p:cNvSpPr txBox="1"/>
          <p:nvPr/>
        </p:nvSpPr>
        <p:spPr>
          <a:xfrm>
            <a:off x="971613" y="1750059"/>
            <a:ext cx="10247630" cy="3801810"/>
          </a:xfrm>
          <a:prstGeom prst="rect">
            <a:avLst/>
          </a:prstGeom>
        </p:spPr>
        <p:txBody>
          <a:bodyPr vert="horz" wrap="square" lIns="0" tIns="54610" rIns="0" bIns="0" rtlCol="0">
            <a:spAutoFit/>
          </a:bodyPr>
          <a:lstStyle/>
          <a:p>
            <a:pPr lvl="0" algn="ctr">
              <a:lnSpc>
                <a:spcPct val="90000"/>
              </a:lnSpc>
              <a:spcBef>
                <a:spcPts val="1000"/>
              </a:spcBef>
            </a:pPr>
            <a:r>
              <a:rPr lang="fr-FR" sz="2800" dirty="0">
                <a:solidFill>
                  <a:prstClr val="black"/>
                </a:solidFill>
                <a:latin typeface="Calibri" panose="020F0502020204030204" pitchFamily="34" charset="0"/>
                <a:cs typeface="Calibri" panose="020F0502020204030204" pitchFamily="34" charset="0"/>
              </a:rPr>
              <a:t>Un</a:t>
            </a:r>
            <a:r>
              <a:rPr lang="fr-FR" sz="2800" dirty="0">
                <a:solidFill>
                  <a:srgbClr val="005D85"/>
                </a:solidFill>
                <a:latin typeface="Calibri" panose="020F0502020204030204" pitchFamily="34" charset="0"/>
                <a:cs typeface="Calibri" panose="020F0502020204030204" pitchFamily="34" charset="0"/>
              </a:rPr>
              <a:t> </a:t>
            </a:r>
            <a:r>
              <a:rPr lang="fr-FR" sz="2800" b="1" dirty="0">
                <a:solidFill>
                  <a:srgbClr val="005D85"/>
                </a:solidFill>
                <a:latin typeface="Calibri" panose="020F0502020204030204" pitchFamily="34" charset="0"/>
                <a:cs typeface="Calibri" panose="020F0502020204030204" pitchFamily="34" charset="0"/>
              </a:rPr>
              <a:t>exercice de simulation sur table </a:t>
            </a:r>
            <a:r>
              <a:rPr lang="fr-FR" sz="2800" dirty="0">
                <a:solidFill>
                  <a:prstClr val="black"/>
                </a:solidFill>
                <a:latin typeface="Calibri" panose="020F0502020204030204" pitchFamily="34" charset="0"/>
                <a:cs typeface="Calibri" panose="020F0502020204030204" pitchFamily="34" charset="0"/>
              </a:rPr>
              <a:t>est un travail axé sur la discussion, reposant sur un scénario de simulation au déroulement progressif et sur une série de scripts complémentaires. Il permet aux participants d’envisager les répercussions d’une situation d’urgence potentielle sur les plans, procédures et capacités existants. </a:t>
            </a:r>
          </a:p>
          <a:p>
            <a:pPr lvl="0" algn="ctr">
              <a:lnSpc>
                <a:spcPct val="90000"/>
              </a:lnSpc>
              <a:spcBef>
                <a:spcPts val="1000"/>
              </a:spcBef>
            </a:pPr>
            <a:endParaRPr lang="fr-FR" sz="2800" dirty="0">
              <a:solidFill>
                <a:prstClr val="black"/>
              </a:solidFill>
              <a:latin typeface="Calibri" panose="020F0502020204030204" pitchFamily="34" charset="0"/>
              <a:cs typeface="Calibri" panose="020F0502020204030204" pitchFamily="34" charset="0"/>
            </a:endParaRPr>
          </a:p>
          <a:p>
            <a:pPr lvl="0" algn="ctr">
              <a:lnSpc>
                <a:spcPct val="90000"/>
              </a:lnSpc>
              <a:spcBef>
                <a:spcPts val="1000"/>
              </a:spcBef>
            </a:pPr>
            <a:r>
              <a:rPr lang="fr-FR" sz="2800" dirty="0">
                <a:solidFill>
                  <a:prstClr val="black"/>
                </a:solidFill>
                <a:latin typeface="Calibri" panose="020F0502020204030204" pitchFamily="34" charset="0"/>
                <a:cs typeface="Calibri" panose="020F0502020204030204" pitchFamily="34" charset="0"/>
              </a:rPr>
              <a:t>« Un exercice de simulation sur table </a:t>
            </a:r>
            <a:r>
              <a:rPr lang="fr-FR" sz="2800" b="1" dirty="0">
                <a:solidFill>
                  <a:srgbClr val="005D85"/>
                </a:solidFill>
                <a:latin typeface="Calibri" panose="020F0502020204030204" pitchFamily="34" charset="0"/>
                <a:cs typeface="Calibri" panose="020F0502020204030204" pitchFamily="34" charset="0"/>
              </a:rPr>
              <a:t>simule une situation d’urgence </a:t>
            </a:r>
            <a:r>
              <a:rPr lang="fr-FR" sz="2800" dirty="0">
                <a:solidFill>
                  <a:prstClr val="black"/>
                </a:solidFill>
                <a:latin typeface="Calibri" panose="020F0502020204030204" pitchFamily="34" charset="0"/>
                <a:cs typeface="Calibri" panose="020F0502020204030204" pitchFamily="34" charset="0"/>
              </a:rPr>
              <a:t> dans un environnement informel, sans stress. » </a:t>
            </a:r>
            <a:br>
              <a:rPr lang="fr-FR" sz="2800" dirty="0">
                <a:solidFill>
                  <a:prstClr val="black"/>
                </a:solidFill>
                <a:latin typeface="Calibri" panose="020F0502020204030204" pitchFamily="34" charset="0"/>
                <a:cs typeface="Calibri" panose="020F0502020204030204" pitchFamily="34" charset="0"/>
              </a:rPr>
            </a:br>
            <a:endParaRPr sz="2800" dirty="0">
              <a:latin typeface="Calibri"/>
              <a:cs typeface="Calibri"/>
            </a:endParaRPr>
          </a:p>
        </p:txBody>
      </p:sp>
      <p:sp>
        <p:nvSpPr>
          <p:cNvPr id="4" name="object 4"/>
          <p:cNvSpPr txBox="1"/>
          <p:nvPr/>
        </p:nvSpPr>
        <p:spPr>
          <a:xfrm>
            <a:off x="4648200" y="5334000"/>
            <a:ext cx="3719386" cy="320601"/>
          </a:xfrm>
          <a:prstGeom prst="rect">
            <a:avLst/>
          </a:prstGeom>
        </p:spPr>
        <p:txBody>
          <a:bodyPr vert="horz" wrap="square" lIns="0" tIns="12700" rIns="0" bIns="0" rtlCol="0">
            <a:spAutoFit/>
          </a:bodyPr>
          <a:lstStyle/>
          <a:p>
            <a:pPr marL="12700">
              <a:lnSpc>
                <a:spcPct val="100000"/>
              </a:lnSpc>
              <a:spcBef>
                <a:spcPts val="100"/>
              </a:spcBef>
            </a:pPr>
            <a:r>
              <a:rPr lang="fr-FR" sz="2000" dirty="0"/>
              <a:t>Manuel d’exercice de l’OMS, 2017</a:t>
            </a:r>
            <a:endParaRPr sz="2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3963670" cy="574040"/>
          </a:xfrm>
          <a:prstGeom prst="rect">
            <a:avLst/>
          </a:prstGeom>
        </p:spPr>
        <p:txBody>
          <a:bodyPr vert="horz" wrap="square" lIns="0" tIns="12700" rIns="0" bIns="0" rtlCol="0">
            <a:spAutoFit/>
          </a:bodyPr>
          <a:lstStyle/>
          <a:p>
            <a:pPr marL="12700">
              <a:lnSpc>
                <a:spcPct val="100000"/>
              </a:lnSpc>
              <a:spcBef>
                <a:spcPts val="100"/>
              </a:spcBef>
            </a:pPr>
            <a:r>
              <a:rPr lang="fr-FR" sz="3600" spc="-5" dirty="0"/>
              <a:t>Forme et finalité</a:t>
            </a:r>
            <a:endParaRPr sz="3600" dirty="0"/>
          </a:p>
        </p:txBody>
      </p:sp>
      <p:sp>
        <p:nvSpPr>
          <p:cNvPr id="3" name="object 3"/>
          <p:cNvSpPr txBox="1"/>
          <p:nvPr/>
        </p:nvSpPr>
        <p:spPr>
          <a:xfrm>
            <a:off x="381000" y="656068"/>
            <a:ext cx="7447915" cy="5713359"/>
          </a:xfrm>
          <a:prstGeom prst="rect">
            <a:avLst/>
          </a:prstGeom>
        </p:spPr>
        <p:txBody>
          <a:bodyPr vert="horz" wrap="square" lIns="0" tIns="70485" rIns="0" bIns="0" rtlCol="0">
            <a:spAutoFit/>
          </a:bodyPr>
          <a:lstStyle/>
          <a:p>
            <a:pPr marL="12700">
              <a:lnSpc>
                <a:spcPct val="100000"/>
              </a:lnSpc>
              <a:spcBef>
                <a:spcPts val="555"/>
              </a:spcBef>
            </a:pPr>
            <a:r>
              <a:rPr lang="fr-FR" sz="2100" b="1" spc="-5" dirty="0">
                <a:solidFill>
                  <a:srgbClr val="005D85"/>
                </a:solidFill>
                <a:latin typeface="Roboto"/>
                <a:cs typeface="Roboto"/>
              </a:rPr>
              <a:t>Forme de l’exercice</a:t>
            </a:r>
            <a:endParaRPr sz="2100" dirty="0">
              <a:latin typeface="Roboto"/>
              <a:cs typeface="Roboto"/>
            </a:endParaRPr>
          </a:p>
          <a:p>
            <a:pPr marL="12700" marR="5715">
              <a:lnSpc>
                <a:spcPct val="79100"/>
              </a:lnSpc>
              <a:spcBef>
                <a:spcPts val="1005"/>
              </a:spcBef>
            </a:pPr>
            <a:r>
              <a:rPr lang="fr-FR" sz="2100" spc="-5" dirty="0">
                <a:latin typeface="Roboto"/>
                <a:cs typeface="Roboto"/>
              </a:rPr>
              <a:t>Cet exercice se fonde sur les dernières orientations de l’OMS en matière de lutte anti-infectieuse dans le cadre de la</a:t>
            </a:r>
            <a:r>
              <a:rPr sz="2100" spc="-5" dirty="0">
                <a:latin typeface="Roboto"/>
                <a:cs typeface="Roboto"/>
              </a:rPr>
              <a:t> </a:t>
            </a:r>
            <a:r>
              <a:rPr sz="2100" spc="-5" dirty="0">
                <a:latin typeface="Roboto"/>
              </a:rPr>
              <a:t>COVID</a:t>
            </a:r>
            <a:r>
              <a:rPr lang="en-US" sz="2100" spc="-5" dirty="0">
                <a:latin typeface="Roboto"/>
              </a:rPr>
              <a:t>-</a:t>
            </a:r>
            <a:r>
              <a:rPr sz="2100" spc="-5" dirty="0">
                <a:latin typeface="Roboto"/>
              </a:rPr>
              <a:t>1</a:t>
            </a:r>
            <a:r>
              <a:rPr lang="fr-FR" sz="2100" spc="-5" dirty="0">
                <a:latin typeface="Roboto"/>
              </a:rPr>
              <a:t>9, notamment les documents suivants </a:t>
            </a:r>
            <a:r>
              <a:rPr sz="2100" spc="-5" dirty="0">
                <a:latin typeface="Roboto"/>
                <a:cs typeface="Roboto"/>
              </a:rPr>
              <a:t>:</a:t>
            </a:r>
            <a:endParaRPr sz="2100" dirty="0">
              <a:latin typeface="Roboto"/>
              <a:cs typeface="Roboto"/>
            </a:endParaRPr>
          </a:p>
          <a:p>
            <a:pPr marL="241300" indent="-228600">
              <a:lnSpc>
                <a:spcPts val="2375"/>
              </a:lnSpc>
              <a:spcBef>
                <a:spcPts val="459"/>
              </a:spcBef>
              <a:buFont typeface="Arial"/>
              <a:buChar char="•"/>
              <a:tabLst>
                <a:tab pos="240665" algn="l"/>
                <a:tab pos="241300" algn="l"/>
              </a:tabLst>
            </a:pPr>
            <a:r>
              <a:rPr lang="fr-FR" sz="2100" spc="-5" dirty="0">
                <a:latin typeface="Roboto"/>
                <a:cs typeface="Roboto"/>
                <a:hlinkClick r:id="rId3"/>
              </a:rPr>
              <a:t>Lutte anti-infectieuse lors de la prise en charge des cas suspects ou confirmés de maladie à coronavirus (‎COVID-19)‎ : orientations provisoires</a:t>
            </a:r>
            <a:r>
              <a:rPr sz="2100" spc="-5" dirty="0">
                <a:latin typeface="Roboto"/>
                <a:cs typeface="Roboto"/>
              </a:rPr>
              <a:t> (</a:t>
            </a:r>
            <a:r>
              <a:rPr lang="fr-FR" sz="2100" spc="-5" dirty="0">
                <a:latin typeface="Roboto"/>
                <a:cs typeface="Roboto"/>
              </a:rPr>
              <a:t>orientations provisoires du </a:t>
            </a:r>
            <a:r>
              <a:rPr sz="2100" dirty="0">
                <a:latin typeface="Roboto"/>
                <a:cs typeface="Roboto"/>
              </a:rPr>
              <a:t>29 </a:t>
            </a:r>
            <a:r>
              <a:rPr lang="fr-FR" sz="2100" dirty="0">
                <a:latin typeface="Roboto"/>
                <a:cs typeface="Roboto"/>
              </a:rPr>
              <a:t>juin</a:t>
            </a:r>
            <a:r>
              <a:rPr sz="2100" spc="25" dirty="0">
                <a:latin typeface="Roboto"/>
                <a:cs typeface="Roboto"/>
              </a:rPr>
              <a:t> </a:t>
            </a:r>
            <a:r>
              <a:rPr sz="2100" dirty="0">
                <a:latin typeface="Roboto"/>
                <a:cs typeface="Roboto"/>
              </a:rPr>
              <a:t>2020)</a:t>
            </a:r>
          </a:p>
          <a:p>
            <a:pPr marL="241300" marR="5080" indent="-228600" algn="just">
              <a:lnSpc>
                <a:spcPct val="79500"/>
              </a:lnSpc>
              <a:spcBef>
                <a:spcPts val="1120"/>
              </a:spcBef>
              <a:buFont typeface="Arial"/>
              <a:buChar char="•"/>
              <a:tabLst>
                <a:tab pos="241300" algn="l"/>
              </a:tabLst>
            </a:pPr>
            <a:r>
              <a:rPr lang="fr-FR" sz="2100" spc="-5" dirty="0">
                <a:latin typeface="Roboto"/>
                <a:cs typeface="Roboto"/>
                <a:hlinkClick r:id="rId4"/>
              </a:rPr>
              <a:t>Conduite à tenir en matière de lutte anti-infectieuse pour la prise en charge sécurisée du corps d’une personne décédée dans le contexte de la COVID-19</a:t>
            </a:r>
            <a:r>
              <a:rPr sz="2100" dirty="0">
                <a:latin typeface="Roboto"/>
                <a:cs typeface="Roboto"/>
              </a:rPr>
              <a:t> </a:t>
            </a:r>
            <a:r>
              <a:rPr sz="2100" spc="-5" dirty="0">
                <a:latin typeface="Roboto"/>
                <a:cs typeface="Roboto"/>
              </a:rPr>
              <a:t>(</a:t>
            </a:r>
            <a:r>
              <a:rPr lang="fr-FR" sz="2100" spc="-5" dirty="0">
                <a:latin typeface="Roboto"/>
                <a:cs typeface="Roboto"/>
              </a:rPr>
              <a:t>orientations provisoires du</a:t>
            </a:r>
            <a:r>
              <a:rPr sz="2100" spc="-5" dirty="0">
                <a:latin typeface="Roboto"/>
                <a:cs typeface="Roboto"/>
              </a:rPr>
              <a:t> </a:t>
            </a:r>
            <a:r>
              <a:rPr sz="2100" dirty="0">
                <a:latin typeface="Roboto"/>
                <a:cs typeface="Roboto"/>
              </a:rPr>
              <a:t>4 </a:t>
            </a:r>
            <a:r>
              <a:rPr lang="fr-FR" sz="2100" spc="-5" dirty="0">
                <a:latin typeface="Roboto"/>
                <a:cs typeface="Roboto"/>
              </a:rPr>
              <a:t>septembre</a:t>
            </a:r>
            <a:r>
              <a:rPr sz="2100" spc="10" dirty="0">
                <a:latin typeface="Roboto"/>
                <a:cs typeface="Roboto"/>
              </a:rPr>
              <a:t> </a:t>
            </a:r>
            <a:r>
              <a:rPr sz="2100" spc="-5" dirty="0">
                <a:latin typeface="Roboto"/>
                <a:cs typeface="Roboto"/>
              </a:rPr>
              <a:t>2020).</a:t>
            </a:r>
            <a:endParaRPr sz="2100" dirty="0">
              <a:latin typeface="Roboto"/>
              <a:cs typeface="Roboto"/>
            </a:endParaRPr>
          </a:p>
          <a:p>
            <a:pPr>
              <a:lnSpc>
                <a:spcPct val="100000"/>
              </a:lnSpc>
              <a:spcBef>
                <a:spcPts val="55"/>
              </a:spcBef>
            </a:pPr>
            <a:endParaRPr sz="2100" dirty="0">
              <a:latin typeface="Roboto"/>
              <a:cs typeface="Roboto"/>
            </a:endParaRPr>
          </a:p>
          <a:p>
            <a:pPr marL="12700">
              <a:lnSpc>
                <a:spcPct val="100000"/>
              </a:lnSpc>
            </a:pPr>
            <a:r>
              <a:rPr lang="fr-FR" sz="2100" b="1" spc="-5" dirty="0">
                <a:solidFill>
                  <a:srgbClr val="005D85"/>
                </a:solidFill>
                <a:latin typeface="Roboto"/>
                <a:cs typeface="Roboto"/>
              </a:rPr>
              <a:t>Finalité</a:t>
            </a:r>
            <a:endParaRPr sz="2100" dirty="0">
              <a:latin typeface="Roboto"/>
              <a:cs typeface="Roboto"/>
            </a:endParaRPr>
          </a:p>
          <a:p>
            <a:pPr marL="12700" algn="just">
              <a:lnSpc>
                <a:spcPts val="2375"/>
              </a:lnSpc>
              <a:spcBef>
                <a:spcPts val="455"/>
              </a:spcBef>
            </a:pPr>
            <a:r>
              <a:rPr lang="fr-FR" sz="2100" spc="-5" dirty="0">
                <a:latin typeface="Roboto"/>
                <a:cs typeface="Roboto"/>
              </a:rPr>
              <a:t>L’exercice se fonde sur des discussions dirigées en groupe pour étudier la mise en œuvre des stratégies de lutte anti-infectieuse nécessaires pour prévenir ou limiter la transmission de la COVID-19 dans les établissements de soins.</a:t>
            </a:r>
            <a:endParaRPr sz="2100" dirty="0">
              <a:latin typeface="Roboto"/>
              <a:cs typeface="Roboto"/>
            </a:endParaRPr>
          </a:p>
        </p:txBody>
      </p:sp>
      <p:sp>
        <p:nvSpPr>
          <p:cNvPr id="6" name="object 6"/>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5</a:t>
            </a:fld>
            <a:endParaRPr sz="12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EXERCI</a:t>
            </a:r>
            <a:r>
              <a:rPr lang="fr-FR" spc="-5" dirty="0"/>
              <a:t>C</a:t>
            </a:r>
            <a:r>
              <a:rPr spc="-5" dirty="0"/>
              <a:t>E</a:t>
            </a:r>
            <a:r>
              <a:rPr lang="fr-FR" spc="-5" dirty="0"/>
              <a:t> DE SIMULATION</a:t>
            </a:r>
            <a:endParaRPr spc="-5" dirty="0"/>
          </a:p>
        </p:txBody>
      </p:sp>
      <p:sp>
        <p:nvSpPr>
          <p:cNvPr id="8" name="object 8"/>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pic>
        <p:nvPicPr>
          <p:cNvPr id="9" name="Picture 8">
            <a:extLst>
              <a:ext uri="{FF2B5EF4-FFF2-40B4-BE49-F238E27FC236}">
                <a16:creationId xmlns:a16="http://schemas.microsoft.com/office/drawing/2014/main" id="{8C5D443E-19C0-41B2-9206-C85FE05B0ECC}"/>
              </a:ext>
            </a:extLst>
          </p:cNvPr>
          <p:cNvPicPr>
            <a:picLocks noChangeAspect="1"/>
          </p:cNvPicPr>
          <p:nvPr/>
        </p:nvPicPr>
        <p:blipFill>
          <a:blip r:embed="rId5"/>
          <a:stretch>
            <a:fillRect/>
          </a:stretch>
        </p:blipFill>
        <p:spPr>
          <a:xfrm>
            <a:off x="8270136" y="656068"/>
            <a:ext cx="3749075" cy="2690366"/>
          </a:xfrm>
          <a:prstGeom prst="rect">
            <a:avLst/>
          </a:prstGeom>
        </p:spPr>
      </p:pic>
      <p:pic>
        <p:nvPicPr>
          <p:cNvPr id="10" name="Picture 9">
            <a:extLst>
              <a:ext uri="{FF2B5EF4-FFF2-40B4-BE49-F238E27FC236}">
                <a16:creationId xmlns:a16="http://schemas.microsoft.com/office/drawing/2014/main" id="{7D11DC20-81D7-4B80-B2B1-262E2BB1D95F}"/>
              </a:ext>
            </a:extLst>
          </p:cNvPr>
          <p:cNvPicPr>
            <a:picLocks noChangeAspect="1"/>
          </p:cNvPicPr>
          <p:nvPr/>
        </p:nvPicPr>
        <p:blipFill>
          <a:blip r:embed="rId6"/>
          <a:stretch>
            <a:fillRect/>
          </a:stretch>
        </p:blipFill>
        <p:spPr>
          <a:xfrm>
            <a:off x="8270136" y="3521164"/>
            <a:ext cx="3681198" cy="26628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8" y="0"/>
            <a:ext cx="8455281" cy="566822"/>
          </a:xfrm>
          <a:prstGeom prst="rect">
            <a:avLst/>
          </a:prstGeom>
        </p:spPr>
        <p:txBody>
          <a:bodyPr vert="horz" wrap="square" lIns="0" tIns="12700" rIns="0" bIns="0" rtlCol="0">
            <a:spAutoFit/>
          </a:bodyPr>
          <a:lstStyle/>
          <a:p>
            <a:pPr marL="12700">
              <a:lnSpc>
                <a:spcPct val="100000"/>
              </a:lnSpc>
              <a:spcBef>
                <a:spcPts val="100"/>
              </a:spcBef>
            </a:pPr>
            <a:r>
              <a:rPr lang="fr-FR" sz="3600"/>
              <a:t>Objectifs généraux de l’exercice </a:t>
            </a:r>
          </a:p>
        </p:txBody>
      </p:sp>
      <p:sp>
        <p:nvSpPr>
          <p:cNvPr id="4" name="object 4"/>
          <p:cNvSpPr txBox="1"/>
          <p:nvPr/>
        </p:nvSpPr>
        <p:spPr>
          <a:xfrm>
            <a:off x="11485176" y="6634184"/>
            <a:ext cx="53403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page</a:t>
            </a:r>
            <a:r>
              <a:rPr lang="fr-FR" sz="1200" b="1" spc="-55">
                <a:solidFill>
                  <a:srgbClr val="FFFFFF"/>
                </a:solidFill>
                <a:latin typeface="Arial"/>
                <a:cs typeface="Arial"/>
              </a:rPr>
              <a:t> </a:t>
            </a:r>
            <a:fld id="{81D60167-4931-47E6-BA6A-407CBD079E47}" type="slidenum">
              <a:rPr lang="fr-FR" sz="1200" b="1" smtClean="0">
                <a:solidFill>
                  <a:srgbClr val="FFFFFF"/>
                </a:solidFill>
                <a:latin typeface="Arial"/>
                <a:cs typeface="Arial"/>
              </a:rPr>
              <a:t>6</a:t>
            </a:fld>
            <a:endParaRPr lang="fr-FR" sz="12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lang="fr-FR" spc="-5" dirty="0"/>
              <a:t>EXERCICE DE SIMULATION</a:t>
            </a:r>
          </a:p>
        </p:txBody>
      </p:sp>
      <p:sp>
        <p:nvSpPr>
          <p:cNvPr id="6" name="object 6"/>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3" name="object 3"/>
          <p:cNvSpPr txBox="1"/>
          <p:nvPr/>
        </p:nvSpPr>
        <p:spPr>
          <a:xfrm>
            <a:off x="381000" y="675393"/>
            <a:ext cx="11027976" cy="5168659"/>
          </a:xfrm>
          <a:prstGeom prst="rect">
            <a:avLst/>
          </a:prstGeom>
        </p:spPr>
        <p:txBody>
          <a:bodyPr vert="horz" wrap="square" lIns="0" tIns="79375" rIns="0" bIns="0" rtlCol="0">
            <a:spAutoFit/>
          </a:bodyPr>
          <a:lstStyle/>
          <a:p>
            <a:pPr marL="12700" algn="just">
              <a:lnSpc>
                <a:spcPct val="100000"/>
              </a:lnSpc>
              <a:spcBef>
                <a:spcPts val="625"/>
              </a:spcBef>
            </a:pPr>
            <a:r>
              <a:rPr lang="fr-FR" sz="2400" b="1" dirty="0">
                <a:solidFill>
                  <a:srgbClr val="005D85"/>
                </a:solidFill>
                <a:latin typeface="Roboto"/>
                <a:cs typeface="Roboto"/>
              </a:rPr>
              <a:t>Objectifs généraux</a:t>
            </a:r>
            <a:endParaRPr lang="fr-FR" sz="2400" dirty="0">
              <a:latin typeface="Roboto"/>
              <a:cs typeface="Roboto"/>
            </a:endParaRPr>
          </a:p>
          <a:p>
            <a:pPr marL="469900" marR="5080" indent="-457200" algn="just">
              <a:lnSpc>
                <a:spcPct val="100400"/>
              </a:lnSpc>
              <a:spcBef>
                <a:spcPts val="520"/>
              </a:spcBef>
              <a:buClr>
                <a:srgbClr val="000000"/>
              </a:buClr>
              <a:buAutoNum type="arabicPeriod"/>
              <a:tabLst>
                <a:tab pos="469900" algn="l"/>
              </a:tabLst>
            </a:pPr>
            <a:r>
              <a:rPr lang="fr-FR" sz="2200" spc="-5" dirty="0">
                <a:solidFill>
                  <a:srgbClr val="008FCE"/>
                </a:solidFill>
                <a:latin typeface="Roboto"/>
                <a:cs typeface="Roboto"/>
              </a:rPr>
              <a:t>Donner des informations </a:t>
            </a:r>
            <a:r>
              <a:rPr lang="fr-FR" sz="2200" dirty="0">
                <a:latin typeface="Roboto"/>
                <a:cs typeface="Roboto"/>
              </a:rPr>
              <a:t>sur les pratiques de lutte anti-infectieuse dans le cadre des soins aux cas suspects ou confirmés de COVID-19 et sur les changements éventuels à apporter à ces mesures de précaution selon l’évolution de la situation dans votre établissement.</a:t>
            </a:r>
          </a:p>
          <a:p>
            <a:pPr marL="469900" marR="5080" indent="-457200" algn="just">
              <a:lnSpc>
                <a:spcPct val="100800"/>
              </a:lnSpc>
              <a:spcBef>
                <a:spcPts val="1105"/>
              </a:spcBef>
              <a:buClr>
                <a:srgbClr val="000000"/>
              </a:buClr>
              <a:buAutoNum type="arabicPeriod"/>
              <a:tabLst>
                <a:tab pos="469900" algn="l"/>
              </a:tabLst>
            </a:pPr>
            <a:r>
              <a:rPr lang="fr-FR" sz="2200" spc="-5" dirty="0">
                <a:solidFill>
                  <a:srgbClr val="008FCE"/>
                </a:solidFill>
                <a:latin typeface="Roboto"/>
                <a:cs typeface="Roboto"/>
              </a:rPr>
              <a:t>Déterminer les problèmes d’occupation des lits et de gestion du personnel </a:t>
            </a:r>
            <a:r>
              <a:rPr lang="fr-FR" sz="2200" spc="-5" dirty="0">
                <a:latin typeface="Roboto"/>
                <a:cs typeface="Roboto"/>
              </a:rPr>
              <a:t>dans les différents services.</a:t>
            </a:r>
            <a:endParaRPr lang="fr-FR" sz="2200" dirty="0">
              <a:latin typeface="Roboto"/>
              <a:cs typeface="Roboto"/>
            </a:endParaRPr>
          </a:p>
          <a:p>
            <a:pPr marL="469900" marR="5080" indent="-457200" algn="just">
              <a:lnSpc>
                <a:spcPct val="100800"/>
              </a:lnSpc>
              <a:spcBef>
                <a:spcPts val="1200"/>
              </a:spcBef>
              <a:buClr>
                <a:srgbClr val="000000"/>
              </a:buClr>
              <a:buAutoNum type="arabicPeriod"/>
              <a:tabLst>
                <a:tab pos="469900" algn="l"/>
              </a:tabLst>
            </a:pPr>
            <a:r>
              <a:rPr lang="fr-FR" sz="2200" dirty="0">
                <a:solidFill>
                  <a:srgbClr val="008FCE"/>
                </a:solidFill>
                <a:latin typeface="Roboto"/>
                <a:cs typeface="Roboto"/>
              </a:rPr>
              <a:t>Discuter des procédures applicables </a:t>
            </a:r>
            <a:r>
              <a:rPr lang="fr-FR" sz="2200" dirty="0">
                <a:latin typeface="Roboto"/>
                <a:cs typeface="Roboto"/>
              </a:rPr>
              <a:t>pour le prélèvement et d’échantillons sur les patients COVID-19 et leur manipulation.</a:t>
            </a:r>
          </a:p>
          <a:p>
            <a:pPr marL="469900" indent="-457200" algn="just">
              <a:lnSpc>
                <a:spcPct val="100000"/>
              </a:lnSpc>
              <a:spcBef>
                <a:spcPts val="1200"/>
              </a:spcBef>
              <a:buClr>
                <a:srgbClr val="000000"/>
              </a:buClr>
              <a:buAutoNum type="arabicPeriod"/>
              <a:tabLst>
                <a:tab pos="469900" algn="l"/>
              </a:tabLst>
            </a:pPr>
            <a:r>
              <a:rPr lang="fr-FR" sz="2200" spc="-5" dirty="0">
                <a:solidFill>
                  <a:srgbClr val="008FCE"/>
                </a:solidFill>
                <a:latin typeface="Roboto"/>
                <a:cs typeface="Roboto"/>
              </a:rPr>
              <a:t>Réévaluer</a:t>
            </a:r>
            <a:r>
              <a:rPr lang="fr-FR" sz="2200" dirty="0">
                <a:latin typeface="Roboto"/>
                <a:cs typeface="Roboto"/>
              </a:rPr>
              <a:t> </a:t>
            </a:r>
            <a:r>
              <a:rPr lang="fr-FR" sz="2200" spc="-5" dirty="0">
                <a:latin typeface="Roboto"/>
                <a:cs typeface="Roboto"/>
              </a:rPr>
              <a:t>les protocoles sur la gestion des corps des personnes décédées.</a:t>
            </a:r>
            <a:endParaRPr lang="fr-FR" sz="2200" dirty="0">
              <a:latin typeface="Roboto"/>
              <a:cs typeface="Roboto"/>
            </a:endParaRPr>
          </a:p>
          <a:p>
            <a:pPr marL="469900" marR="5080" indent="-457200" algn="just">
              <a:lnSpc>
                <a:spcPct val="100800"/>
              </a:lnSpc>
              <a:spcBef>
                <a:spcPts val="1105"/>
              </a:spcBef>
              <a:buClr>
                <a:srgbClr val="000000"/>
              </a:buClr>
              <a:buAutoNum type="arabicPeriod"/>
              <a:tabLst>
                <a:tab pos="469900" algn="l"/>
              </a:tabLst>
            </a:pPr>
            <a:r>
              <a:rPr lang="fr-FR" sz="2200" spc="-5" dirty="0">
                <a:solidFill>
                  <a:srgbClr val="008FCE"/>
                </a:solidFill>
                <a:latin typeface="Roboto"/>
                <a:cs typeface="Roboto"/>
              </a:rPr>
              <a:t>Déterminer les domaines à améliorer dans votre établissement</a:t>
            </a:r>
            <a:r>
              <a:rPr lang="fr-FR" sz="2200" spc="-5" dirty="0">
                <a:latin typeface="Roboto"/>
                <a:cs typeface="Roboto"/>
              </a:rPr>
              <a:t>, en s’appuyant sur les problèmes vus dans le scénario et la façon dont celui-ci pourrait se dérouler dans votre établissement</a:t>
            </a:r>
            <a:r>
              <a:rPr lang="fr-FR" sz="2200" dirty="0">
                <a:latin typeface="Roboto"/>
                <a:cs typeface="Roboto"/>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11122281" cy="566822"/>
          </a:xfrm>
          <a:prstGeom prst="rect">
            <a:avLst/>
          </a:prstGeom>
        </p:spPr>
        <p:txBody>
          <a:bodyPr vert="horz" wrap="square" lIns="0" tIns="12700" rIns="0" bIns="0" rtlCol="0">
            <a:spAutoFit/>
          </a:bodyPr>
          <a:lstStyle/>
          <a:p>
            <a:pPr marL="12700">
              <a:lnSpc>
                <a:spcPct val="100000"/>
              </a:lnSpc>
              <a:spcBef>
                <a:spcPts val="100"/>
              </a:spcBef>
            </a:pPr>
            <a:r>
              <a:rPr lang="fr-FR" sz="3600" dirty="0"/>
              <a:t>Règles de l’exercice de simulation sur table</a:t>
            </a:r>
            <a:endParaRPr sz="3600" dirty="0"/>
          </a:p>
        </p:txBody>
      </p:sp>
      <p:sp>
        <p:nvSpPr>
          <p:cNvPr id="3" name="object 3"/>
          <p:cNvSpPr txBox="1"/>
          <p:nvPr/>
        </p:nvSpPr>
        <p:spPr>
          <a:xfrm>
            <a:off x="337461" y="916245"/>
            <a:ext cx="6139539" cy="4776372"/>
          </a:xfrm>
          <a:prstGeom prst="rect">
            <a:avLst/>
          </a:prstGeom>
        </p:spPr>
        <p:txBody>
          <a:bodyPr vert="horz" wrap="square" lIns="0" tIns="12700" rIns="0" bIns="0" rtlCol="0">
            <a:spAutoFit/>
          </a:bodyPr>
          <a:lstStyle/>
          <a:p>
            <a:pPr marL="412115" indent="-356235">
              <a:lnSpc>
                <a:spcPct val="100000"/>
              </a:lnSpc>
              <a:spcBef>
                <a:spcPts val="100"/>
              </a:spcBef>
              <a:buClr>
                <a:srgbClr val="A24B19"/>
              </a:buClr>
              <a:buSzPct val="150000"/>
              <a:buFont typeface="Arial"/>
              <a:buChar char="•"/>
              <a:tabLst>
                <a:tab pos="412115" algn="l"/>
                <a:tab pos="412750" algn="l"/>
              </a:tabLst>
            </a:pPr>
            <a:r>
              <a:rPr lang="fr-FR" sz="2200" dirty="0">
                <a:latin typeface="Roboto"/>
                <a:cs typeface="Roboto"/>
              </a:rPr>
              <a:t>Il ne s’agit pas d’un test individuel.</a:t>
            </a:r>
          </a:p>
          <a:p>
            <a:pPr>
              <a:lnSpc>
                <a:spcPct val="100000"/>
              </a:lnSpc>
              <a:buClr>
                <a:srgbClr val="A24B19"/>
              </a:buClr>
              <a:buFont typeface="Arial"/>
              <a:buChar char="•"/>
            </a:pPr>
            <a:endParaRPr lang="fr-FR" sz="2200" dirty="0">
              <a:latin typeface="Roboto"/>
              <a:cs typeface="Roboto"/>
            </a:endParaRPr>
          </a:p>
          <a:p>
            <a:pPr marL="412115" indent="-356235">
              <a:lnSpc>
                <a:spcPct val="100000"/>
              </a:lnSpc>
              <a:buClr>
                <a:srgbClr val="A24B19"/>
              </a:buClr>
              <a:buSzPct val="150000"/>
              <a:buFont typeface="Arial"/>
              <a:buChar char="•"/>
              <a:tabLst>
                <a:tab pos="412115" algn="l"/>
                <a:tab pos="412750" algn="l"/>
              </a:tabLst>
            </a:pPr>
            <a:r>
              <a:rPr lang="fr-FR" sz="2200" spc="-5" dirty="0">
                <a:latin typeface="Roboto"/>
                <a:cs typeface="Roboto"/>
              </a:rPr>
              <a:t>Respectez </a:t>
            </a:r>
            <a:r>
              <a:rPr lang="fr-FR" sz="2200" dirty="0">
                <a:latin typeface="Roboto"/>
                <a:cs typeface="Roboto"/>
              </a:rPr>
              <a:t>le point de vue des autres.</a:t>
            </a:r>
          </a:p>
          <a:p>
            <a:pPr>
              <a:lnSpc>
                <a:spcPct val="100000"/>
              </a:lnSpc>
              <a:spcBef>
                <a:spcPts val="15"/>
              </a:spcBef>
              <a:buClr>
                <a:srgbClr val="A24B19"/>
              </a:buClr>
              <a:buFont typeface="Arial"/>
              <a:buChar char="•"/>
            </a:pPr>
            <a:endParaRPr lang="fr-FR" sz="2200" dirty="0">
              <a:latin typeface="Roboto"/>
              <a:cs typeface="Roboto"/>
            </a:endParaRPr>
          </a:p>
          <a:p>
            <a:pPr marL="412115" marR="1079500" indent="-355600">
              <a:lnSpc>
                <a:spcPct val="100800"/>
              </a:lnSpc>
              <a:buClr>
                <a:srgbClr val="A24B19"/>
              </a:buClr>
              <a:buSzPct val="150000"/>
              <a:buFont typeface="Arial"/>
              <a:buChar char="•"/>
              <a:tabLst>
                <a:tab pos="412115" algn="l"/>
                <a:tab pos="412750" algn="l"/>
              </a:tabLst>
            </a:pPr>
            <a:r>
              <a:rPr lang="fr-FR" sz="2200" dirty="0">
                <a:latin typeface="Roboto"/>
                <a:cs typeface="Roboto"/>
              </a:rPr>
              <a:t>Considérez les conséquences qu’aurait le scénario sur votre service.</a:t>
            </a:r>
          </a:p>
          <a:p>
            <a:pPr>
              <a:lnSpc>
                <a:spcPct val="100000"/>
              </a:lnSpc>
              <a:spcBef>
                <a:spcPts val="10"/>
              </a:spcBef>
              <a:buClr>
                <a:srgbClr val="A24B19"/>
              </a:buClr>
              <a:buFont typeface="Arial"/>
              <a:buChar char="•"/>
            </a:pPr>
            <a:endParaRPr lang="fr-FR" sz="2200" dirty="0">
              <a:latin typeface="Roboto"/>
              <a:cs typeface="Roboto"/>
            </a:endParaRPr>
          </a:p>
          <a:p>
            <a:pPr marL="367665" marR="390525" indent="-355600">
              <a:lnSpc>
                <a:spcPct val="100800"/>
              </a:lnSpc>
              <a:buClr>
                <a:srgbClr val="A24B19"/>
              </a:buClr>
              <a:buSzPct val="150000"/>
              <a:buFont typeface="Arial"/>
              <a:buChar char="•"/>
              <a:tabLst>
                <a:tab pos="367665" algn="l"/>
                <a:tab pos="368300" algn="l"/>
              </a:tabLst>
            </a:pPr>
            <a:r>
              <a:rPr lang="fr-FR" sz="2200" dirty="0">
                <a:latin typeface="Roboto"/>
                <a:cs typeface="Roboto"/>
              </a:rPr>
              <a:t>Répondez en vous fondant sur les plans, lignes directrices et réglementations existants.</a:t>
            </a:r>
          </a:p>
          <a:p>
            <a:pPr marL="12065" marR="390525">
              <a:lnSpc>
                <a:spcPct val="100800"/>
              </a:lnSpc>
              <a:buClr>
                <a:srgbClr val="A24B19"/>
              </a:buClr>
              <a:buSzPct val="150000"/>
              <a:tabLst>
                <a:tab pos="367665" algn="l"/>
                <a:tab pos="368300" algn="l"/>
              </a:tabLst>
            </a:pPr>
            <a:endParaRPr lang="fr-FR" sz="2200" dirty="0">
              <a:latin typeface="Roboto"/>
              <a:cs typeface="Roboto"/>
            </a:endParaRPr>
          </a:p>
          <a:p>
            <a:pPr marL="368300" indent="-355600">
              <a:lnSpc>
                <a:spcPct val="100000"/>
              </a:lnSpc>
              <a:spcBef>
                <a:spcPts val="5"/>
              </a:spcBef>
              <a:buClr>
                <a:srgbClr val="A24B19"/>
              </a:buClr>
              <a:buSzPct val="150000"/>
              <a:buFont typeface="Arial"/>
              <a:buChar char="•"/>
              <a:tabLst>
                <a:tab pos="367665" algn="l"/>
                <a:tab pos="368300" algn="l"/>
              </a:tabLst>
            </a:pPr>
            <a:r>
              <a:rPr lang="fr-FR" sz="2200" dirty="0">
                <a:latin typeface="Roboto"/>
                <a:cs typeface="Roboto"/>
              </a:rPr>
              <a:t>Concentrez-vous sur les solutions et la planification.</a:t>
            </a:r>
            <a:endParaRPr lang="fr-FR" sz="2200" dirty="0">
              <a:latin typeface="Arial"/>
              <a:cs typeface="Arial"/>
            </a:endParaRPr>
          </a:p>
        </p:txBody>
      </p:sp>
      <p:sp>
        <p:nvSpPr>
          <p:cNvPr id="4" name="object 4"/>
          <p:cNvSpPr/>
          <p:nvPr/>
        </p:nvSpPr>
        <p:spPr>
          <a:xfrm>
            <a:off x="6608654" y="1311854"/>
            <a:ext cx="5249861" cy="34866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485176" y="6634184"/>
            <a:ext cx="53403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page</a:t>
            </a:r>
            <a:r>
              <a:rPr sz="1200" b="1" spc="-55" dirty="0">
                <a:solidFill>
                  <a:srgbClr val="FFFFFF"/>
                </a:solidFill>
                <a:latin typeface="Arial"/>
                <a:cs typeface="Arial"/>
              </a:rPr>
              <a:t> </a:t>
            </a:r>
            <a:fld id="{81D60167-4931-47E6-BA6A-407CBD079E47}" type="slidenum">
              <a:rPr sz="1200" b="1" dirty="0">
                <a:solidFill>
                  <a:srgbClr val="FFFFFF"/>
                </a:solidFill>
                <a:latin typeface="Arial"/>
                <a:cs typeface="Arial"/>
              </a:rPr>
              <a:t>7</a:t>
            </a:fld>
            <a:endParaRPr sz="12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rPr spc="-5" dirty="0"/>
              <a:t>EXERCI</a:t>
            </a:r>
            <a:r>
              <a:rPr lang="fr-FR" spc="-5" dirty="0"/>
              <a:t>C</a:t>
            </a:r>
            <a:r>
              <a:rPr spc="-5" dirty="0"/>
              <a:t>E</a:t>
            </a:r>
            <a:r>
              <a:rPr lang="fr-FR" spc="-5" dirty="0"/>
              <a:t> DE SIMULATION</a:t>
            </a:r>
            <a:endParaRPr spc="-5" dirty="0"/>
          </a:p>
        </p:txBody>
      </p:sp>
      <p:sp>
        <p:nvSpPr>
          <p:cNvPr id="7" name="object 7"/>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7019925" cy="574040"/>
          </a:xfrm>
          <a:prstGeom prst="rect">
            <a:avLst/>
          </a:prstGeom>
        </p:spPr>
        <p:txBody>
          <a:bodyPr vert="horz" wrap="square" lIns="0" tIns="12700" rIns="0" bIns="0" rtlCol="0">
            <a:spAutoFit/>
          </a:bodyPr>
          <a:lstStyle/>
          <a:p>
            <a:pPr marL="12700">
              <a:lnSpc>
                <a:spcPct val="100000"/>
              </a:lnSpc>
              <a:spcBef>
                <a:spcPts val="100"/>
              </a:spcBef>
            </a:pPr>
            <a:r>
              <a:rPr lang="fr-FR" sz="3600" spc="-65"/>
              <a:t>Fonctionnement général</a:t>
            </a:r>
            <a:endParaRPr lang="fr-FR" sz="3600"/>
          </a:p>
        </p:txBody>
      </p:sp>
      <p:sp>
        <p:nvSpPr>
          <p:cNvPr id="3" name="object 3"/>
          <p:cNvSpPr/>
          <p:nvPr/>
        </p:nvSpPr>
        <p:spPr>
          <a:xfrm>
            <a:off x="5047037" y="5018505"/>
            <a:ext cx="2491740" cy="1113155"/>
          </a:xfrm>
          <a:custGeom>
            <a:avLst/>
            <a:gdLst/>
            <a:ahLst/>
            <a:cxnLst/>
            <a:rect l="l" t="t" r="r" b="b"/>
            <a:pathLst>
              <a:path w="2491740" h="1113154">
                <a:moveTo>
                  <a:pt x="1993261" y="0"/>
                </a:moveTo>
                <a:lnTo>
                  <a:pt x="0" y="0"/>
                </a:lnTo>
                <a:lnTo>
                  <a:pt x="0" y="1112813"/>
                </a:lnTo>
                <a:lnTo>
                  <a:pt x="1993261" y="1112813"/>
                </a:lnTo>
                <a:lnTo>
                  <a:pt x="2491576" y="556406"/>
                </a:lnTo>
                <a:lnTo>
                  <a:pt x="1993261" y="0"/>
                </a:lnTo>
                <a:close/>
              </a:path>
            </a:pathLst>
          </a:custGeom>
          <a:solidFill>
            <a:srgbClr val="D86422"/>
          </a:solidFill>
        </p:spPr>
        <p:txBody>
          <a:bodyPr wrap="square" lIns="0" tIns="0" rIns="0" bIns="0" rtlCol="0"/>
          <a:lstStyle/>
          <a:p>
            <a:endParaRPr lang="fr-FR"/>
          </a:p>
        </p:txBody>
      </p:sp>
      <p:sp>
        <p:nvSpPr>
          <p:cNvPr id="4" name="object 4"/>
          <p:cNvSpPr txBox="1"/>
          <p:nvPr/>
        </p:nvSpPr>
        <p:spPr>
          <a:xfrm>
            <a:off x="5410200" y="5334000"/>
            <a:ext cx="1394381" cy="628377"/>
          </a:xfrm>
          <a:prstGeom prst="rect">
            <a:avLst/>
          </a:prstGeom>
        </p:spPr>
        <p:txBody>
          <a:bodyPr vert="horz" wrap="square" lIns="0" tIns="12700" rIns="0" bIns="0" rtlCol="0">
            <a:spAutoFit/>
          </a:bodyPr>
          <a:lstStyle/>
          <a:p>
            <a:pPr marL="12700">
              <a:lnSpc>
                <a:spcPct val="100000"/>
              </a:lnSpc>
              <a:spcBef>
                <a:spcPts val="100"/>
              </a:spcBef>
            </a:pPr>
            <a:r>
              <a:rPr lang="fr-FR" sz="2000" b="1" spc="5">
                <a:solidFill>
                  <a:srgbClr val="FFFFFF"/>
                </a:solidFill>
                <a:latin typeface="Arial"/>
                <a:cs typeface="Arial"/>
              </a:rPr>
              <a:t>Réactions à chaud</a:t>
            </a:r>
            <a:endParaRPr lang="fr-FR" sz="2000">
              <a:latin typeface="Arial"/>
              <a:cs typeface="Arial"/>
            </a:endParaRPr>
          </a:p>
        </p:txBody>
      </p:sp>
      <p:grpSp>
        <p:nvGrpSpPr>
          <p:cNvPr id="5" name="object 5"/>
          <p:cNvGrpSpPr/>
          <p:nvPr/>
        </p:nvGrpSpPr>
        <p:grpSpPr>
          <a:xfrm>
            <a:off x="7511102" y="5073084"/>
            <a:ext cx="2504440" cy="1125855"/>
            <a:chOff x="7511102" y="5073084"/>
            <a:chExt cx="2504440" cy="1125855"/>
          </a:xfrm>
        </p:grpSpPr>
        <p:sp>
          <p:nvSpPr>
            <p:cNvPr id="6" name="object 6"/>
            <p:cNvSpPr/>
            <p:nvPr/>
          </p:nvSpPr>
          <p:spPr>
            <a:xfrm>
              <a:off x="7517452" y="5079434"/>
              <a:ext cx="2491740" cy="1113155"/>
            </a:xfrm>
            <a:custGeom>
              <a:avLst/>
              <a:gdLst/>
              <a:ahLst/>
              <a:cxnLst/>
              <a:rect l="l" t="t" r="r" b="b"/>
              <a:pathLst>
                <a:path w="2491740" h="1113154">
                  <a:moveTo>
                    <a:pt x="1993262" y="0"/>
                  </a:moveTo>
                  <a:lnTo>
                    <a:pt x="0" y="0"/>
                  </a:lnTo>
                  <a:lnTo>
                    <a:pt x="498314" y="556407"/>
                  </a:lnTo>
                  <a:lnTo>
                    <a:pt x="0" y="1112814"/>
                  </a:lnTo>
                  <a:lnTo>
                    <a:pt x="1993262" y="1112814"/>
                  </a:lnTo>
                  <a:lnTo>
                    <a:pt x="2491577" y="556407"/>
                  </a:lnTo>
                  <a:lnTo>
                    <a:pt x="1993262" y="0"/>
                  </a:lnTo>
                  <a:close/>
                </a:path>
              </a:pathLst>
            </a:custGeom>
            <a:solidFill>
              <a:srgbClr val="D86422"/>
            </a:solidFill>
          </p:spPr>
          <p:txBody>
            <a:bodyPr wrap="square" lIns="0" tIns="0" rIns="0" bIns="0" rtlCol="0"/>
            <a:lstStyle/>
            <a:p>
              <a:endParaRPr lang="fr-FR"/>
            </a:p>
          </p:txBody>
        </p:sp>
        <p:sp>
          <p:nvSpPr>
            <p:cNvPr id="7" name="object 7"/>
            <p:cNvSpPr/>
            <p:nvPr/>
          </p:nvSpPr>
          <p:spPr>
            <a:xfrm>
              <a:off x="7517452" y="5079434"/>
              <a:ext cx="2491740" cy="1113155"/>
            </a:xfrm>
            <a:custGeom>
              <a:avLst/>
              <a:gdLst/>
              <a:ahLst/>
              <a:cxnLst/>
              <a:rect l="l" t="t" r="r" b="b"/>
              <a:pathLst>
                <a:path w="2491740" h="1113154">
                  <a:moveTo>
                    <a:pt x="0" y="0"/>
                  </a:moveTo>
                  <a:lnTo>
                    <a:pt x="1993262" y="0"/>
                  </a:lnTo>
                  <a:lnTo>
                    <a:pt x="2491577" y="556407"/>
                  </a:lnTo>
                  <a:lnTo>
                    <a:pt x="1993262" y="1112814"/>
                  </a:lnTo>
                  <a:lnTo>
                    <a:pt x="0" y="1112814"/>
                  </a:lnTo>
                  <a:lnTo>
                    <a:pt x="498315" y="556407"/>
                  </a:lnTo>
                  <a:lnTo>
                    <a:pt x="0" y="0"/>
                  </a:lnTo>
                  <a:close/>
                </a:path>
              </a:pathLst>
            </a:custGeom>
            <a:ln w="12700">
              <a:solidFill>
                <a:srgbClr val="FFFFFF"/>
              </a:solidFill>
            </a:ln>
          </p:spPr>
          <p:txBody>
            <a:bodyPr wrap="square" lIns="0" tIns="0" rIns="0" bIns="0" rtlCol="0"/>
            <a:lstStyle/>
            <a:p>
              <a:endParaRPr lang="fr-FR"/>
            </a:p>
          </p:txBody>
        </p:sp>
      </p:grpSp>
      <p:sp>
        <p:nvSpPr>
          <p:cNvPr id="8" name="object 8"/>
          <p:cNvSpPr txBox="1"/>
          <p:nvPr/>
        </p:nvSpPr>
        <p:spPr>
          <a:xfrm>
            <a:off x="7901940" y="5106196"/>
            <a:ext cx="1851660" cy="873316"/>
          </a:xfrm>
          <a:prstGeom prst="rect">
            <a:avLst/>
          </a:prstGeom>
        </p:spPr>
        <p:txBody>
          <a:bodyPr vert="horz" wrap="square" lIns="0" tIns="41910" rIns="0" bIns="0" rtlCol="0">
            <a:spAutoFit/>
          </a:bodyPr>
          <a:lstStyle/>
          <a:p>
            <a:pPr marL="12700" marR="5080" algn="ctr">
              <a:lnSpc>
                <a:spcPct val="90300"/>
              </a:lnSpc>
              <a:spcBef>
                <a:spcPts val="330"/>
              </a:spcBef>
            </a:pPr>
            <a:r>
              <a:rPr lang="fr-FR" sz="2000" b="1" spc="-5">
                <a:solidFill>
                  <a:srgbClr val="FFFFFF"/>
                </a:solidFill>
                <a:latin typeface="Arial"/>
                <a:cs typeface="Arial"/>
              </a:rPr>
              <a:t>Examen des besoins dans l’établissement</a:t>
            </a:r>
            <a:endParaRPr lang="fr-FR" sz="2000">
              <a:latin typeface="Arial"/>
              <a:cs typeface="Arial"/>
            </a:endParaRPr>
          </a:p>
        </p:txBody>
      </p:sp>
      <p:sp>
        <p:nvSpPr>
          <p:cNvPr id="9" name="object 9"/>
          <p:cNvSpPr/>
          <p:nvPr/>
        </p:nvSpPr>
        <p:spPr>
          <a:xfrm>
            <a:off x="2175580" y="1016995"/>
            <a:ext cx="7068307" cy="38229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0" name="object 10"/>
          <p:cNvSpPr txBox="1"/>
          <p:nvPr/>
        </p:nvSpPr>
        <p:spPr>
          <a:xfrm>
            <a:off x="5967179" y="3366516"/>
            <a:ext cx="1256030" cy="876300"/>
          </a:xfrm>
          <a:prstGeom prst="rect">
            <a:avLst/>
          </a:prstGeom>
        </p:spPr>
        <p:txBody>
          <a:bodyPr vert="horz" wrap="square" lIns="0" tIns="44450" rIns="0" bIns="0" rtlCol="0">
            <a:spAutoFit/>
          </a:bodyPr>
          <a:lstStyle/>
          <a:p>
            <a:pPr marL="12700" marR="5080" indent="-635" algn="ctr">
              <a:lnSpc>
                <a:spcPct val="89500"/>
              </a:lnSpc>
              <a:spcBef>
                <a:spcPts val="350"/>
              </a:spcBef>
            </a:pPr>
            <a:r>
              <a:rPr lang="fr-FR" sz="2000">
                <a:latin typeface="Arial"/>
                <a:cs typeface="Arial"/>
              </a:rPr>
              <a:t>et       </a:t>
            </a:r>
            <a:r>
              <a:rPr lang="fr-FR" sz="2000" spc="5">
                <a:latin typeface="Arial"/>
                <a:cs typeface="Arial"/>
              </a:rPr>
              <a:t>di</a:t>
            </a:r>
            <a:r>
              <a:rPr lang="fr-FR" sz="2000">
                <a:latin typeface="Arial"/>
                <a:cs typeface="Arial"/>
              </a:rPr>
              <a:t>scuss</a:t>
            </a:r>
            <a:r>
              <a:rPr lang="fr-FR" sz="2000" spc="5">
                <a:latin typeface="Arial"/>
                <a:cs typeface="Arial"/>
              </a:rPr>
              <a:t>i</a:t>
            </a:r>
            <a:r>
              <a:rPr lang="fr-FR" sz="2000">
                <a:latin typeface="Arial"/>
                <a:cs typeface="Arial"/>
              </a:rPr>
              <a:t>on  </a:t>
            </a:r>
            <a:r>
              <a:rPr lang="fr-FR" sz="2000" spc="-5">
                <a:latin typeface="Arial"/>
                <a:cs typeface="Arial"/>
              </a:rPr>
              <a:t>(3)</a:t>
            </a:r>
            <a:endParaRPr lang="fr-FR" sz="2000">
              <a:latin typeface="Arial"/>
              <a:cs typeface="Arial"/>
            </a:endParaRPr>
          </a:p>
        </p:txBody>
      </p:sp>
      <p:sp>
        <p:nvSpPr>
          <p:cNvPr id="14" name="object 14"/>
          <p:cNvSpPr txBox="1"/>
          <p:nvPr/>
        </p:nvSpPr>
        <p:spPr>
          <a:xfrm>
            <a:off x="11485176" y="6634184"/>
            <a:ext cx="53403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page</a:t>
            </a:r>
            <a:r>
              <a:rPr lang="fr-FR" sz="1200" b="1" spc="-55">
                <a:solidFill>
                  <a:srgbClr val="FFFFFF"/>
                </a:solidFill>
                <a:latin typeface="Arial"/>
                <a:cs typeface="Arial"/>
              </a:rPr>
              <a:t> </a:t>
            </a:r>
            <a:fld id="{81D60167-4931-47E6-BA6A-407CBD079E47}" type="slidenum">
              <a:rPr lang="fr-FR" sz="1200" b="1" smtClean="0">
                <a:solidFill>
                  <a:srgbClr val="FFFFFF"/>
                </a:solidFill>
                <a:latin typeface="Arial"/>
                <a:cs typeface="Arial"/>
              </a:rPr>
              <a:t>8</a:t>
            </a:fld>
            <a:endParaRPr lang="fr-FR" sz="1200">
              <a:latin typeface="Arial"/>
              <a:cs typeface="Arial"/>
            </a:endParaRPr>
          </a:p>
        </p:txBody>
      </p:sp>
      <p:sp>
        <p:nvSpPr>
          <p:cNvPr id="15" name="object 15"/>
          <p:cNvSpPr txBox="1">
            <a:spLocks noGrp="1"/>
          </p:cNvSpPr>
          <p:nvPr>
            <p:ph type="ftr" sz="quarter" idx="5"/>
          </p:nvPr>
        </p:nvSpPr>
        <p:spPr>
          <a:xfrm>
            <a:off x="76268" y="6652472"/>
            <a:ext cx="2099311" cy="179536"/>
          </a:xfrm>
          <a:prstGeom prst="rect">
            <a:avLst/>
          </a:prstGeom>
        </p:spPr>
        <p:txBody>
          <a:bodyPr vert="horz" wrap="square" lIns="0" tIns="0" rIns="0" bIns="0" rtlCol="0">
            <a:spAutoFit/>
          </a:bodyPr>
          <a:lstStyle/>
          <a:p>
            <a:pPr marL="12700">
              <a:lnSpc>
                <a:spcPts val="1425"/>
              </a:lnSpc>
            </a:pPr>
            <a:r>
              <a:rPr lang="fr-FR" spc="-5"/>
              <a:t>EXERCICE DE SIMULATION</a:t>
            </a:r>
          </a:p>
        </p:txBody>
      </p:sp>
      <p:sp>
        <p:nvSpPr>
          <p:cNvPr id="16" name="object 16"/>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lang="fr-FR" sz="1200" b="1" spc="-5">
                <a:solidFill>
                  <a:srgbClr val="FFFFFF"/>
                </a:solidFill>
                <a:latin typeface="Arial"/>
                <a:cs typeface="Arial"/>
              </a:rPr>
              <a:t>C</a:t>
            </a:r>
            <a:r>
              <a:rPr lang="fr-FR" sz="1200" b="1">
                <a:solidFill>
                  <a:srgbClr val="FFFFFF"/>
                </a:solidFill>
                <a:latin typeface="Arial"/>
                <a:cs typeface="Arial"/>
              </a:rPr>
              <a:t>O</a:t>
            </a:r>
            <a:r>
              <a:rPr lang="fr-FR" sz="1200" b="1" spc="-5">
                <a:solidFill>
                  <a:srgbClr val="FFFFFF"/>
                </a:solidFill>
                <a:latin typeface="Arial"/>
                <a:cs typeface="Arial"/>
              </a:rPr>
              <a:t>V</a:t>
            </a:r>
            <a:r>
              <a:rPr lang="fr-FR" sz="1200" b="1">
                <a:solidFill>
                  <a:srgbClr val="FFFFFF"/>
                </a:solidFill>
                <a:latin typeface="Arial"/>
                <a:cs typeface="Arial"/>
              </a:rPr>
              <a:t>I</a:t>
            </a:r>
            <a:r>
              <a:rPr lang="fr-FR" sz="1200" b="1" spc="-5">
                <a:solidFill>
                  <a:srgbClr val="FFFFFF"/>
                </a:solidFill>
                <a:latin typeface="Arial"/>
                <a:cs typeface="Arial"/>
              </a:rPr>
              <a:t>D</a:t>
            </a:r>
            <a:r>
              <a:rPr lang="fr-FR" sz="1200" b="1">
                <a:solidFill>
                  <a:srgbClr val="FFFFFF"/>
                </a:solidFill>
                <a:latin typeface="Arial"/>
                <a:cs typeface="Arial"/>
              </a:rPr>
              <a:t>-</a:t>
            </a:r>
            <a:r>
              <a:rPr lang="fr-FR" sz="1200" b="1" spc="-5">
                <a:solidFill>
                  <a:srgbClr val="FFFFFF"/>
                </a:solidFill>
                <a:latin typeface="Arial"/>
                <a:cs typeface="Arial"/>
              </a:rPr>
              <a:t>19</a:t>
            </a:r>
            <a:endParaRPr lang="fr-FR" sz="1200">
              <a:latin typeface="Arial"/>
              <a:cs typeface="Arial"/>
            </a:endParaRPr>
          </a:p>
        </p:txBody>
      </p:sp>
      <p:sp>
        <p:nvSpPr>
          <p:cNvPr id="11" name="object 11"/>
          <p:cNvSpPr txBox="1"/>
          <p:nvPr/>
        </p:nvSpPr>
        <p:spPr>
          <a:xfrm>
            <a:off x="7832580" y="3409188"/>
            <a:ext cx="1256029" cy="606576"/>
          </a:xfrm>
          <a:prstGeom prst="rect">
            <a:avLst/>
          </a:prstGeom>
        </p:spPr>
        <p:txBody>
          <a:bodyPr vert="horz" wrap="square" lIns="0" tIns="41910" rIns="0" bIns="0" rtlCol="0">
            <a:spAutoFit/>
          </a:bodyPr>
          <a:lstStyle/>
          <a:p>
            <a:pPr marL="132080" marR="5080" indent="-120014">
              <a:lnSpc>
                <a:spcPts val="2210"/>
              </a:lnSpc>
              <a:spcBef>
                <a:spcPts val="330"/>
              </a:spcBef>
            </a:pPr>
            <a:r>
              <a:rPr lang="fr-FR" sz="2000" b="1">
                <a:latin typeface="Arial"/>
                <a:cs typeface="Arial"/>
              </a:rPr>
              <a:t>S</a:t>
            </a:r>
            <a:r>
              <a:rPr lang="fr-FR" sz="2000" b="1" spc="-5">
                <a:latin typeface="Arial"/>
                <a:cs typeface="Arial"/>
              </a:rPr>
              <a:t>cé</a:t>
            </a:r>
            <a:r>
              <a:rPr lang="fr-FR" sz="2000" b="1">
                <a:latin typeface="Arial"/>
                <a:cs typeface="Arial"/>
              </a:rPr>
              <a:t>n</a:t>
            </a:r>
            <a:r>
              <a:rPr lang="fr-FR" sz="2000" b="1" spc="-5">
                <a:latin typeface="Arial"/>
                <a:cs typeface="Arial"/>
              </a:rPr>
              <a:t>ar</a:t>
            </a:r>
            <a:r>
              <a:rPr lang="fr-FR" sz="2000" b="1" spc="-10">
                <a:latin typeface="Arial"/>
                <a:cs typeface="Arial"/>
              </a:rPr>
              <a:t>i</a:t>
            </a:r>
            <a:r>
              <a:rPr lang="fr-FR" sz="2000" b="1">
                <a:latin typeface="Arial"/>
                <a:cs typeface="Arial"/>
              </a:rPr>
              <a:t>o  </a:t>
            </a:r>
            <a:r>
              <a:rPr lang="fr-FR" sz="2000" b="1" spc="-5">
                <a:latin typeface="Arial"/>
                <a:cs typeface="Arial"/>
              </a:rPr>
              <a:t>actualisé</a:t>
            </a:r>
            <a:endParaRPr lang="fr-FR" sz="2000">
              <a:latin typeface="Arial"/>
              <a:cs typeface="Arial"/>
            </a:endParaRPr>
          </a:p>
        </p:txBody>
      </p:sp>
      <p:graphicFrame>
        <p:nvGraphicFramePr>
          <p:cNvPr id="12" name="object 12"/>
          <p:cNvGraphicFramePr>
            <a:graphicFrameLocks noGrp="1"/>
          </p:cNvGraphicFramePr>
          <p:nvPr>
            <p:extLst>
              <p:ext uri="{D42A27DB-BD31-4B8C-83A1-F6EECF244321}">
                <p14:modId xmlns:p14="http://schemas.microsoft.com/office/powerpoint/2010/main" val="149116583"/>
              </p:ext>
            </p:extLst>
          </p:nvPr>
        </p:nvGraphicFramePr>
        <p:xfrm>
          <a:off x="4059511" y="1290624"/>
          <a:ext cx="5071366" cy="2145665"/>
        </p:xfrm>
        <a:graphic>
          <a:graphicData uri="http://schemas.openxmlformats.org/drawingml/2006/table">
            <a:tbl>
              <a:tblPr firstRow="1" bandRow="1">
                <a:tableStyleId>{2D5ABB26-0587-4C30-8999-92F81FD0307C}</a:tableStyleId>
              </a:tblPr>
              <a:tblGrid>
                <a:gridCol w="1614066">
                  <a:extLst>
                    <a:ext uri="{9D8B030D-6E8A-4147-A177-3AD203B41FA5}">
                      <a16:colId xmlns:a16="http://schemas.microsoft.com/office/drawing/2014/main" val="20000"/>
                    </a:ext>
                  </a:extLst>
                </a:gridCol>
                <a:gridCol w="1819528">
                  <a:extLst>
                    <a:ext uri="{9D8B030D-6E8A-4147-A177-3AD203B41FA5}">
                      <a16:colId xmlns:a16="http://schemas.microsoft.com/office/drawing/2014/main" val="20001"/>
                    </a:ext>
                  </a:extLst>
                </a:gridCol>
                <a:gridCol w="1637772">
                  <a:extLst>
                    <a:ext uri="{9D8B030D-6E8A-4147-A177-3AD203B41FA5}">
                      <a16:colId xmlns:a16="http://schemas.microsoft.com/office/drawing/2014/main" val="20002"/>
                    </a:ext>
                  </a:extLst>
                </a:gridCol>
              </a:tblGrid>
              <a:tr h="832254">
                <a:tc>
                  <a:txBody>
                    <a:bodyPr/>
                    <a:lstStyle/>
                    <a:p>
                      <a:pPr marL="31750" marR="286385" indent="-635" algn="ctr">
                        <a:lnSpc>
                          <a:spcPct val="90000"/>
                        </a:lnSpc>
                        <a:spcBef>
                          <a:spcPts val="50"/>
                        </a:spcBef>
                      </a:pPr>
                      <a:r>
                        <a:rPr lang="fr-FR" sz="2000" spc="-5" noProof="0">
                          <a:latin typeface="Arial"/>
                          <a:cs typeface="Arial"/>
                        </a:rPr>
                        <a:t>Questions  </a:t>
                      </a:r>
                      <a:r>
                        <a:rPr lang="fr-FR" sz="2000" noProof="0">
                          <a:latin typeface="Arial"/>
                          <a:cs typeface="Arial"/>
                        </a:rPr>
                        <a:t>et       </a:t>
                      </a:r>
                      <a:r>
                        <a:rPr lang="fr-FR" sz="2000" spc="5" noProof="0">
                          <a:latin typeface="Arial"/>
                          <a:cs typeface="Arial"/>
                        </a:rPr>
                        <a:t>di</a:t>
                      </a:r>
                      <a:r>
                        <a:rPr lang="fr-FR" sz="2000" noProof="0">
                          <a:latin typeface="Arial"/>
                          <a:cs typeface="Arial"/>
                        </a:rPr>
                        <a:t>scuss</a:t>
                      </a:r>
                      <a:r>
                        <a:rPr lang="fr-FR" sz="2000" spc="5" noProof="0">
                          <a:latin typeface="Arial"/>
                          <a:cs typeface="Arial"/>
                        </a:rPr>
                        <a:t>i</a:t>
                      </a:r>
                      <a:r>
                        <a:rPr lang="fr-FR" sz="2000" noProof="0">
                          <a:latin typeface="Arial"/>
                          <a:cs typeface="Arial"/>
                        </a:rPr>
                        <a:t>on</a:t>
                      </a:r>
                    </a:p>
                  </a:txBody>
                  <a:tcPr marL="0" marR="0" marT="6350" marB="0"/>
                </a:tc>
                <a:tc>
                  <a:txBody>
                    <a:bodyPr/>
                    <a:lstStyle/>
                    <a:p>
                      <a:pPr>
                        <a:lnSpc>
                          <a:spcPct val="100000"/>
                        </a:lnSpc>
                        <a:spcBef>
                          <a:spcPts val="15"/>
                        </a:spcBef>
                      </a:pPr>
                      <a:endParaRPr lang="fr-FR" sz="1900" noProof="0">
                        <a:latin typeface="Times New Roman"/>
                        <a:cs typeface="Times New Roman"/>
                      </a:endParaRPr>
                    </a:p>
                    <a:p>
                      <a:pPr marL="474980" marR="318135" indent="-120014">
                        <a:lnSpc>
                          <a:spcPts val="2210"/>
                        </a:lnSpc>
                      </a:pPr>
                      <a:r>
                        <a:rPr lang="fr-FR" sz="1800" b="1" noProof="0">
                          <a:latin typeface="Arial"/>
                          <a:cs typeface="Arial"/>
                        </a:rPr>
                        <a:t>Scénario actualisé</a:t>
                      </a:r>
                      <a:endParaRPr lang="fr-FR" sz="1800" noProof="0">
                        <a:latin typeface="Arial"/>
                        <a:cs typeface="Arial"/>
                      </a:endParaRPr>
                    </a:p>
                  </a:txBody>
                  <a:tcPr marL="0" marR="0" marT="1905" marB="0"/>
                </a:tc>
                <a:tc>
                  <a:txBody>
                    <a:bodyPr/>
                    <a:lstStyle/>
                    <a:p>
                      <a:pPr marL="316865" marR="24130" indent="-635" algn="ctr">
                        <a:lnSpc>
                          <a:spcPct val="90000"/>
                        </a:lnSpc>
                        <a:spcBef>
                          <a:spcPts val="50"/>
                        </a:spcBef>
                      </a:pPr>
                      <a:r>
                        <a:rPr lang="fr-FR" sz="2000" spc="-5" noProof="0">
                          <a:latin typeface="Arial"/>
                          <a:cs typeface="Arial"/>
                        </a:rPr>
                        <a:t>Questions  </a:t>
                      </a:r>
                      <a:r>
                        <a:rPr lang="fr-FR" sz="2000" noProof="0">
                          <a:latin typeface="Arial"/>
                          <a:cs typeface="Arial"/>
                        </a:rPr>
                        <a:t>et       </a:t>
                      </a:r>
                      <a:r>
                        <a:rPr lang="fr-FR" sz="2000" spc="5" noProof="0">
                          <a:latin typeface="Arial"/>
                          <a:cs typeface="Arial"/>
                        </a:rPr>
                        <a:t>di</a:t>
                      </a:r>
                      <a:r>
                        <a:rPr lang="fr-FR" sz="2000" noProof="0">
                          <a:latin typeface="Arial"/>
                          <a:cs typeface="Arial"/>
                        </a:rPr>
                        <a:t>scuss</a:t>
                      </a:r>
                      <a:r>
                        <a:rPr lang="fr-FR" sz="2000" spc="5" noProof="0">
                          <a:latin typeface="Arial"/>
                          <a:cs typeface="Arial"/>
                        </a:rPr>
                        <a:t>i</a:t>
                      </a:r>
                      <a:r>
                        <a:rPr lang="fr-FR" sz="2000" noProof="0">
                          <a:latin typeface="Arial"/>
                          <a:cs typeface="Arial"/>
                        </a:rPr>
                        <a:t>on</a:t>
                      </a:r>
                    </a:p>
                  </a:txBody>
                  <a:tcPr marL="0" marR="0" marT="6350" marB="0"/>
                </a:tc>
                <a:extLst>
                  <a:ext uri="{0D108BD9-81ED-4DB2-BD59-A6C34878D82A}">
                    <a16:rowId xmlns:a16="http://schemas.microsoft.com/office/drawing/2014/main" val="10000"/>
                  </a:ext>
                </a:extLst>
              </a:tr>
              <a:tr h="1292502">
                <a:tc>
                  <a:txBody>
                    <a:bodyPr/>
                    <a:lstStyle/>
                    <a:p>
                      <a:pPr marL="492125">
                        <a:lnSpc>
                          <a:spcPts val="2160"/>
                        </a:lnSpc>
                      </a:pPr>
                      <a:r>
                        <a:rPr lang="fr-FR" sz="2000" spc="-5" noProof="0">
                          <a:latin typeface="Arial"/>
                          <a:cs typeface="Arial"/>
                        </a:rPr>
                        <a:t>(1)</a:t>
                      </a:r>
                      <a:endParaRPr lang="fr-FR" sz="2000" noProof="0">
                        <a:latin typeface="Arial"/>
                        <a:cs typeface="Arial"/>
                      </a:endParaRPr>
                    </a:p>
                  </a:txBody>
                  <a:tcPr marL="0" marR="0" marT="0" marB="0"/>
                </a:tc>
                <a:tc>
                  <a:txBody>
                    <a:bodyPr/>
                    <a:lstStyle/>
                    <a:p>
                      <a:pPr>
                        <a:lnSpc>
                          <a:spcPct val="100000"/>
                        </a:lnSpc>
                      </a:pPr>
                      <a:endParaRPr lang="fr-FR" sz="2200" noProof="0">
                        <a:latin typeface="Times New Roman"/>
                        <a:cs typeface="Times New Roman"/>
                      </a:endParaRPr>
                    </a:p>
                    <a:p>
                      <a:pPr>
                        <a:lnSpc>
                          <a:spcPct val="100000"/>
                        </a:lnSpc>
                      </a:pPr>
                      <a:endParaRPr lang="fr-FR" sz="2200" noProof="0">
                        <a:latin typeface="Times New Roman"/>
                        <a:cs typeface="Times New Roman"/>
                      </a:endParaRPr>
                    </a:p>
                    <a:p>
                      <a:pPr>
                        <a:lnSpc>
                          <a:spcPct val="100000"/>
                        </a:lnSpc>
                        <a:spcBef>
                          <a:spcPts val="45"/>
                        </a:spcBef>
                      </a:pPr>
                      <a:endParaRPr lang="fr-FR" sz="2300" noProof="0">
                        <a:latin typeface="Times New Roman"/>
                        <a:cs typeface="Times New Roman"/>
                      </a:endParaRPr>
                    </a:p>
                    <a:p>
                      <a:pPr marL="294005">
                        <a:lnSpc>
                          <a:spcPts val="2325"/>
                        </a:lnSpc>
                        <a:spcBef>
                          <a:spcPts val="5"/>
                        </a:spcBef>
                      </a:pPr>
                      <a:r>
                        <a:rPr lang="fr-FR" sz="2000" spc="-5" noProof="0">
                          <a:latin typeface="Arial"/>
                          <a:cs typeface="Arial"/>
                        </a:rPr>
                        <a:t>Questions</a:t>
                      </a:r>
                      <a:endParaRPr lang="fr-FR" sz="2000" noProof="0">
                        <a:latin typeface="Arial"/>
                        <a:cs typeface="Arial"/>
                      </a:endParaRPr>
                    </a:p>
                  </a:txBody>
                  <a:tcPr marL="0" marR="0" marT="0" marB="0"/>
                </a:tc>
                <a:tc>
                  <a:txBody>
                    <a:bodyPr/>
                    <a:lstStyle/>
                    <a:p>
                      <a:pPr marL="777240">
                        <a:lnSpc>
                          <a:spcPts val="2160"/>
                        </a:lnSpc>
                      </a:pPr>
                      <a:r>
                        <a:rPr lang="fr-FR" sz="2000" spc="-5" noProof="0" dirty="0">
                          <a:latin typeface="Arial"/>
                          <a:cs typeface="Arial"/>
                        </a:rPr>
                        <a:t>(2)</a:t>
                      </a:r>
                      <a:endParaRPr lang="fr-FR" sz="2000" noProof="0" dirty="0">
                        <a:latin typeface="Arial"/>
                        <a:cs typeface="Arial"/>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txBox="1"/>
          <p:nvPr/>
        </p:nvSpPr>
        <p:spPr>
          <a:xfrm>
            <a:off x="2455372" y="1656588"/>
            <a:ext cx="1098550" cy="330200"/>
          </a:xfrm>
          <a:prstGeom prst="rect">
            <a:avLst/>
          </a:prstGeom>
        </p:spPr>
        <p:txBody>
          <a:bodyPr vert="horz" wrap="square" lIns="0" tIns="12700" rIns="0" bIns="0" rtlCol="0">
            <a:spAutoFit/>
          </a:bodyPr>
          <a:lstStyle/>
          <a:p>
            <a:pPr marL="12700">
              <a:lnSpc>
                <a:spcPct val="100000"/>
              </a:lnSpc>
              <a:spcBef>
                <a:spcPts val="100"/>
              </a:spcBef>
            </a:pPr>
            <a:r>
              <a:rPr lang="fr-FR" sz="2000" b="1">
                <a:latin typeface="Arial"/>
                <a:cs typeface="Arial"/>
              </a:rPr>
              <a:t>S</a:t>
            </a:r>
            <a:r>
              <a:rPr lang="fr-FR" sz="2000" b="1" spc="-5">
                <a:latin typeface="Arial"/>
                <a:cs typeface="Arial"/>
              </a:rPr>
              <a:t>cé</a:t>
            </a:r>
            <a:r>
              <a:rPr lang="fr-FR" sz="2000" b="1">
                <a:latin typeface="Arial"/>
                <a:cs typeface="Arial"/>
              </a:rPr>
              <a:t>n</a:t>
            </a:r>
            <a:r>
              <a:rPr lang="fr-FR" sz="2000" b="1" spc="-5">
                <a:latin typeface="Arial"/>
                <a:cs typeface="Arial"/>
              </a:rPr>
              <a:t>ar</a:t>
            </a:r>
            <a:r>
              <a:rPr lang="fr-FR" sz="2000" b="1" spc="-10">
                <a:latin typeface="Arial"/>
                <a:cs typeface="Arial"/>
              </a:rPr>
              <a:t>i</a:t>
            </a:r>
            <a:r>
              <a:rPr lang="fr-FR" sz="2000" b="1">
                <a:latin typeface="Arial"/>
                <a:cs typeface="Arial"/>
              </a:rPr>
              <a:t>o</a:t>
            </a:r>
            <a:endParaRPr lang="fr-F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68" y="6638035"/>
            <a:ext cx="2057331"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EXERCI</a:t>
            </a:r>
            <a:r>
              <a:rPr lang="fr-FR" sz="1200" b="1" spc="-5" dirty="0">
                <a:solidFill>
                  <a:srgbClr val="FFFFFF"/>
                </a:solidFill>
                <a:latin typeface="Arial"/>
                <a:cs typeface="Arial"/>
              </a:rPr>
              <a:t>C</a:t>
            </a:r>
            <a:r>
              <a:rPr sz="1200" b="1" spc="-5" dirty="0">
                <a:solidFill>
                  <a:srgbClr val="FFFFFF"/>
                </a:solidFill>
                <a:latin typeface="Arial"/>
                <a:cs typeface="Arial"/>
              </a:rPr>
              <a:t>E</a:t>
            </a:r>
            <a:r>
              <a:rPr lang="fr-FR" sz="1200" b="1" spc="-5" dirty="0">
                <a:solidFill>
                  <a:srgbClr val="FFFFFF"/>
                </a:solidFill>
                <a:latin typeface="Arial"/>
                <a:cs typeface="Arial"/>
              </a:rPr>
              <a:t> DE SIMULATION</a:t>
            </a:r>
            <a:endParaRPr sz="1200" dirty="0">
              <a:latin typeface="Arial"/>
              <a:cs typeface="Arial"/>
            </a:endParaRPr>
          </a:p>
        </p:txBody>
      </p:sp>
      <p:sp>
        <p:nvSpPr>
          <p:cNvPr id="3" name="object 3"/>
          <p:cNvSpPr txBox="1"/>
          <p:nvPr/>
        </p:nvSpPr>
        <p:spPr>
          <a:xfrm>
            <a:off x="2374926" y="6638035"/>
            <a:ext cx="72707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a:latin typeface="Arial"/>
              <a:cs typeface="Arial"/>
            </a:endParaRPr>
          </a:p>
        </p:txBody>
      </p:sp>
      <p:sp>
        <p:nvSpPr>
          <p:cNvPr id="4" name="object 4"/>
          <p:cNvSpPr txBox="1"/>
          <p:nvPr/>
        </p:nvSpPr>
        <p:spPr>
          <a:xfrm>
            <a:off x="11485176" y="6619747"/>
            <a:ext cx="508634"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page</a:t>
            </a:r>
            <a:r>
              <a:rPr sz="1200" b="1" spc="-75" dirty="0">
                <a:solidFill>
                  <a:srgbClr val="FFFFFF"/>
                </a:solidFill>
                <a:latin typeface="Arial"/>
                <a:cs typeface="Arial"/>
              </a:rPr>
              <a:t> </a:t>
            </a:r>
            <a:r>
              <a:rPr sz="1200" b="1" dirty="0">
                <a:solidFill>
                  <a:srgbClr val="FFFFFF"/>
                </a:solidFill>
                <a:latin typeface="Arial"/>
                <a:cs typeface="Arial"/>
              </a:rPr>
              <a:t>9</a:t>
            </a:r>
            <a:endParaRPr sz="1200">
              <a:latin typeface="Arial"/>
              <a:cs typeface="Arial"/>
            </a:endParaRPr>
          </a:p>
        </p:txBody>
      </p:sp>
      <p:sp>
        <p:nvSpPr>
          <p:cNvPr id="5" name="object 5"/>
          <p:cNvSpPr txBox="1">
            <a:spLocks noGrp="1"/>
          </p:cNvSpPr>
          <p:nvPr>
            <p:ph type="title"/>
          </p:nvPr>
        </p:nvSpPr>
        <p:spPr>
          <a:xfrm>
            <a:off x="231519" y="0"/>
            <a:ext cx="2870482"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Roboto"/>
                <a:cs typeface="Roboto"/>
              </a:rPr>
              <a:t>Q</a:t>
            </a:r>
            <a:r>
              <a:rPr sz="3600" spc="-10" dirty="0">
                <a:latin typeface="Roboto"/>
                <a:cs typeface="Roboto"/>
              </a:rPr>
              <a:t>u</a:t>
            </a:r>
            <a:r>
              <a:rPr sz="3600" spc="5" dirty="0">
                <a:latin typeface="Roboto"/>
                <a:cs typeface="Roboto"/>
              </a:rPr>
              <a:t>e</a:t>
            </a:r>
            <a:r>
              <a:rPr sz="3600" dirty="0">
                <a:latin typeface="Roboto"/>
                <a:cs typeface="Roboto"/>
              </a:rPr>
              <a:t>s</a:t>
            </a:r>
            <a:r>
              <a:rPr sz="3600" spc="-5" dirty="0">
                <a:latin typeface="Roboto"/>
                <a:cs typeface="Roboto"/>
              </a:rPr>
              <a:t>ti</a:t>
            </a:r>
            <a:r>
              <a:rPr sz="3600" dirty="0">
                <a:latin typeface="Roboto"/>
                <a:cs typeface="Roboto"/>
              </a:rPr>
              <a:t>o</a:t>
            </a:r>
            <a:r>
              <a:rPr sz="3600" spc="-10" dirty="0">
                <a:latin typeface="Roboto"/>
                <a:cs typeface="Roboto"/>
              </a:rPr>
              <a:t>n</a:t>
            </a:r>
            <a:r>
              <a:rPr sz="3600" dirty="0">
                <a:latin typeface="Roboto"/>
                <a:cs typeface="Roboto"/>
              </a:rPr>
              <a:t>s</a:t>
            </a:r>
          </a:p>
        </p:txBody>
      </p:sp>
      <p:sp>
        <p:nvSpPr>
          <p:cNvPr id="6" name="object 6"/>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7" name="object 7"/>
          <p:cNvSpPr/>
          <p:nvPr/>
        </p:nvSpPr>
        <p:spPr>
          <a:xfrm>
            <a:off x="5687566" y="1415228"/>
            <a:ext cx="3136393" cy="40275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524001" y="2091435"/>
            <a:ext cx="4084380" cy="3090590"/>
          </a:xfrm>
          <a:prstGeom prst="rect">
            <a:avLst/>
          </a:prstGeom>
        </p:spPr>
        <p:txBody>
          <a:bodyPr vert="horz" wrap="square" lIns="0" tIns="12700" rIns="0" bIns="0" rtlCol="0">
            <a:spAutoFit/>
          </a:bodyPr>
          <a:lstStyle/>
          <a:p>
            <a:pPr lvl="0" algn="ctr">
              <a:buClr>
                <a:srgbClr val="DD8047"/>
              </a:buClr>
              <a:buSzPct val="60000"/>
            </a:pPr>
            <a:r>
              <a:rPr lang="en-US" sz="4000" b="1" dirty="0">
                <a:solidFill>
                  <a:srgbClr val="0070C0"/>
                </a:solidFill>
                <a:latin typeface="Arial" panose="020B0604020202020204"/>
                <a:cs typeface="Calibri" panose="020F0502020204030204" pitchFamily="34" charset="0"/>
              </a:rPr>
              <a:t>AVEZ-VOUS DES QUESTIONS AVANT DE COMMENCER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235CD-6CA0-403B-950C-6EFE50D1A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FA44A7-EEF9-4CB8-93DB-65592DC13652}">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customXml/itemProps3.xml><?xml version="1.0" encoding="utf-8"?>
<ds:datastoreItem xmlns:ds="http://schemas.openxmlformats.org/officeDocument/2006/customXml" ds:itemID="{88A3DEF6-3C00-48A4-A26D-B70FE2893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TotalTime>
  <Words>2089</Words>
  <Application>Microsoft Office PowerPoint</Application>
  <PresentationFormat>Widescreen</PresentationFormat>
  <Paragraphs>285</Paragraphs>
  <Slides>23</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Arial Black</vt:lpstr>
      <vt:lpstr>Calibri</vt:lpstr>
      <vt:lpstr>Roboto</vt:lpstr>
      <vt:lpstr>Times New Roman</vt:lpstr>
      <vt:lpstr>Office Theme</vt:lpstr>
      <vt:lpstr>1_Office Theme</vt:lpstr>
      <vt:lpstr>2_Office Theme</vt:lpstr>
      <vt:lpstr>Maladie à coronavirus 2019 (COVID-19)</vt:lpstr>
      <vt:lpstr>Programme</vt:lpstr>
      <vt:lpstr>Orienter la préparation et la riposte</vt:lpstr>
      <vt:lpstr>Qu’est-ce qu’un exercice de simulation sur table ?</vt:lpstr>
      <vt:lpstr>Forme et finalité</vt:lpstr>
      <vt:lpstr>Objectifs généraux de l’exercice </vt:lpstr>
      <vt:lpstr>Règles de l’exercice de simulation sur table</vt:lpstr>
      <vt:lpstr>Fonctionnement général</vt:lpstr>
      <vt:lpstr>Questions</vt:lpstr>
      <vt:lpstr>Maladie à coronavirus 2019 (COVID-19)</vt:lpstr>
      <vt:lpstr>Scénario</vt:lpstr>
      <vt:lpstr>Séance 1</vt:lpstr>
      <vt:lpstr>Scénario actualisé</vt:lpstr>
      <vt:lpstr>Séance 2</vt:lpstr>
      <vt:lpstr>Séance 2 – Réunion avec l’administration</vt:lpstr>
      <vt:lpstr>Scénario actualisé</vt:lpstr>
      <vt:lpstr>Séance 3</vt:lpstr>
      <vt:lpstr>   FIN DE L’EXERCICE Retour d’expérience des participants</vt:lpstr>
      <vt:lpstr>Réactions/Examen des besoins</vt:lpstr>
      <vt:lpstr>Plan d’action</vt:lpstr>
      <vt:lpstr>Synthèse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disease (COVID-19)</dc:title>
  <dc:creator>CLERIGO, Estrella</dc:creator>
  <cp:lastModifiedBy>COPPER, Frederik Anton</cp:lastModifiedBy>
  <cp:revision>4</cp:revision>
  <dcterms:created xsi:type="dcterms:W3CDTF">2020-10-20T10:38:46Z</dcterms:created>
  <dcterms:modified xsi:type="dcterms:W3CDTF">2020-11-04T14:03:19Z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