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29"/>
  </p:notesMasterIdLst>
  <p:sldIdLst>
    <p:sldId id="256" r:id="rId6"/>
    <p:sldId id="278" r:id="rId7"/>
    <p:sldId id="29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0" r:id="rId26"/>
    <p:sldId id="292" r:id="rId27"/>
    <p:sldId id="295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677A57-BE06-4979-932E-EA63157601D6}" v="2" dt="2020-11-04T14:09:34.6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719" autoAdjust="0"/>
  </p:normalViewPr>
  <p:slideViewPr>
    <p:cSldViewPr>
      <p:cViewPr varScale="1">
        <p:scale>
          <a:sx n="101" d="100"/>
          <a:sy n="101" d="100"/>
        </p:scale>
        <p:origin x="95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PPER, Frederik Anton" userId="0f901088-783c-438a-8209-1f3e953b174f" providerId="ADAL" clId="{BD677A57-BE06-4979-932E-EA63157601D6}"/>
    <pc:docChg chg="delSld">
      <pc:chgData name="COPPER, Frederik Anton" userId="0f901088-783c-438a-8209-1f3e953b174f" providerId="ADAL" clId="{BD677A57-BE06-4979-932E-EA63157601D6}" dt="2020-11-04T14:09:38.246" v="0" actId="2696"/>
      <pc:docMkLst>
        <pc:docMk/>
      </pc:docMkLst>
      <pc:sldChg chg="del">
        <pc:chgData name="COPPER, Frederik Anton" userId="0f901088-783c-438a-8209-1f3e953b174f" providerId="ADAL" clId="{BD677A57-BE06-4979-932E-EA63157601D6}" dt="2020-11-04T14:09:38.246" v="0" actId="2696"/>
        <pc:sldMkLst>
          <pc:docMk/>
          <pc:sldMk cId="0" sldId="258"/>
        </pc:sldMkLst>
      </pc:sldChg>
    </pc:docChg>
  </pc:docChgLst>
  <pc:docChgLst>
    <pc:chgData name="COPPER, Frederik Anton" userId="0f901088-783c-438a-8209-1f3e953b174f" providerId="ADAL" clId="{0AB231B4-2AA8-44C3-AEA7-FE177ACDE785}"/>
    <pc:docChg chg="delSld">
      <pc:chgData name="COPPER, Frederik Anton" userId="0f901088-783c-438a-8209-1f3e953b174f" providerId="ADAL" clId="{0AB231B4-2AA8-44C3-AEA7-FE177ACDE785}" dt="2020-11-04T13:54:38.545" v="0" actId="2696"/>
      <pc:docMkLst>
        <pc:docMk/>
      </pc:docMkLst>
      <pc:sldChg chg="del">
        <pc:chgData name="COPPER, Frederik Anton" userId="0f901088-783c-438a-8209-1f3e953b174f" providerId="ADAL" clId="{0AB231B4-2AA8-44C3-AEA7-FE177ACDE785}" dt="2020-11-04T13:54:38.545" v="0" actId="2696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790D9-EBDB-4658-BB95-06B77E185CF9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D5990-83BC-4302-B478-D3D2DB864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9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As equipas da OMS</a:t>
            </a:r>
            <a:r>
              <a:rPr lang="pt-PT" baseline="0" noProof="0" dirty="0"/>
              <a:t> trabalham com </a:t>
            </a:r>
            <a:r>
              <a:rPr lang="pt-PT" noProof="0" dirty="0"/>
              <a:t>peritos de todo o mundo para elaborar estas orientações. Em conjunto, os peritos analisam relatórios, estudos, apresentações pelos países, analisam tendências, consultam outros grupos de peritos e depois decidem sobre a melhor</a:t>
            </a:r>
            <a:r>
              <a:rPr lang="pt-PT" baseline="0" noProof="0" dirty="0"/>
              <a:t> abordagem</a:t>
            </a:r>
            <a:r>
              <a:rPr lang="pt-PT" noProof="0" dirty="0"/>
              <a:t>. As orientações destinam-se aos decisores da área da saúde que adaptam a informação ao contexto dos seus países. À medida que surgem novos conhecimentos científicos, os documentos são atualizados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F109-5F8C-46C5-B013-3B4098F5F7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95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 available: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the Health Care Facility assessment tool - https://www.who.int/publications/i/item/WHO-2019-nCoV-HCF_assessment-IPC-2020.1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the Health Care Facility Safe Environments assessment tool  - https://www.who.int/publications/i/item/WHO-2019-nCoV-HCF_assessment-Safe_environment-2020.1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D5990-83BC-4302-B478-D3D2DB8647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available: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Management of Infected Health Workers document, also included in this document are screening considerations that participants may want to consider in their local contexts - https://www.who.int/publications/i/item/10665-336265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D5990-83BC-4302-B478-D3D2DB86471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Constituir grupos.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Priorizar os resultados em ações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Ação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Razão por que é uma prioridade?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Quem é responsável pela ação?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Que recursos são necessários?</a:t>
            </a:r>
          </a:p>
          <a:p>
            <a:pPr marL="800100" lvl="2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pt-PT" sz="2400" noProof="0" dirty="0">
                <a:latin typeface="Calibri" pitchFamily="34" charset="0"/>
                <a:cs typeface="Courier New" pitchFamily="49" charset="0"/>
              </a:rPr>
              <a:t>Quando?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  <a:defRPr/>
            </a:pP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O relator de cada grupo apresenta um resumo em 5 minutos </a:t>
            </a:r>
            <a:r>
              <a:rPr lang="pt-PT" sz="3500" noProof="0">
                <a:latin typeface="Calibri" pitchFamily="34" charset="0"/>
                <a:cs typeface="Courier New" pitchFamily="49" charset="0"/>
              </a:rPr>
              <a:t>dos resultados </a:t>
            </a:r>
            <a:r>
              <a:rPr lang="pt-PT" sz="3500" noProof="0" dirty="0">
                <a:latin typeface="Calibri" pitchFamily="34" charset="0"/>
                <a:cs typeface="Courier New" pitchFamily="49" charset="0"/>
              </a:rPr>
              <a:t>do grupo</a:t>
            </a:r>
            <a:r>
              <a:rPr lang="en-CA" sz="3500" dirty="0">
                <a:latin typeface="Calibri" pitchFamily="34" charset="0"/>
                <a:cs typeface="Courier New" pitchFamily="49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61A72-6C7D-49E1-A69D-B1543F4FD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0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4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lang="en-US" spc="-55" dirty="0"/>
              <a:t> </a:t>
            </a:r>
            <a:fld id="{81D60167-4931-47E6-BA6A-407CBD079E47}" type="slidenum">
              <a:rPr lang="en-US" smtClean="0"/>
              <a:pPr marL="1270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lang="en-US" spc="-55" dirty="0"/>
              <a:t> </a:t>
            </a:r>
            <a:fld id="{81D60167-4931-47E6-BA6A-407CBD079E47}" type="slidenum">
              <a:rPr lang="en-US" smtClean="0"/>
              <a:pPr marL="1270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972800" y="6553200"/>
            <a:ext cx="1046091" cy="446789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5" dirty="0" err="1">
                <a:solidFill>
                  <a:schemeClr val="tx1"/>
                </a:solidFill>
              </a:rPr>
              <a:t>página</a:t>
            </a:r>
            <a:r>
              <a:rPr lang="en-US" spc="-55" dirty="0"/>
              <a:t> </a:t>
            </a:r>
            <a:fld id="{81D60167-4931-47E6-BA6A-407CBD079E47}" type="slidenum">
              <a:rPr lang="en-US" smtClean="0"/>
              <a:pPr marL="1270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smtClean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25" y="-13716"/>
            <a:ext cx="1172974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28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68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52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965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40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408"/>
                </a:lnTo>
                <a:lnTo>
                  <a:pt x="0" y="611408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80631"/>
            <a:ext cx="12188952" cy="27736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55" y="6605265"/>
            <a:ext cx="12186285" cy="252729"/>
          </a:xfrm>
          <a:custGeom>
            <a:avLst/>
            <a:gdLst/>
            <a:ahLst/>
            <a:cxnLst/>
            <a:rect l="l" t="t" r="r" b="b"/>
            <a:pathLst>
              <a:path w="12186285" h="252729">
                <a:moveTo>
                  <a:pt x="0" y="0"/>
                </a:moveTo>
                <a:lnTo>
                  <a:pt x="12185943" y="0"/>
                </a:lnTo>
                <a:lnTo>
                  <a:pt x="12185943" y="252734"/>
                </a:lnTo>
                <a:lnTo>
                  <a:pt x="0" y="252734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69335" y="6580631"/>
            <a:ext cx="4191000" cy="27736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093982" y="6605265"/>
            <a:ext cx="4088129" cy="248920"/>
          </a:xfrm>
          <a:custGeom>
            <a:avLst/>
            <a:gdLst/>
            <a:ahLst/>
            <a:cxnLst/>
            <a:rect l="l" t="t" r="r" b="b"/>
            <a:pathLst>
              <a:path w="4088129" h="248920">
                <a:moveTo>
                  <a:pt x="3963689" y="0"/>
                </a:moveTo>
                <a:lnTo>
                  <a:pt x="0" y="0"/>
                </a:lnTo>
                <a:lnTo>
                  <a:pt x="0" y="248595"/>
                </a:lnTo>
                <a:lnTo>
                  <a:pt x="4087982" y="248595"/>
                </a:lnTo>
                <a:lnTo>
                  <a:pt x="4087982" y="124300"/>
                </a:lnTo>
                <a:lnTo>
                  <a:pt x="3963689" y="0"/>
                </a:lnTo>
                <a:close/>
              </a:path>
            </a:pathLst>
          </a:custGeom>
          <a:solidFill>
            <a:srgbClr val="49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865120" y="6580631"/>
            <a:ext cx="4191000" cy="27736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890326" y="6605265"/>
            <a:ext cx="4088129" cy="248920"/>
          </a:xfrm>
          <a:custGeom>
            <a:avLst/>
            <a:gdLst/>
            <a:ahLst/>
            <a:cxnLst/>
            <a:rect l="l" t="t" r="r" b="b"/>
            <a:pathLst>
              <a:path w="4088129" h="248920">
                <a:moveTo>
                  <a:pt x="3963689" y="0"/>
                </a:moveTo>
                <a:lnTo>
                  <a:pt x="0" y="0"/>
                </a:lnTo>
                <a:lnTo>
                  <a:pt x="0" y="248595"/>
                </a:lnTo>
                <a:lnTo>
                  <a:pt x="4087982" y="248595"/>
                </a:lnTo>
                <a:lnTo>
                  <a:pt x="4087982" y="124300"/>
                </a:lnTo>
                <a:lnTo>
                  <a:pt x="3963689" y="0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07008" y="6574535"/>
            <a:ext cx="4282440" cy="28346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32706" y="6599208"/>
            <a:ext cx="4178300" cy="259079"/>
          </a:xfrm>
          <a:custGeom>
            <a:avLst/>
            <a:gdLst/>
            <a:ahLst/>
            <a:cxnLst/>
            <a:rect l="l" t="t" r="r" b="b"/>
            <a:pathLst>
              <a:path w="4178300" h="259079">
                <a:moveTo>
                  <a:pt x="4048621" y="0"/>
                </a:moveTo>
                <a:lnTo>
                  <a:pt x="0" y="0"/>
                </a:lnTo>
                <a:lnTo>
                  <a:pt x="0" y="258506"/>
                </a:lnTo>
                <a:lnTo>
                  <a:pt x="4177872" y="258506"/>
                </a:lnTo>
                <a:lnTo>
                  <a:pt x="4177872" y="129252"/>
                </a:lnTo>
                <a:lnTo>
                  <a:pt x="4048621" y="0"/>
                </a:lnTo>
                <a:close/>
              </a:path>
            </a:pathLst>
          </a:custGeom>
          <a:solidFill>
            <a:srgbClr val="006A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87552" y="6574535"/>
            <a:ext cx="4282440" cy="28346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1794" y="6599208"/>
            <a:ext cx="4178300" cy="248920"/>
          </a:xfrm>
          <a:custGeom>
            <a:avLst/>
            <a:gdLst/>
            <a:ahLst/>
            <a:cxnLst/>
            <a:rect l="l" t="t" r="r" b="b"/>
            <a:pathLst>
              <a:path w="4178300" h="248920">
                <a:moveTo>
                  <a:pt x="4053436" y="0"/>
                </a:moveTo>
                <a:lnTo>
                  <a:pt x="0" y="0"/>
                </a:lnTo>
                <a:lnTo>
                  <a:pt x="0" y="248879"/>
                </a:lnTo>
                <a:lnTo>
                  <a:pt x="4177873" y="248879"/>
                </a:lnTo>
                <a:lnTo>
                  <a:pt x="4177873" y="124441"/>
                </a:lnTo>
                <a:lnTo>
                  <a:pt x="4053436" y="0"/>
                </a:lnTo>
                <a:close/>
              </a:path>
            </a:pathLst>
          </a:custGeom>
          <a:solidFill>
            <a:srgbClr val="005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9831" y="6574535"/>
            <a:ext cx="2109216" cy="28346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5386" y="6599208"/>
            <a:ext cx="2004695" cy="259079"/>
          </a:xfrm>
          <a:custGeom>
            <a:avLst/>
            <a:gdLst/>
            <a:ahLst/>
            <a:cxnLst/>
            <a:rect l="l" t="t" r="r" b="b"/>
            <a:pathLst>
              <a:path w="2004695" h="259079">
                <a:moveTo>
                  <a:pt x="1871348" y="0"/>
                </a:moveTo>
                <a:lnTo>
                  <a:pt x="0" y="0"/>
                </a:lnTo>
                <a:lnTo>
                  <a:pt x="0" y="258791"/>
                </a:lnTo>
                <a:lnTo>
                  <a:pt x="2004413" y="258791"/>
                </a:lnTo>
                <a:lnTo>
                  <a:pt x="2004413" y="133067"/>
                </a:lnTo>
                <a:lnTo>
                  <a:pt x="1871348" y="0"/>
                </a:lnTo>
                <a:close/>
              </a:path>
            </a:pathLst>
          </a:custGeom>
          <a:solidFill>
            <a:srgbClr val="D86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6574535"/>
            <a:ext cx="2084832" cy="28346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6599208"/>
            <a:ext cx="2004695" cy="259079"/>
          </a:xfrm>
          <a:custGeom>
            <a:avLst/>
            <a:gdLst/>
            <a:ahLst/>
            <a:cxnLst/>
            <a:rect l="l" t="t" r="r" b="b"/>
            <a:pathLst>
              <a:path w="2004695" h="259079">
                <a:moveTo>
                  <a:pt x="1871348" y="0"/>
                </a:moveTo>
                <a:lnTo>
                  <a:pt x="0" y="0"/>
                </a:lnTo>
                <a:lnTo>
                  <a:pt x="0" y="258791"/>
                </a:lnTo>
                <a:lnTo>
                  <a:pt x="2004413" y="258791"/>
                </a:lnTo>
                <a:lnTo>
                  <a:pt x="2004413" y="133067"/>
                </a:lnTo>
                <a:lnTo>
                  <a:pt x="1871348" y="0"/>
                </a:lnTo>
                <a:close/>
              </a:path>
            </a:pathLst>
          </a:custGeom>
          <a:solidFill>
            <a:srgbClr val="A24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5664" y="-79755"/>
            <a:ext cx="384067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811" y="2080767"/>
            <a:ext cx="10570845" cy="323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269" y="6652472"/>
            <a:ext cx="177673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01037" y="6634184"/>
            <a:ext cx="617854" cy="365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lang="en-US" spc="-55" dirty="0"/>
              <a:t> </a:t>
            </a:r>
            <a:fld id="{81D60167-4931-47E6-BA6A-407CBD079E47}" type="slidenum">
              <a:rPr lang="en-US" smtClean="0"/>
              <a:pPr marL="12700">
                <a:lnSpc>
                  <a:spcPts val="1425"/>
                </a:lnSpc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187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187"/>
                </a:lnTo>
                <a:lnTo>
                  <a:pt x="0" y="611187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68440"/>
            <a:ext cx="12188952" cy="28956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50" y="6605586"/>
            <a:ext cx="12185650" cy="252729"/>
          </a:xfrm>
          <a:custGeom>
            <a:avLst/>
            <a:gdLst/>
            <a:ahLst/>
            <a:cxnLst/>
            <a:rect l="l" t="t" r="r" b="b"/>
            <a:pathLst>
              <a:path w="12185650" h="252729">
                <a:moveTo>
                  <a:pt x="0" y="0"/>
                </a:moveTo>
                <a:lnTo>
                  <a:pt x="12185650" y="0"/>
                </a:lnTo>
                <a:lnTo>
                  <a:pt x="12185650" y="252413"/>
                </a:lnTo>
                <a:lnTo>
                  <a:pt x="0" y="252413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587"/>
            <a:ext cx="777113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25" y="1151635"/>
            <a:ext cx="758380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7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7.jpg"/><Relationship Id="rId5" Type="http://schemas.openxmlformats.org/officeDocument/2006/relationships/image" Target="../media/image4.png"/><Relationship Id="rId10" Type="http://schemas.openxmlformats.org/officeDocument/2006/relationships/image" Target="../media/image26.jpg"/><Relationship Id="rId4" Type="http://schemas.openxmlformats.org/officeDocument/2006/relationships/image" Target="../media/image3.png"/><Relationship Id="rId9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rashforda@who.int" TargetMode="External"/><Relationship Id="rId13" Type="http://schemas.openxmlformats.org/officeDocument/2006/relationships/hyperlink" Target="https://www.who.int/health-topics/coronavirus" TargetMode="External"/><Relationship Id="rId3" Type="http://schemas.openxmlformats.org/officeDocument/2006/relationships/hyperlink" Target="https://www.who.int/emergencies/diseases/novel-coronavirus-2019" TargetMode="External"/><Relationship Id="rId7" Type="http://schemas.openxmlformats.org/officeDocument/2006/relationships/hyperlink" Target="mailto:schmidtt@who.int" TargetMode="External"/><Relationship Id="rId12" Type="http://schemas.openxmlformats.org/officeDocument/2006/relationships/hyperlink" Target="mailto:eshofoniea@who.int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mhourid@who.int" TargetMode="External"/><Relationship Id="rId11" Type="http://schemas.openxmlformats.org/officeDocument/2006/relationships/hyperlink" Target="mailto:htikem@who.int" TargetMode="External"/><Relationship Id="rId5" Type="http://schemas.openxmlformats.org/officeDocument/2006/relationships/hyperlink" Target="mailto:stephenm@who.int" TargetMode="External"/><Relationship Id="rId15" Type="http://schemas.openxmlformats.org/officeDocument/2006/relationships/hyperlink" Target="https://www.who.int/ihr/procedures/simulation-exercise/en/" TargetMode="External"/><Relationship Id="rId10" Type="http://schemas.openxmlformats.org/officeDocument/2006/relationships/hyperlink" Target="mailto:katom@who.int" TargetMode="External"/><Relationship Id="rId4" Type="http://schemas.openxmlformats.org/officeDocument/2006/relationships/image" Target="../media/image34.png"/><Relationship Id="rId9" Type="http://schemas.openxmlformats.org/officeDocument/2006/relationships/hyperlink" Target="mailto:andragro@paho.org" TargetMode="External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2019-nCoV-IPC-2020.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s://www.who.int/publications/i/item/infection-prevention-and-control-for-the-safe-management-of-a-dead-body-in-the-context-of-covid-19-interim-guidanc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70" y="2699004"/>
            <a:ext cx="4999355" cy="191013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4680"/>
              </a:lnSpc>
              <a:spcBef>
                <a:spcPts val="755"/>
              </a:spcBef>
            </a:pPr>
            <a:r>
              <a:rPr lang="pt-PT" sz="4400" spc="-5" dirty="0">
                <a:latin typeface="Roboto"/>
                <a:cs typeface="Roboto"/>
              </a:rPr>
              <a:t>Doença do coronavírus</a:t>
            </a:r>
            <a:r>
              <a:rPr sz="4400" spc="-45" dirty="0">
                <a:latin typeface="Roboto"/>
                <a:cs typeface="Roboto"/>
              </a:rPr>
              <a:t> </a:t>
            </a:r>
            <a:r>
              <a:rPr sz="4400" spc="-5" dirty="0">
                <a:latin typeface="Roboto"/>
                <a:cs typeface="Roboto"/>
              </a:rPr>
              <a:t>(COVID-19)</a:t>
            </a:r>
            <a:endParaRPr sz="44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7600" y="3886200"/>
            <a:ext cx="3700145" cy="147497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07950" marR="5080" indent="-95250">
              <a:lnSpc>
                <a:spcPts val="2810"/>
              </a:lnSpc>
              <a:spcBef>
                <a:spcPts val="250"/>
              </a:spcBef>
            </a:pPr>
            <a:r>
              <a:rPr lang="pt-PT" sz="2400" b="1" dirty="0">
                <a:solidFill>
                  <a:srgbClr val="D86422"/>
                </a:solidFill>
                <a:latin typeface="Roboto"/>
                <a:cs typeface="Roboto"/>
              </a:rPr>
              <a:t> EXERCÍCIO DE SIMULAÇÃO PARA PCI EM UNIDADES DE SAÚDE</a:t>
            </a:r>
            <a:endParaRPr sz="2400" dirty="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369" y="6317180"/>
            <a:ext cx="12052935" cy="411480"/>
            <a:chOff x="133369" y="6317180"/>
            <a:chExt cx="12052935" cy="411480"/>
          </a:xfrm>
        </p:grpSpPr>
        <p:sp>
          <p:nvSpPr>
            <p:cNvPr id="5" name="object 5"/>
            <p:cNvSpPr/>
            <p:nvPr/>
          </p:nvSpPr>
          <p:spPr>
            <a:xfrm>
              <a:off x="133369" y="6317180"/>
              <a:ext cx="1290701" cy="411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9683" y="6329159"/>
              <a:ext cx="1266446" cy="38746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70" y="2699004"/>
            <a:ext cx="4999355" cy="1910138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4680"/>
              </a:lnSpc>
              <a:spcBef>
                <a:spcPts val="755"/>
              </a:spcBef>
            </a:pPr>
            <a:r>
              <a:rPr lang="pt-PT" sz="4400" spc="-5" dirty="0">
                <a:latin typeface="Roboto"/>
                <a:cs typeface="Roboto"/>
              </a:rPr>
              <a:t>Doença do coronavírus</a:t>
            </a:r>
            <a:r>
              <a:rPr lang="pt-PT" sz="4400" spc="-45" dirty="0">
                <a:latin typeface="Roboto"/>
                <a:cs typeface="Roboto"/>
              </a:rPr>
              <a:t> </a:t>
            </a:r>
            <a:r>
              <a:rPr sz="4400" spc="-5" dirty="0">
                <a:latin typeface="Roboto"/>
                <a:cs typeface="Roboto"/>
              </a:rPr>
              <a:t>(COVID-19)</a:t>
            </a:r>
            <a:endParaRPr sz="44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2401" y="3839971"/>
            <a:ext cx="4167240" cy="111462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07950" marR="5080" indent="-95250">
              <a:lnSpc>
                <a:spcPts val="2810"/>
              </a:lnSpc>
              <a:spcBef>
                <a:spcPts val="250"/>
              </a:spcBef>
            </a:pPr>
            <a:r>
              <a:rPr lang="pt-PT" sz="2400" b="1" dirty="0">
                <a:solidFill>
                  <a:srgbClr val="D86422"/>
                </a:solidFill>
                <a:latin typeface="Roboto"/>
                <a:cs typeface="Roboto"/>
              </a:rPr>
              <a:t> EXERCÍCIO DE SIMULAÇÃO PARA PCI EM UNIDADES DE SAÚDE</a:t>
            </a:r>
            <a:endParaRPr sz="2400" dirty="0">
              <a:latin typeface="Roboto"/>
              <a:cs typeface="Robo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369" y="6317180"/>
            <a:ext cx="12052935" cy="411480"/>
            <a:chOff x="133369" y="6317180"/>
            <a:chExt cx="12052935" cy="411480"/>
          </a:xfrm>
        </p:grpSpPr>
        <p:sp>
          <p:nvSpPr>
            <p:cNvPr id="5" name="object 5"/>
            <p:cNvSpPr/>
            <p:nvPr/>
          </p:nvSpPr>
          <p:spPr>
            <a:xfrm>
              <a:off x="133369" y="6317180"/>
              <a:ext cx="1290701" cy="411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9683" y="6329159"/>
              <a:ext cx="1266446" cy="38746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6"/>
            <a:ext cx="7771130" cy="529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4095"/>
              </a:lnSpc>
            </a:pPr>
            <a:r>
              <a:rPr lang="pt-PT" sz="3600" spc="-5" dirty="0"/>
              <a:t>C</a:t>
            </a:r>
            <a:r>
              <a:rPr sz="3600" spc="-5" dirty="0"/>
              <a:t>en</a:t>
            </a:r>
            <a:r>
              <a:rPr lang="pt-PT" sz="3600" spc="-5" dirty="0" err="1"/>
              <a:t>á</a:t>
            </a:r>
            <a:r>
              <a:rPr sz="3600" spc="-5" dirty="0"/>
              <a:t>rio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381000" y="990600"/>
            <a:ext cx="7287259" cy="5500370"/>
          </a:xfrm>
          <a:custGeom>
            <a:avLst/>
            <a:gdLst/>
            <a:ahLst/>
            <a:cxnLst/>
            <a:rect l="l" t="t" r="r" b="b"/>
            <a:pathLst>
              <a:path w="7287259" h="5500370">
                <a:moveTo>
                  <a:pt x="7286716" y="0"/>
                </a:moveTo>
                <a:lnTo>
                  <a:pt x="0" y="0"/>
                </a:lnTo>
                <a:lnTo>
                  <a:pt x="0" y="5500254"/>
                </a:lnTo>
                <a:lnTo>
                  <a:pt x="7286716" y="5500254"/>
                </a:lnTo>
                <a:lnTo>
                  <a:pt x="7286716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2635" y="1100835"/>
            <a:ext cx="7129145" cy="547548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300" marR="5715" indent="-228600" algn="just">
              <a:lnSpc>
                <a:spcPct val="100499"/>
              </a:lnSpc>
              <a:spcBef>
                <a:spcPts val="85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200" spc="-5" dirty="0">
                <a:latin typeface="Roboto"/>
                <a:cs typeface="Roboto"/>
              </a:rPr>
              <a:t>O </a:t>
            </a:r>
            <a:r>
              <a:rPr sz="2200" spc="-5" dirty="0">
                <a:latin typeface="Roboto"/>
                <a:cs typeface="Roboto"/>
              </a:rPr>
              <a:t>Heroes Hospital</a:t>
            </a:r>
            <a:r>
              <a:rPr lang="en-US" sz="2200" spc="-5" dirty="0">
                <a:latin typeface="Roboto"/>
                <a:cs typeface="Roboto"/>
              </a:rPr>
              <a:t> é uma unidade terciária da capital com </a:t>
            </a:r>
            <a:r>
              <a:rPr sz="2200" dirty="0">
                <a:latin typeface="Roboto"/>
                <a:cs typeface="Roboto"/>
              </a:rPr>
              <a:t>300</a:t>
            </a:r>
            <a:r>
              <a:rPr lang="pt-PT" sz="2200" dirty="0">
                <a:latin typeface="Roboto"/>
                <a:cs typeface="Roboto"/>
              </a:rPr>
              <a:t> camas, das quais </a:t>
            </a:r>
            <a:r>
              <a:rPr sz="2200" dirty="0">
                <a:latin typeface="Roboto"/>
                <a:cs typeface="Roboto"/>
              </a:rPr>
              <a:t>18 </a:t>
            </a:r>
            <a:r>
              <a:rPr lang="pt-PT" sz="2200" dirty="0">
                <a:latin typeface="Roboto"/>
                <a:cs typeface="Roboto"/>
              </a:rPr>
              <a:t>em UCI</a:t>
            </a:r>
            <a:r>
              <a:rPr sz="2200" spc="-5" dirty="0">
                <a:latin typeface="Roboto"/>
                <a:cs typeface="Roboto"/>
              </a:rPr>
              <a:t>. </a:t>
            </a:r>
            <a:r>
              <a:rPr lang="pt-PT" sz="2200" spc="-5" dirty="0">
                <a:latin typeface="Roboto"/>
                <a:cs typeface="Roboto"/>
              </a:rPr>
              <a:t>O </a:t>
            </a:r>
            <a:r>
              <a:rPr sz="2200" spc="-5" dirty="0">
                <a:latin typeface="Roboto"/>
                <a:cs typeface="Roboto"/>
              </a:rPr>
              <a:t>hospital </a:t>
            </a:r>
            <a:r>
              <a:rPr lang="pt-PT" sz="2200" spc="-5" dirty="0">
                <a:latin typeface="Roboto"/>
                <a:cs typeface="Roboto"/>
              </a:rPr>
              <a:t>funciona, em média, com uma capacidade de </a:t>
            </a:r>
            <a:r>
              <a:rPr sz="2200" dirty="0">
                <a:latin typeface="Roboto"/>
                <a:cs typeface="Roboto"/>
              </a:rPr>
              <a:t>90-95% </a:t>
            </a:r>
            <a:r>
              <a:rPr sz="2200" spc="-5" dirty="0">
                <a:latin typeface="Roboto"/>
                <a:cs typeface="Roboto"/>
              </a:rPr>
              <a:t>(</a:t>
            </a:r>
            <a:r>
              <a:rPr sz="2200" dirty="0">
                <a:latin typeface="Roboto"/>
                <a:cs typeface="Roboto"/>
              </a:rPr>
              <a:t>plan</a:t>
            </a:r>
            <a:r>
              <a:rPr lang="pt-PT" sz="2200" dirty="0">
                <a:latin typeface="Roboto"/>
                <a:cs typeface="Roboto"/>
              </a:rPr>
              <a:t>o nas folhas distribuídas</a:t>
            </a:r>
            <a:r>
              <a:rPr sz="2200" spc="-5" dirty="0">
                <a:latin typeface="Roboto"/>
                <a:cs typeface="Roboto"/>
              </a:rPr>
              <a:t>)</a:t>
            </a:r>
            <a:r>
              <a:rPr lang="pt-PT" sz="2200" spc="-5" dirty="0">
                <a:latin typeface="Roboto"/>
                <a:cs typeface="Roboto"/>
              </a:rPr>
              <a:t>.</a:t>
            </a:r>
            <a:endParaRPr sz="2200" dirty="0">
              <a:latin typeface="Roboto"/>
              <a:cs typeface="Roboto"/>
            </a:endParaRPr>
          </a:p>
          <a:p>
            <a:pPr marL="241300" marR="5080" indent="-228600" algn="just">
              <a:lnSpc>
                <a:spcPct val="100499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200" spc="-5" dirty="0">
                <a:latin typeface="Roboto"/>
                <a:cs typeface="Roboto"/>
              </a:rPr>
              <a:t>O</a:t>
            </a:r>
            <a:r>
              <a:rPr sz="2200" spc="-5" dirty="0">
                <a:latin typeface="Roboto"/>
                <a:cs typeface="Roboto"/>
              </a:rPr>
              <a:t> hospital </a:t>
            </a:r>
            <a:r>
              <a:rPr lang="pt-PT" sz="2200" spc="-5" dirty="0">
                <a:latin typeface="Roboto"/>
                <a:cs typeface="Roboto"/>
              </a:rPr>
              <a:t>sofreu um grande impacto durante a primeira vaga de </a:t>
            </a:r>
            <a:r>
              <a:rPr sz="2200" dirty="0">
                <a:latin typeface="Roboto"/>
                <a:cs typeface="Roboto"/>
              </a:rPr>
              <a:t>COVID-19</a:t>
            </a:r>
            <a:r>
              <a:rPr lang="pt-PT" sz="2200" dirty="0">
                <a:latin typeface="Roboto"/>
                <a:cs typeface="Roboto"/>
              </a:rPr>
              <a:t>, entre Março e Abril de </a:t>
            </a:r>
            <a:r>
              <a:rPr sz="2200" dirty="0">
                <a:latin typeface="Roboto"/>
                <a:cs typeface="Roboto"/>
              </a:rPr>
              <a:t>2020. </a:t>
            </a:r>
            <a:r>
              <a:rPr sz="2200" spc="-5" dirty="0">
                <a:latin typeface="Roboto"/>
                <a:cs typeface="Roboto"/>
              </a:rPr>
              <a:t>Dur</a:t>
            </a:r>
            <a:r>
              <a:rPr lang="pt-PT" sz="2200" spc="-5" dirty="0">
                <a:latin typeface="Roboto"/>
                <a:cs typeface="Roboto"/>
              </a:rPr>
              <a:t>ante esse período</a:t>
            </a:r>
            <a:r>
              <a:rPr sz="2200" spc="-5" dirty="0">
                <a:latin typeface="Roboto"/>
                <a:cs typeface="Roboto"/>
              </a:rPr>
              <a:t>, </a:t>
            </a:r>
            <a:r>
              <a:rPr lang="pt-PT" sz="2200" spc="-5" dirty="0">
                <a:latin typeface="Roboto"/>
                <a:cs typeface="Roboto"/>
              </a:rPr>
              <a:t>foram hospitalizados </a:t>
            </a:r>
            <a:r>
              <a:rPr sz="2200" dirty="0">
                <a:latin typeface="Roboto"/>
                <a:cs typeface="Roboto"/>
              </a:rPr>
              <a:t>347 </a:t>
            </a:r>
            <a:r>
              <a:rPr lang="pt-PT" sz="2200" spc="-5" dirty="0">
                <a:latin typeface="Roboto"/>
                <a:cs typeface="Roboto"/>
              </a:rPr>
              <a:t>doentes com </a:t>
            </a:r>
            <a:r>
              <a:rPr sz="2200" dirty="0">
                <a:latin typeface="Roboto"/>
                <a:cs typeface="Roboto"/>
              </a:rPr>
              <a:t>COVID-19,  </a:t>
            </a:r>
            <a:r>
              <a:rPr lang="pt-PT" sz="2200" spc="-5" dirty="0">
                <a:latin typeface="Roboto"/>
                <a:cs typeface="Roboto"/>
              </a:rPr>
              <a:t>dos quais </a:t>
            </a:r>
            <a:r>
              <a:rPr sz="2200" dirty="0">
                <a:latin typeface="Roboto"/>
                <a:cs typeface="Roboto"/>
              </a:rPr>
              <a:t>29 </a:t>
            </a:r>
            <a:r>
              <a:rPr lang="pt-PT" sz="2200" spc="-5" dirty="0">
                <a:latin typeface="Roboto"/>
                <a:cs typeface="Roboto"/>
              </a:rPr>
              <a:t>morreram</a:t>
            </a:r>
            <a:r>
              <a:rPr sz="2200" spc="-5" dirty="0">
                <a:latin typeface="Roboto"/>
                <a:cs typeface="Roboto"/>
              </a:rPr>
              <a:t>, inclu</a:t>
            </a:r>
            <a:r>
              <a:rPr lang="pt-PT" sz="2200" spc="-5" dirty="0">
                <a:latin typeface="Roboto"/>
                <a:cs typeface="Roboto"/>
              </a:rPr>
              <a:t>indo 2 crianças com </a:t>
            </a:r>
            <a:r>
              <a:rPr lang="pt-PT" sz="2200" spc="-5" dirty="0" err="1">
                <a:latin typeface="Roboto"/>
                <a:cs typeface="Roboto"/>
              </a:rPr>
              <a:t>co</a:t>
            </a:r>
            <a:r>
              <a:rPr lang="pt-PT" sz="2200" spc="-5" dirty="0">
                <a:latin typeface="Roboto"/>
                <a:cs typeface="Roboto"/>
              </a:rPr>
              <a:t>-morbilidades</a:t>
            </a:r>
            <a:r>
              <a:rPr sz="2200" spc="-5" dirty="0">
                <a:latin typeface="Roboto"/>
                <a:cs typeface="Roboto"/>
              </a:rPr>
              <a:t>.</a:t>
            </a:r>
            <a:endParaRPr sz="2200" dirty="0">
              <a:latin typeface="Roboto"/>
              <a:cs typeface="Roboto"/>
            </a:endParaRPr>
          </a:p>
          <a:p>
            <a:pPr marL="241300" marR="5080" indent="-228600" algn="just">
              <a:lnSpc>
                <a:spcPct val="100499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200" spc="-5" dirty="0">
                <a:latin typeface="Roboto"/>
                <a:cs typeface="Roboto"/>
              </a:rPr>
              <a:t>Desde então</a:t>
            </a:r>
            <a:r>
              <a:rPr sz="2200" spc="-5" dirty="0">
                <a:latin typeface="Roboto"/>
                <a:cs typeface="Roboto"/>
              </a:rPr>
              <a:t>, </a:t>
            </a:r>
            <a:r>
              <a:rPr lang="pt-PT" sz="2200" spc="-5" dirty="0">
                <a:latin typeface="Roboto"/>
                <a:cs typeface="Roboto"/>
              </a:rPr>
              <a:t>o </a:t>
            </a:r>
            <a:r>
              <a:rPr sz="2200" spc="-5" dirty="0">
                <a:latin typeface="Roboto"/>
                <a:cs typeface="Roboto"/>
              </a:rPr>
              <a:t>govern</a:t>
            </a:r>
            <a:r>
              <a:rPr lang="pt-PT" sz="2200" spc="-5" dirty="0">
                <a:latin typeface="Roboto"/>
                <a:cs typeface="Roboto"/>
              </a:rPr>
              <a:t>o implementou rigorosas medidas sociais e de saúde pública</a:t>
            </a:r>
            <a:r>
              <a:rPr sz="2200" spc="-5" dirty="0">
                <a:latin typeface="Roboto"/>
                <a:cs typeface="Roboto"/>
              </a:rPr>
              <a:t>, </a:t>
            </a:r>
            <a:r>
              <a:rPr lang="pt-PT" sz="2200" spc="-5" dirty="0">
                <a:latin typeface="Roboto"/>
                <a:cs typeface="Roboto"/>
              </a:rPr>
              <a:t>que, efetivamente, reduziram o número de doentes com </a:t>
            </a:r>
            <a:r>
              <a:rPr sz="2200" dirty="0">
                <a:latin typeface="Roboto"/>
                <a:cs typeface="Roboto"/>
              </a:rPr>
              <a:t>COVID-19</a:t>
            </a:r>
            <a:r>
              <a:rPr sz="2200" spc="-5" dirty="0">
                <a:latin typeface="Roboto"/>
                <a:cs typeface="Roboto"/>
              </a:rPr>
              <a:t>.</a:t>
            </a:r>
            <a:endParaRPr sz="2200" dirty="0">
              <a:latin typeface="Roboto"/>
              <a:cs typeface="Roboto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200" spc="-5" dirty="0">
                <a:latin typeface="Roboto"/>
                <a:cs typeface="Roboto"/>
              </a:rPr>
              <a:t>Nos últimos meses, o alívio das restrições levou a um aumento das infeções, o que se refletiu </a:t>
            </a:r>
            <a:r>
              <a:rPr lang="pt-PT" sz="2200" dirty="0">
                <a:latin typeface="Roboto"/>
                <a:cs typeface="Roboto"/>
              </a:rPr>
              <a:t>num aumento de doentes com </a:t>
            </a:r>
            <a:r>
              <a:rPr sz="2200" dirty="0">
                <a:latin typeface="Roboto"/>
                <a:cs typeface="Roboto"/>
              </a:rPr>
              <a:t>COVID-19</a:t>
            </a:r>
            <a:r>
              <a:rPr sz="2200" spc="-5" dirty="0">
                <a:latin typeface="Roboto"/>
                <a:cs typeface="Roboto"/>
              </a:rPr>
              <a:t>.</a:t>
            </a:r>
            <a:endParaRPr sz="2200" dirty="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6" name="object 6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24800" y="896"/>
            <a:ext cx="3997577" cy="444352"/>
          </a:xfrm>
          <a:prstGeom prst="rect">
            <a:avLst/>
          </a:prstGeom>
          <a:solidFill>
            <a:srgbClr val="D86422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074420">
              <a:lnSpc>
                <a:spcPct val="100000"/>
              </a:lnSpc>
              <a:spcBef>
                <a:spcPts val="1065"/>
              </a:spcBef>
            </a:pPr>
            <a:r>
              <a:rPr lang="pt-PT" sz="2000" spc="-20" dirty="0">
                <a:solidFill>
                  <a:srgbClr val="FFFFFF"/>
                </a:solidFill>
                <a:latin typeface="Arial Black"/>
                <a:cs typeface="Arial Black"/>
              </a:rPr>
              <a:t>APENAS SIMULAÇÃO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40622" y="1823699"/>
            <a:ext cx="3925614" cy="3030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049000" y="6634184"/>
            <a:ext cx="9698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spc="-55" dirty="0"/>
              <a:t>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pc="-15" dirty="0">
                <a:solidFill>
                  <a:srgbClr val="FFFFFF"/>
                </a:solidFill>
              </a:rPr>
              <a:t>EXERCÍCIO DE SIMULAÇÃO</a:t>
            </a:r>
            <a:endParaRPr lang="pt-PT" dirty="0"/>
          </a:p>
        </p:txBody>
      </p:sp>
      <p:sp>
        <p:nvSpPr>
          <p:cNvPr id="14" name="object 14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86400" y="6629400"/>
            <a:ext cx="16764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2159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spc="-5" dirty="0"/>
              <a:t>1ª s</a:t>
            </a:r>
            <a:r>
              <a:rPr sz="3600" spc="-5" dirty="0"/>
              <a:t>ess</a:t>
            </a:r>
            <a:r>
              <a:rPr lang="pt-PT" sz="3600" spc="-5" dirty="0" err="1"/>
              <a:t>ão</a:t>
            </a:r>
            <a:r>
              <a:rPr sz="3600" spc="-90" dirty="0"/>
              <a:t> </a:t>
            </a:r>
            <a:r>
              <a:rPr sz="360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619" y="689355"/>
            <a:ext cx="424538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200" b="1" spc="-5" dirty="0">
                <a:solidFill>
                  <a:srgbClr val="005D85"/>
                </a:solidFill>
                <a:latin typeface="Roboto"/>
                <a:cs typeface="Roboto"/>
              </a:rPr>
              <a:t>Perguntas para discussão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1295400"/>
            <a:ext cx="10515600" cy="4887667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26415" marR="1847850" indent="-514350">
              <a:lnSpc>
                <a:spcPct val="68200"/>
              </a:lnSpc>
              <a:spcBef>
                <a:spcPts val="9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pt-PT" dirty="0">
                <a:latin typeface="Roboto"/>
                <a:cs typeface="Roboto"/>
              </a:rPr>
              <a:t>Com base no seu plano, </a:t>
            </a:r>
            <a:r>
              <a:rPr lang="pt-PT" spc="-5" dirty="0">
                <a:latin typeface="Roboto"/>
                <a:cs typeface="Roboto"/>
              </a:rPr>
              <a:t>que procedimentos de rastreio e triagem</a:t>
            </a:r>
          </a:p>
          <a:p>
            <a:pPr marL="12065" marR="1847850">
              <a:lnSpc>
                <a:spcPct val="68200"/>
              </a:lnSpc>
              <a:spcBef>
                <a:spcPts val="940"/>
              </a:spcBef>
              <a:tabLst>
                <a:tab pos="526415" algn="l"/>
                <a:tab pos="527050" algn="l"/>
              </a:tabLst>
            </a:pPr>
            <a:r>
              <a:rPr lang="pt-PT" spc="-5" dirty="0">
                <a:latin typeface="Roboto"/>
                <a:cs typeface="Roboto"/>
              </a:rPr>
              <a:t> 	deveriam ser aplicados neste </a:t>
            </a:r>
            <a:r>
              <a:rPr spc="-5" dirty="0">
                <a:latin typeface="Roboto"/>
                <a:cs typeface="Roboto"/>
              </a:rPr>
              <a:t>hospital? </a:t>
            </a:r>
            <a:r>
              <a:rPr lang="pt-PT" spc="-5" dirty="0">
                <a:latin typeface="Roboto"/>
                <a:cs typeface="Roboto"/>
              </a:rPr>
              <a:t>E são suficientes</a:t>
            </a:r>
            <a:r>
              <a:rPr spc="-5" dirty="0">
                <a:latin typeface="Roboto"/>
                <a:cs typeface="Roboto"/>
              </a:rPr>
              <a:t>?</a:t>
            </a:r>
            <a:endParaRPr lang="pt-PT" dirty="0">
              <a:latin typeface="Roboto"/>
              <a:cs typeface="Roboto"/>
            </a:endParaRPr>
          </a:p>
          <a:p>
            <a:pPr marL="12065" marR="1847850">
              <a:lnSpc>
                <a:spcPct val="68200"/>
              </a:lnSpc>
              <a:spcBef>
                <a:spcPts val="940"/>
              </a:spcBef>
              <a:tabLst>
                <a:tab pos="526415" algn="l"/>
                <a:tab pos="527050" algn="l"/>
              </a:tabLst>
            </a:pPr>
            <a:endParaRPr lang="pt-PT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526415" algn="l"/>
                <a:tab pos="527050" algn="l"/>
              </a:tabLst>
            </a:pPr>
            <a:r>
              <a:rPr lang="pt-PT" dirty="0">
                <a:latin typeface="Roboto"/>
                <a:cs typeface="Roboto"/>
              </a:rPr>
              <a:t>2.	Sendo provável que o vírus </a:t>
            </a:r>
            <a:r>
              <a:rPr spc="-5" dirty="0">
                <a:latin typeface="Roboto"/>
                <a:cs typeface="Roboto"/>
              </a:rPr>
              <a:t>SARS-CoV-2 </a:t>
            </a:r>
            <a:r>
              <a:rPr lang="pt-PT" spc="-5" dirty="0">
                <a:latin typeface="Roboto"/>
                <a:cs typeface="Roboto"/>
              </a:rPr>
              <a:t>permaneça durante muito tempo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526415" algn="l"/>
                <a:tab pos="527050" algn="l"/>
              </a:tabLst>
            </a:pPr>
            <a:r>
              <a:rPr lang="pt-PT" spc="-5" dirty="0">
                <a:latin typeface="Roboto"/>
                <a:cs typeface="Roboto"/>
              </a:rPr>
              <a:t> 	entre nós, quais seriam as recomendações de PCI para o pessoal e os doentes?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526415" algn="l"/>
                <a:tab pos="527050" algn="l"/>
              </a:tabLst>
            </a:pPr>
            <a:endParaRPr lang="pt-PT" spc="-5" dirty="0">
              <a:latin typeface="Roboto"/>
              <a:cs typeface="Roboto"/>
            </a:endParaRPr>
          </a:p>
          <a:p>
            <a:pPr marL="12700">
              <a:spcBef>
                <a:spcPts val="260"/>
              </a:spcBef>
              <a:tabLst>
                <a:tab pos="526415" algn="l"/>
                <a:tab pos="527050" algn="l"/>
              </a:tabLst>
            </a:pPr>
            <a:r>
              <a:rPr lang="pt-PT" spc="-5" dirty="0">
                <a:latin typeface="Roboto"/>
                <a:cs typeface="Roboto"/>
              </a:rPr>
              <a:t>3. 	Que medidas de isolamento e coortes</a:t>
            </a:r>
            <a:r>
              <a:rPr spc="-5" dirty="0">
                <a:latin typeface="Roboto"/>
                <a:cs typeface="Roboto"/>
              </a:rPr>
              <a:t> </a:t>
            </a:r>
            <a:r>
              <a:rPr lang="pt-PT" spc="-5" dirty="0">
                <a:latin typeface="Roboto"/>
                <a:cs typeface="Roboto"/>
              </a:rPr>
              <a:t>deverão ser aplicadas para </a:t>
            </a:r>
            <a:r>
              <a:rPr lang="pt-PT" dirty="0">
                <a:latin typeface="Roboto"/>
                <a:cs typeface="Roboto"/>
              </a:rPr>
              <a:t>gerir as infeções dos doentes</a:t>
            </a:r>
            <a:r>
              <a:rPr lang="en-US" spc="-5" dirty="0">
                <a:latin typeface="Roboto"/>
                <a:cs typeface="Roboto"/>
              </a:rPr>
              <a:t>?</a:t>
            </a:r>
            <a:endParaRPr lang="pt-PT" spc="-5" dirty="0">
              <a:latin typeface="Roboto"/>
              <a:cs typeface="Roboto"/>
            </a:endParaRPr>
          </a:p>
          <a:p>
            <a:pPr marL="469900" indent="-457200">
              <a:lnSpc>
                <a:spcPct val="100000"/>
              </a:lnSpc>
              <a:spcBef>
                <a:spcPts val="2039"/>
              </a:spcBef>
              <a:buAutoNum type="arabicPeriod" startAt="4"/>
              <a:tabLst>
                <a:tab pos="526415" algn="l"/>
                <a:tab pos="527050" algn="l"/>
              </a:tabLst>
            </a:pPr>
            <a:r>
              <a:rPr lang="pt-PT" spc="-5" dirty="0">
                <a:latin typeface="Roboto"/>
                <a:cs typeface="Roboto"/>
              </a:rPr>
              <a:t>Que tipo de equipamento</a:t>
            </a:r>
            <a:r>
              <a:rPr spc="-5" dirty="0">
                <a:latin typeface="Roboto"/>
                <a:cs typeface="Roboto"/>
              </a:rPr>
              <a:t>,</a:t>
            </a:r>
            <a:r>
              <a:rPr spc="-5" dirty="0">
                <a:solidFill>
                  <a:srgbClr val="0563C1"/>
                </a:solidFill>
                <a:latin typeface="Roboto"/>
                <a:cs typeface="Roboto"/>
              </a:rPr>
              <a:t> </a:t>
            </a:r>
            <a:r>
              <a:rPr lang="pt-PT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Roboto"/>
                <a:cs typeface="Roboto"/>
              </a:rPr>
              <a:t>formação</a:t>
            </a:r>
            <a:r>
              <a:rPr spc="-5" dirty="0">
                <a:solidFill>
                  <a:srgbClr val="0563C1"/>
                </a:solidFill>
                <a:latin typeface="Roboto"/>
                <a:cs typeface="Roboto"/>
              </a:rPr>
              <a:t> </a:t>
            </a:r>
            <a:r>
              <a:rPr spc="-5" dirty="0">
                <a:latin typeface="Roboto"/>
                <a:cs typeface="Roboto"/>
              </a:rPr>
              <a:t>o</a:t>
            </a:r>
            <a:r>
              <a:rPr lang="pt-PT" spc="-5" dirty="0">
                <a:latin typeface="Roboto"/>
                <a:cs typeface="Roboto"/>
              </a:rPr>
              <a:t>u outras atividades</a:t>
            </a:r>
            <a:r>
              <a:rPr spc="-5" dirty="0">
                <a:latin typeface="Roboto"/>
                <a:cs typeface="Roboto"/>
              </a:rPr>
              <a:t> </a:t>
            </a:r>
            <a:r>
              <a:rPr lang="pt-PT" spc="-5" dirty="0">
                <a:latin typeface="Roboto"/>
                <a:cs typeface="Roboto"/>
              </a:rPr>
              <a:t>deverão manter o pessoal alertado para a necessidade de medidas de PCI </a:t>
            </a:r>
            <a:r>
              <a:rPr lang="pt-PT" dirty="0">
                <a:latin typeface="Roboto"/>
                <a:cs typeface="Roboto"/>
              </a:rPr>
              <a:t>na presença de </a:t>
            </a:r>
            <a:r>
              <a:rPr lang="pt-PT" spc="-5" dirty="0">
                <a:latin typeface="Roboto"/>
                <a:cs typeface="Roboto"/>
              </a:rPr>
              <a:t>grandes infeções por COVID19</a:t>
            </a:r>
            <a:r>
              <a:rPr lang="pt-PT" spc="75" dirty="0">
                <a:latin typeface="Roboto"/>
                <a:cs typeface="Roboto"/>
              </a:rPr>
              <a:t>?</a:t>
            </a:r>
            <a:endParaRPr dirty="0">
              <a:latin typeface="Roboto"/>
              <a:cs typeface="Roboto"/>
            </a:endParaRPr>
          </a:p>
          <a:p>
            <a:pPr marL="469900" indent="-457200">
              <a:lnSpc>
                <a:spcPct val="100000"/>
              </a:lnSpc>
              <a:spcBef>
                <a:spcPts val="2065"/>
              </a:spcBef>
              <a:buAutoNum type="arabicPeriod" startAt="4"/>
              <a:tabLst>
                <a:tab pos="526415" algn="l"/>
                <a:tab pos="527050" algn="l"/>
              </a:tabLst>
            </a:pPr>
            <a:r>
              <a:rPr lang="pt-PT" spc="-5" dirty="0">
                <a:latin typeface="Roboto"/>
                <a:cs typeface="Roboto"/>
              </a:rPr>
              <a:t>Que tipo de sistema de controlo da limpeza e engenharia ambiental foi implementado?</a:t>
            </a:r>
            <a:endParaRPr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  <a:tabLst>
                <a:tab pos="526415" algn="l"/>
                <a:tab pos="527050" algn="l"/>
              </a:tabLst>
            </a:pPr>
            <a:r>
              <a:rPr lang="pt-PT" dirty="0">
                <a:latin typeface="Roboto"/>
                <a:cs typeface="Roboto"/>
              </a:rPr>
              <a:t>6.	Nesta fase, são necessários controlos administrativos e, em caso afirmativo, quais seriam?</a:t>
            </a:r>
            <a:endParaRPr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  <a:tabLst>
                <a:tab pos="526415" algn="l"/>
                <a:tab pos="527050" algn="l"/>
              </a:tabLst>
            </a:pPr>
            <a:r>
              <a:rPr lang="pt-PT" spc="-5" dirty="0">
                <a:latin typeface="Roboto"/>
                <a:cs typeface="Roboto"/>
              </a:rPr>
              <a:t>7.	Como poderá assegurar que as políticas da unidade de saúde serão aplicadas e como lidará com 	o incumprimento?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88649" y="820014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47968" y="959611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30</a:t>
            </a:r>
            <a:r>
              <a:rPr sz="24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min</a:t>
            </a:r>
            <a:r>
              <a:rPr lang="pt-PT" sz="2400" b="1" spc="-5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049000" y="6634184"/>
            <a:ext cx="9698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spc="-55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1335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pc="-15" dirty="0">
                <a:solidFill>
                  <a:srgbClr val="FFFFFF"/>
                </a:solidFill>
              </a:rPr>
              <a:t>EXERCÍCIO DE SIMULAÇÃO</a:t>
            </a:r>
            <a:endParaRPr lang="pt-PT" dirty="0"/>
          </a:p>
        </p:txBody>
      </p:sp>
      <p:sp>
        <p:nvSpPr>
          <p:cNvPr id="15" name="object 15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0200" y="6652472"/>
            <a:ext cx="17526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9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6"/>
            <a:ext cx="7771130" cy="529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4095"/>
              </a:lnSpc>
            </a:pPr>
            <a:r>
              <a:rPr lang="pt-PT" sz="3600" spc="-5" dirty="0"/>
              <a:t>Atualização do </a:t>
            </a:r>
            <a:r>
              <a:rPr sz="3600" spc="-5" dirty="0"/>
              <a:t>cen</a:t>
            </a:r>
            <a:r>
              <a:rPr lang="pt-PT" sz="3600" spc="-5" dirty="0" err="1"/>
              <a:t>á</a:t>
            </a:r>
            <a:r>
              <a:rPr sz="3600" spc="-5" dirty="0"/>
              <a:t>rio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4" name="object 4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40622" y="896"/>
            <a:ext cx="4151377" cy="444352"/>
          </a:xfrm>
          <a:prstGeom prst="rect">
            <a:avLst/>
          </a:prstGeom>
          <a:solidFill>
            <a:srgbClr val="D86422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074420">
              <a:lnSpc>
                <a:spcPct val="100000"/>
              </a:lnSpc>
              <a:spcBef>
                <a:spcPts val="1065"/>
              </a:spcBef>
            </a:pPr>
            <a:r>
              <a:rPr lang="pt-PT" sz="2000" spc="-20" dirty="0">
                <a:solidFill>
                  <a:srgbClr val="FFFFFF"/>
                </a:solidFill>
                <a:latin typeface="Arial Black"/>
                <a:cs typeface="Arial Black"/>
              </a:rPr>
              <a:t>APENAS SIMULAÇÃO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894" y="841247"/>
            <a:ext cx="7287259" cy="5553710"/>
          </a:xfrm>
          <a:custGeom>
            <a:avLst/>
            <a:gdLst/>
            <a:ahLst/>
            <a:cxnLst/>
            <a:rect l="l" t="t" r="r" b="b"/>
            <a:pathLst>
              <a:path w="7287259" h="5553710">
                <a:moveTo>
                  <a:pt x="7286716" y="0"/>
                </a:moveTo>
                <a:lnTo>
                  <a:pt x="0" y="0"/>
                </a:lnTo>
                <a:lnTo>
                  <a:pt x="0" y="5553386"/>
                </a:lnTo>
                <a:lnTo>
                  <a:pt x="7286716" y="5553386"/>
                </a:lnTo>
                <a:lnTo>
                  <a:pt x="7286716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2634" y="1081532"/>
            <a:ext cx="7012940" cy="49432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5151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400" spc="-5" dirty="0">
                <a:latin typeface="Roboto"/>
                <a:cs typeface="Roboto"/>
              </a:rPr>
              <a:t>O número de doentes com </a:t>
            </a:r>
            <a:r>
              <a:rPr sz="2400" spc="-5" dirty="0">
                <a:latin typeface="Roboto"/>
                <a:cs typeface="Roboto"/>
              </a:rPr>
              <a:t>COVID-19 </a:t>
            </a:r>
            <a:r>
              <a:rPr lang="pt-PT" sz="2400" spc="-5" dirty="0">
                <a:latin typeface="Roboto"/>
                <a:cs typeface="Roboto"/>
              </a:rPr>
              <a:t>internados no hospital está a aumentar</a:t>
            </a:r>
            <a:r>
              <a:rPr sz="2400" spc="-5" dirty="0">
                <a:latin typeface="Roboto"/>
                <a:cs typeface="Roboto"/>
              </a:rPr>
              <a:t>.</a:t>
            </a:r>
            <a:endParaRPr sz="2400" dirty="0">
              <a:latin typeface="Roboto"/>
              <a:cs typeface="Roboto"/>
            </a:endParaRPr>
          </a:p>
          <a:p>
            <a:pPr marL="241300" marR="236220" indent="-228600">
              <a:lnSpc>
                <a:spcPct val="100800"/>
              </a:lnSpc>
              <a:spcBef>
                <a:spcPts val="910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400" dirty="0">
                <a:latin typeface="Roboto"/>
                <a:cs typeface="Roboto"/>
              </a:rPr>
              <a:t>Os casos suspeitos são colocados em isolamento</a:t>
            </a:r>
            <a:r>
              <a:rPr sz="2400" spc="-5" dirty="0">
                <a:latin typeface="Roboto"/>
                <a:cs typeface="Roboto"/>
              </a:rPr>
              <a:t> </a:t>
            </a:r>
            <a:r>
              <a:rPr lang="pt-PT" sz="2400" spc="-5" dirty="0">
                <a:latin typeface="Roboto"/>
                <a:cs typeface="Roboto"/>
              </a:rPr>
              <a:t>e testados para o novo </a:t>
            </a:r>
            <a:r>
              <a:rPr lang="pt-PT" sz="2400" dirty="0">
                <a:latin typeface="Roboto"/>
                <a:cs typeface="Roboto"/>
              </a:rPr>
              <a:t>corona</a:t>
            </a:r>
            <a:r>
              <a:rPr sz="2400" spc="-5" dirty="0">
                <a:latin typeface="Roboto"/>
                <a:cs typeface="Roboto"/>
              </a:rPr>
              <a:t>v</a:t>
            </a:r>
            <a:r>
              <a:rPr lang="pt-PT" sz="2400" spc="-5" dirty="0" err="1">
                <a:latin typeface="Roboto"/>
                <a:cs typeface="Roboto"/>
              </a:rPr>
              <a:t>í</a:t>
            </a:r>
            <a:r>
              <a:rPr sz="2400" spc="-5" dirty="0">
                <a:latin typeface="Roboto"/>
                <a:cs typeface="Roboto"/>
              </a:rPr>
              <a:t>rus.</a:t>
            </a:r>
            <a:endParaRPr sz="2400" dirty="0">
              <a:latin typeface="Roboto"/>
              <a:cs typeface="Roboto"/>
            </a:endParaRPr>
          </a:p>
          <a:p>
            <a:pPr marL="241300" marR="137160" indent="-228600">
              <a:lnSpc>
                <a:spcPct val="1008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400" dirty="0">
                <a:latin typeface="Roboto"/>
                <a:cs typeface="Roboto"/>
              </a:rPr>
              <a:t>A</a:t>
            </a:r>
            <a:r>
              <a:rPr sz="2400" dirty="0">
                <a:latin typeface="Roboto"/>
                <a:cs typeface="Roboto"/>
              </a:rPr>
              <a:t> </a:t>
            </a:r>
            <a:r>
              <a:rPr lang="pt-PT" sz="2400" dirty="0">
                <a:latin typeface="Roboto"/>
                <a:cs typeface="Roboto"/>
              </a:rPr>
              <a:t>UCI </a:t>
            </a:r>
            <a:r>
              <a:rPr lang="pt-PT" sz="2400" spc="-5" dirty="0">
                <a:latin typeface="Roboto"/>
                <a:cs typeface="Roboto"/>
              </a:rPr>
              <a:t>está quase totalmente ocupada, restando apenas duas camas livres</a:t>
            </a:r>
            <a:r>
              <a:rPr sz="2400" dirty="0">
                <a:latin typeface="Roboto"/>
                <a:cs typeface="Roboto"/>
              </a:rPr>
              <a:t>.</a:t>
            </a:r>
          </a:p>
          <a:p>
            <a:pPr marL="241300" marR="5080" indent="-228600">
              <a:lnSpc>
                <a:spcPts val="2810"/>
              </a:lnSpc>
              <a:spcBef>
                <a:spcPts val="1160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400" spc="-5" dirty="0">
                <a:latin typeface="Roboto"/>
                <a:cs typeface="Roboto"/>
              </a:rPr>
              <a:t>A administração do hospital está a ponderar a instalação de uma enfermaria/tenda de isolamento</a:t>
            </a:r>
            <a:endParaRPr sz="2400" dirty="0">
              <a:latin typeface="Roboto"/>
              <a:cs typeface="Roboto"/>
            </a:endParaRP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400" dirty="0">
                <a:latin typeface="Roboto"/>
                <a:cs typeface="Roboto"/>
              </a:rPr>
              <a:t>Há alguns profissionais de saúde que apresentaram sintomas de </a:t>
            </a:r>
            <a:r>
              <a:rPr sz="2400" spc="-5" dirty="0">
                <a:latin typeface="Roboto"/>
                <a:cs typeface="Roboto"/>
              </a:rPr>
              <a:t>COVID-19 </a:t>
            </a:r>
            <a:r>
              <a:rPr lang="pt-PT" sz="2400" spc="-5" dirty="0">
                <a:latin typeface="Roboto"/>
                <a:cs typeface="Roboto"/>
              </a:rPr>
              <a:t>e, por isso, estão ausentes e confinados em casa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12911" y="841248"/>
            <a:ext cx="3214069" cy="5545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0972800" y="6634184"/>
            <a:ext cx="10460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spc="-55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1335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pc="-15" dirty="0">
                <a:solidFill>
                  <a:srgbClr val="FFFFFF"/>
                </a:solidFill>
              </a:rPr>
              <a:t>EXERCÍCIO DE SIMULAÇÃO</a:t>
            </a:r>
            <a:endParaRPr lang="pt-PT" dirty="0"/>
          </a:p>
        </p:txBody>
      </p:sp>
      <p:sp>
        <p:nvSpPr>
          <p:cNvPr id="14" name="object 14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0200" y="6674937"/>
            <a:ext cx="17526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34260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spc="-5" dirty="0"/>
              <a:t>2ª sessão</a:t>
            </a:r>
            <a:endParaRPr lang="pt-PT"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41811" y="709167"/>
            <a:ext cx="32157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1900" b="1" spc="-5">
                <a:solidFill>
                  <a:srgbClr val="005D85"/>
                </a:solidFill>
                <a:latin typeface="Roboto"/>
                <a:cs typeface="Roboto"/>
              </a:rPr>
              <a:t>Perguntas para discussão</a:t>
            </a:r>
            <a:endParaRPr lang="pt-PT" sz="19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811" y="1294384"/>
            <a:ext cx="10674350" cy="1161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pt-PT" sz="1900">
                <a:latin typeface="Roboto"/>
                <a:cs typeface="Roboto"/>
              </a:rPr>
              <a:t>Como é que confirma que os doentes suspeitos estão infetados com o novo </a:t>
            </a:r>
            <a:r>
              <a:rPr lang="pt-PT" sz="1900" spc="-5">
                <a:latin typeface="Roboto"/>
                <a:cs typeface="Roboto"/>
              </a:rPr>
              <a:t>coronavírus?</a:t>
            </a:r>
            <a:endParaRPr lang="pt-PT" sz="19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Roboto"/>
              <a:buAutoNum type="arabicPeriod"/>
            </a:pPr>
            <a:endParaRPr lang="pt-PT" sz="1750">
              <a:latin typeface="Roboto"/>
              <a:cs typeface="Roboto"/>
            </a:endParaRPr>
          </a:p>
          <a:p>
            <a:pPr marL="52705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lang="pt-PT" sz="1900" spc="-5">
                <a:latin typeface="Roboto"/>
                <a:cs typeface="Roboto"/>
              </a:rPr>
              <a:t>Para onde devem ser enviadas as amostras </a:t>
            </a:r>
            <a:r>
              <a:rPr lang="pt-PT" sz="1900">
                <a:latin typeface="Roboto"/>
                <a:cs typeface="Roboto"/>
              </a:rPr>
              <a:t>para teste de </a:t>
            </a:r>
            <a:r>
              <a:rPr lang="pt-PT" sz="1900" spc="-5">
                <a:latin typeface="Roboto"/>
                <a:cs typeface="Roboto"/>
              </a:rPr>
              <a:t>COVID-19 </a:t>
            </a:r>
            <a:r>
              <a:rPr lang="pt-PT" sz="1900">
                <a:latin typeface="Roboto"/>
                <a:cs typeface="Roboto"/>
              </a:rPr>
              <a:t>e quanto tempo demoram  os resultados a chegar?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41811" y="2080767"/>
            <a:ext cx="10570845" cy="3123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endParaRPr lang="pt-PT" spc="-5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PT" sz="175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pt-PT"/>
              <a:t>Em que unidade devem ser admitidos os doentes suspeitos </a:t>
            </a:r>
            <a:r>
              <a:rPr lang="pt-PT" spc="-5"/>
              <a:t>e confirmados</a:t>
            </a:r>
            <a:r>
              <a:rPr lang="pt-PT"/>
              <a:t>?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Roboto"/>
              <a:buAutoNum type="arabicPeriod" startAt="3"/>
            </a:pPr>
            <a:endParaRPr lang="pt-PT" sz="175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pt-PT"/>
              <a:t>Que considerações recomendaria para a gestão clínica  </a:t>
            </a:r>
            <a:r>
              <a:rPr lang="pt-PT" spc="-5"/>
              <a:t>e vias de isolamento?</a:t>
            </a:r>
          </a:p>
          <a:p>
            <a:pPr>
              <a:lnSpc>
                <a:spcPct val="100000"/>
              </a:lnSpc>
              <a:spcBef>
                <a:spcPts val="60"/>
              </a:spcBef>
              <a:buFont typeface="Roboto"/>
              <a:buAutoNum type="arabicPeriod" startAt="3"/>
            </a:pPr>
            <a:endParaRPr lang="pt-PT" sz="170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pt-PT" spc="-5"/>
              <a:t>A situação atual representaria um problema para a ocupação de camas e para o pessoal?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Roboto"/>
              <a:buAutoNum type="arabicPeriod" startAt="3"/>
            </a:pPr>
            <a:endParaRPr lang="pt-PT" sz="175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pt-PT"/>
              <a:t>Como poderia ser aumentada a capacidade da UCI?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Roboto"/>
              <a:buAutoNum type="arabicPeriod" startAt="3"/>
            </a:pPr>
            <a:endParaRPr lang="pt-PT" sz="175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pt-PT"/>
              <a:t>Como trataria as infeções adquiridas no hospital, o rastreio e a gestão dos contactos?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811" y="5204967"/>
            <a:ext cx="9464189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lang="pt-PT" sz="17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526415" algn="l"/>
              </a:tabLst>
            </a:pPr>
            <a:r>
              <a:rPr lang="pt-PT" sz="1900" spc="-5">
                <a:latin typeface="Roboto"/>
                <a:cs typeface="Roboto"/>
              </a:rPr>
              <a:t>8.	</a:t>
            </a:r>
            <a:r>
              <a:rPr lang="pt-PT" sz="1900">
                <a:latin typeface="Roboto"/>
                <a:cs typeface="Roboto"/>
              </a:rPr>
              <a:t>Que outras medidas poderiam ser tomadas </a:t>
            </a:r>
            <a:r>
              <a:rPr lang="pt-PT" sz="1900" spc="-5">
                <a:latin typeface="Roboto"/>
                <a:cs typeface="Roboto"/>
              </a:rPr>
              <a:t>relativamente a esta</a:t>
            </a:r>
            <a:r>
              <a:rPr lang="pt-PT" sz="1900" spc="60">
                <a:latin typeface="Roboto"/>
                <a:cs typeface="Roboto"/>
              </a:rPr>
              <a:t> </a:t>
            </a:r>
            <a:r>
              <a:rPr lang="pt-PT" sz="1900" spc="-5">
                <a:latin typeface="Roboto"/>
                <a:cs typeface="Roboto"/>
              </a:rPr>
              <a:t>situação?</a:t>
            </a:r>
            <a:endParaRPr lang="pt-PT" sz="1900">
              <a:latin typeface="Roboto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93803" y="680366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pt-PT"/>
          </a:p>
        </p:txBody>
      </p:sp>
      <p:sp>
        <p:nvSpPr>
          <p:cNvPr id="8" name="object 8"/>
          <p:cNvSpPr txBox="1"/>
          <p:nvPr/>
        </p:nvSpPr>
        <p:spPr>
          <a:xfrm>
            <a:off x="10753124" y="819403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400" b="1" dirty="0">
                <a:solidFill>
                  <a:srgbClr val="0070C0"/>
                </a:solidFill>
                <a:latin typeface="Arial"/>
                <a:cs typeface="Arial"/>
              </a:rPr>
              <a:t>30</a:t>
            </a:r>
            <a:r>
              <a:rPr lang="pt-PT" sz="24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pt-PT" sz="2400" b="1" spc="-5" dirty="0">
                <a:solidFill>
                  <a:srgbClr val="0070C0"/>
                </a:solidFill>
                <a:latin typeface="Arial"/>
                <a:cs typeface="Arial"/>
              </a:rPr>
              <a:t>min.</a:t>
            </a:r>
            <a:endParaRPr lang="pt-PT"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0820400" y="6634184"/>
            <a:ext cx="11984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PT" spc="-5" dirty="0"/>
              <a:t>página</a:t>
            </a:r>
            <a:r>
              <a:rPr lang="pt-PT" spc="-55" dirty="0"/>
              <a:t> </a:t>
            </a:r>
            <a:fld id="{81D60167-4931-47E6-BA6A-407CBD079E47}" type="slidenum">
              <a:rPr lang="pt-PT" smtClean="0"/>
              <a:t>14</a:t>
            </a:fld>
            <a:endParaRPr lang="pt-PT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pc="-15" dirty="0">
                <a:solidFill>
                  <a:srgbClr val="FFFFFF"/>
                </a:solidFill>
              </a:rPr>
              <a:t>EXERCÍCIO DE SIMULAÇÃO</a:t>
            </a:r>
            <a:endParaRPr lang="pt-PT" dirty="0"/>
          </a:p>
        </p:txBody>
      </p:sp>
      <p:sp>
        <p:nvSpPr>
          <p:cNvPr id="11" name="object 11"/>
          <p:cNvSpPr txBox="1"/>
          <p:nvPr/>
        </p:nvSpPr>
        <p:spPr>
          <a:xfrm>
            <a:off x="2374926" y="6652472"/>
            <a:ext cx="727075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PT" sz="1200" b="1" spc="-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t-PT" sz="1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t-PT" sz="1200" b="1" spc="-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pt-PT" sz="12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pt-PT" sz="1200" b="1" spc="-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t-PT" sz="12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pt-PT" sz="1200" b="1" spc="-5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lang="pt-PT" sz="1200">
              <a:latin typeface="Arial"/>
              <a:cs typeface="Arial"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5410200" y="6652472"/>
            <a:ext cx="17526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93992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spc="-5" dirty="0"/>
              <a:t>2ª sessão </a:t>
            </a:r>
            <a:r>
              <a:rPr lang="mr-IN" sz="3600" spc="-5" dirty="0"/>
              <a:t>–</a:t>
            </a:r>
            <a:r>
              <a:rPr sz="3600" spc="-5" dirty="0"/>
              <a:t> </a:t>
            </a:r>
            <a:r>
              <a:rPr lang="pt-PT" sz="3600" spc="-5" dirty="0"/>
              <a:t>Administração do h</a:t>
            </a:r>
            <a:r>
              <a:rPr sz="3600" spc="-5" dirty="0"/>
              <a:t>ospital administration</a:t>
            </a:r>
            <a:r>
              <a:rPr sz="3600" spc="25" dirty="0"/>
              <a:t> </a:t>
            </a:r>
            <a:r>
              <a:rPr sz="3600" spc="-5" dirty="0"/>
              <a:t>meeting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106087" y="5526899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519" y="693419"/>
            <a:ext cx="11694160" cy="5981817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41300" marR="892810" indent="-228600" algn="just">
              <a:lnSpc>
                <a:spcPct val="804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lang="pt-PT" sz="2600" spc="-5" dirty="0">
                <a:latin typeface="Roboto"/>
                <a:cs typeface="Roboto"/>
              </a:rPr>
              <a:t>A administração do hospital convoca uma reunião para analisar o processo instalado, para o caso de os números continuarem a aumentar. Discutir a situação </a:t>
            </a:r>
            <a:r>
              <a:rPr lang="pt-PT" sz="2600" dirty="0">
                <a:latin typeface="Roboto"/>
                <a:cs typeface="Roboto"/>
              </a:rPr>
              <a:t>e </a:t>
            </a:r>
            <a:r>
              <a:rPr lang="pt-PT" sz="2600" spc="-5" dirty="0">
                <a:latin typeface="Roboto"/>
                <a:cs typeface="Roboto"/>
              </a:rPr>
              <a:t>determinar as ações prioritárias, incluindo:</a:t>
            </a:r>
            <a:endParaRPr lang="pt-PT" sz="26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pt-PT" sz="3050" dirty="0">
              <a:latin typeface="Roboto"/>
              <a:cs typeface="Roboto"/>
            </a:endParaRPr>
          </a:p>
          <a:p>
            <a:pPr marL="698500" marR="1529080" lvl="1" indent="-228600">
              <a:lnSpc>
                <a:spcPct val="791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pt-PT" sz="2200" spc="-5" dirty="0">
                <a:latin typeface="Roboto"/>
                <a:cs typeface="Roboto"/>
              </a:rPr>
              <a:t>Ativação do plano de emergência da unidade de saúde, incluindo o apoio respiratório, material de EPI, </a:t>
            </a:r>
            <a:r>
              <a:rPr lang="pt-PT" sz="2200" dirty="0">
                <a:latin typeface="Roboto"/>
                <a:cs typeface="Roboto"/>
              </a:rPr>
              <a:t>PCI e de apoio à saúde mental </a:t>
            </a:r>
            <a:r>
              <a:rPr lang="pt-PT" sz="2200" spc="-5" dirty="0">
                <a:latin typeface="Roboto"/>
                <a:cs typeface="Roboto"/>
              </a:rPr>
              <a:t>do pessoal</a:t>
            </a:r>
            <a:endParaRPr lang="pt-PT"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5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pt-PT" sz="2200" spc="-5" dirty="0">
                <a:latin typeface="Roboto"/>
                <a:cs typeface="Roboto"/>
              </a:rPr>
              <a:t>Necessidades em matéria de equipamento</a:t>
            </a:r>
            <a:endParaRPr lang="pt-PT"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59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pt-PT" sz="2200" spc="-5" dirty="0">
                <a:latin typeface="Roboto"/>
                <a:cs typeface="Roboto"/>
              </a:rPr>
              <a:t>Necessidades de formação</a:t>
            </a:r>
            <a:endParaRPr lang="pt-PT"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60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pt-PT" sz="2200" spc="-5" dirty="0">
                <a:latin typeface="Roboto"/>
                <a:cs typeface="Roboto"/>
              </a:rPr>
              <a:t>Necessidades de pessoal</a:t>
            </a:r>
            <a:endParaRPr lang="pt-PT"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60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pt-PT" sz="2200" spc="-5" dirty="0">
                <a:latin typeface="Roboto"/>
                <a:cs typeface="Roboto"/>
              </a:rPr>
              <a:t>Requisitos de limpeza ambiental</a:t>
            </a:r>
            <a:endParaRPr lang="pt-PT" sz="2200" dirty="0">
              <a:latin typeface="Roboto"/>
              <a:cs typeface="Roboto"/>
            </a:endParaRPr>
          </a:p>
          <a:p>
            <a:pPr marL="698500" lvl="1" indent="-228600">
              <a:lnSpc>
                <a:spcPts val="26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pt-PT" sz="2200" dirty="0">
                <a:latin typeface="Roboto"/>
                <a:cs typeface="Roboto"/>
              </a:rPr>
              <a:t>Ocupação de camas e gestão do pessoal </a:t>
            </a:r>
            <a:r>
              <a:rPr lang="pt-PT" sz="2200" spc="-5" dirty="0">
                <a:latin typeface="Roboto"/>
                <a:cs typeface="Roboto"/>
              </a:rPr>
              <a:t>em </a:t>
            </a:r>
            <a:r>
              <a:rPr lang="pt-PT" sz="2200" dirty="0">
                <a:latin typeface="Roboto"/>
                <a:cs typeface="Roboto"/>
              </a:rPr>
              <a:t>paralelo com as necessidades de isolamento</a:t>
            </a: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pt-PT" sz="2200" spc="-5" dirty="0">
                <a:latin typeface="Roboto"/>
                <a:cs typeface="Roboto"/>
              </a:rPr>
              <a:t>Transferência de doentes para outros hospitais</a:t>
            </a:r>
            <a:endParaRPr lang="pt-PT" sz="2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pt-PT" sz="2300" dirty="0">
              <a:latin typeface="Roboto"/>
              <a:cs typeface="Roboto"/>
            </a:endParaRPr>
          </a:p>
          <a:p>
            <a:pPr marL="469900" marR="1173480">
              <a:lnSpc>
                <a:spcPts val="2110"/>
              </a:lnSpc>
            </a:pPr>
            <a:r>
              <a:rPr lang="pt-PT" sz="2200" spc="-5" dirty="0">
                <a:latin typeface="Roboto"/>
                <a:cs typeface="Roboto"/>
              </a:rPr>
              <a:t>Como seria este plano comunicado ao público externo (por ex., imprensa, doentes </a:t>
            </a:r>
            <a:r>
              <a:rPr lang="pt-PT" sz="2200" dirty="0">
                <a:latin typeface="Roboto"/>
                <a:cs typeface="Roboto"/>
              </a:rPr>
              <a:t>e </a:t>
            </a:r>
            <a:r>
              <a:rPr lang="pt-PT" sz="2200" spc="-5" dirty="0">
                <a:latin typeface="Roboto"/>
                <a:cs typeface="Roboto"/>
              </a:rPr>
              <a:t>público em geral?)</a:t>
            </a:r>
            <a:endParaRPr lang="pt-PT" sz="2200" dirty="0">
              <a:latin typeface="Roboto"/>
              <a:cs typeface="Roboto"/>
            </a:endParaRPr>
          </a:p>
          <a:p>
            <a:pPr marR="5080" algn="r">
              <a:lnSpc>
                <a:spcPts val="2700"/>
              </a:lnSpc>
            </a:pPr>
            <a:r>
              <a:rPr lang="pt-PT" sz="2400" b="1" dirty="0">
                <a:solidFill>
                  <a:srgbClr val="0070C0"/>
                </a:solidFill>
                <a:latin typeface="Arial"/>
                <a:cs typeface="Arial"/>
              </a:rPr>
              <a:t>60</a:t>
            </a:r>
            <a:r>
              <a:rPr lang="pt-PT" sz="2400" b="1" spc="-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pt-PT" sz="2400" b="1" spc="-5" dirty="0">
                <a:solidFill>
                  <a:srgbClr val="0070C0"/>
                </a:solidFill>
                <a:latin typeface="Arial"/>
                <a:cs typeface="Arial"/>
              </a:rPr>
              <a:t>min.</a:t>
            </a:r>
            <a:endParaRPr lang="pt-PT"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49000" y="6634184"/>
            <a:ext cx="9698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spc="-55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36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15" dirty="0">
                <a:solidFill>
                  <a:srgbClr val="FFFFFF"/>
                </a:solidFill>
              </a:rPr>
              <a:t>EXERCÍCIO DE SIMULAÇÃO</a:t>
            </a:r>
            <a:endParaRPr lang="en-US" dirty="0"/>
          </a:p>
          <a:p>
            <a:pPr marL="12700">
              <a:lnSpc>
                <a:spcPts val="1425"/>
              </a:lnSpc>
            </a:pP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16"/>
          <p:cNvSpPr txBox="1"/>
          <p:nvPr/>
        </p:nvSpPr>
        <p:spPr>
          <a:xfrm>
            <a:off x="5410200" y="6652472"/>
            <a:ext cx="17526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6"/>
            <a:ext cx="7771130" cy="529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4095"/>
              </a:lnSpc>
            </a:pPr>
            <a:r>
              <a:rPr lang="pt-PT" sz="3600" spc="-5" dirty="0"/>
              <a:t>Atualização do cenário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4" name="object 4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40622" y="896"/>
            <a:ext cx="4151377" cy="444352"/>
          </a:xfrm>
          <a:prstGeom prst="rect">
            <a:avLst/>
          </a:prstGeom>
          <a:solidFill>
            <a:srgbClr val="D86422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074420">
              <a:lnSpc>
                <a:spcPct val="100000"/>
              </a:lnSpc>
              <a:spcBef>
                <a:spcPts val="1065"/>
              </a:spcBef>
            </a:pPr>
            <a:r>
              <a:rPr lang="pt-PT" sz="2000" spc="-20" dirty="0">
                <a:solidFill>
                  <a:srgbClr val="FFFFFF"/>
                </a:solidFill>
                <a:latin typeface="Arial Black"/>
                <a:cs typeface="Arial Black"/>
              </a:rPr>
              <a:t>APENAS SIMULAÇÃO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252" y="728879"/>
            <a:ext cx="7425055" cy="5630545"/>
          </a:xfrm>
          <a:custGeom>
            <a:avLst/>
            <a:gdLst/>
            <a:ahLst/>
            <a:cxnLst/>
            <a:rect l="l" t="t" r="r" b="b"/>
            <a:pathLst>
              <a:path w="7425055" h="5630545">
                <a:moveTo>
                  <a:pt x="7424547" y="0"/>
                </a:moveTo>
                <a:lnTo>
                  <a:pt x="0" y="0"/>
                </a:lnTo>
                <a:lnTo>
                  <a:pt x="0" y="5630356"/>
                </a:lnTo>
                <a:lnTo>
                  <a:pt x="7424547" y="5630356"/>
                </a:lnTo>
                <a:lnTo>
                  <a:pt x="7424547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8993" y="914907"/>
            <a:ext cx="7266940" cy="494109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715" indent="-228600">
              <a:lnSpc>
                <a:spcPts val="24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  <a:tab pos="241300" algn="l"/>
                <a:tab pos="899794" algn="l"/>
              </a:tabLst>
            </a:pPr>
            <a:r>
              <a:rPr lang="pt-PT" sz="2200" spc="-5" dirty="0">
                <a:latin typeface="Roboto"/>
                <a:cs typeface="Roboto"/>
              </a:rPr>
              <a:t>Cinco dias mas tarde, a capacidade da UCI foi ampliada com mais </a:t>
            </a:r>
            <a:r>
              <a:rPr lang="pt-PT" sz="2200" dirty="0">
                <a:latin typeface="Roboto"/>
                <a:cs typeface="Roboto"/>
              </a:rPr>
              <a:t>40% de capacidade </a:t>
            </a:r>
            <a:r>
              <a:rPr lang="pt-PT" sz="2200" spc="-5" dirty="0">
                <a:latin typeface="Roboto"/>
                <a:cs typeface="Roboto"/>
              </a:rPr>
              <a:t>extra (e.g., </a:t>
            </a:r>
            <a:r>
              <a:rPr lang="pt-PT" sz="2200" dirty="0">
                <a:latin typeface="Roboto"/>
                <a:cs typeface="Roboto"/>
              </a:rPr>
              <a:t>8</a:t>
            </a:r>
            <a:r>
              <a:rPr lang="pt-PT" sz="2200" spc="20" dirty="0">
                <a:latin typeface="Roboto"/>
                <a:cs typeface="Roboto"/>
              </a:rPr>
              <a:t> </a:t>
            </a:r>
            <a:r>
              <a:rPr lang="pt-PT" sz="2200" spc="-5" dirty="0">
                <a:latin typeface="Roboto"/>
                <a:cs typeface="Roboto"/>
              </a:rPr>
              <a:t>camas)</a:t>
            </a:r>
            <a:endParaRPr lang="pt-PT" sz="2200" dirty="0">
              <a:latin typeface="Roboto"/>
              <a:cs typeface="Roboto"/>
            </a:endParaRPr>
          </a:p>
          <a:p>
            <a:pPr marL="241300" marR="5080" indent="-228600">
              <a:lnSpc>
                <a:spcPts val="2300"/>
              </a:lnSpc>
              <a:spcBef>
                <a:spcPts val="2480"/>
              </a:spcBef>
              <a:buFont typeface="Arial"/>
              <a:buChar char="•"/>
              <a:tabLst>
                <a:tab pos="240665" algn="l"/>
                <a:tab pos="241300" algn="l"/>
                <a:tab pos="1383665" algn="l"/>
                <a:tab pos="2347595" algn="l"/>
                <a:tab pos="3085465" algn="l"/>
                <a:tab pos="3733165" algn="l"/>
                <a:tab pos="4536440" algn="l"/>
                <a:tab pos="5897245" algn="l"/>
                <a:tab pos="6557645" algn="l"/>
              </a:tabLst>
            </a:pPr>
            <a:r>
              <a:rPr lang="pt-PT" sz="2200" spc="-5" dirty="0">
                <a:latin typeface="Roboto"/>
                <a:cs typeface="Roboto"/>
              </a:rPr>
              <a:t>Os cuidados de saúde regulares sentiram o impacto e alguns doentes foram transferidos para outros hospitais.</a:t>
            </a:r>
            <a:endParaRPr lang="pt-PT" sz="2200" dirty="0">
              <a:latin typeface="Roboto"/>
              <a:cs typeface="Roboto"/>
            </a:endParaRPr>
          </a:p>
          <a:p>
            <a:pPr marL="241300" marR="5715" indent="-228600">
              <a:lnSpc>
                <a:spcPts val="2400"/>
              </a:lnSpc>
              <a:spcBef>
                <a:spcPts val="24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pt-PT" sz="2200" spc="-5" dirty="0">
                <a:latin typeface="Roboto"/>
                <a:cs typeface="Roboto"/>
              </a:rPr>
              <a:t>Outras enfermarias foram reformuladas para libertar espaço para os doentes suspeitos e confirmados</a:t>
            </a:r>
            <a:endParaRPr lang="pt-PT" sz="2200" dirty="0">
              <a:latin typeface="Roboto"/>
              <a:cs typeface="Roboto"/>
            </a:endParaRPr>
          </a:p>
          <a:p>
            <a:pPr marL="241300" marR="5715" indent="-228600">
              <a:lnSpc>
                <a:spcPts val="2400"/>
              </a:lnSpc>
              <a:spcBef>
                <a:spcPts val="2300"/>
              </a:spcBef>
              <a:buFont typeface="Arial"/>
              <a:buChar char="•"/>
              <a:tabLst>
                <a:tab pos="240665" algn="l"/>
                <a:tab pos="241300" algn="l"/>
                <a:tab pos="1212215" algn="l"/>
                <a:tab pos="1913255" algn="l"/>
                <a:tab pos="2654300" algn="l"/>
                <a:tab pos="3403600" algn="l"/>
                <a:tab pos="4170045" algn="l"/>
                <a:tab pos="5194935" algn="l"/>
                <a:tab pos="5604510" algn="l"/>
                <a:tab pos="6296025" algn="l"/>
                <a:tab pos="6997065" algn="l"/>
              </a:tabLst>
            </a:pPr>
            <a:r>
              <a:rPr lang="pt-PT" sz="2200" spc="-10" dirty="0">
                <a:latin typeface="Roboto"/>
                <a:cs typeface="Roboto"/>
              </a:rPr>
              <a:t>Os profissionais de saúde receberam formação para </a:t>
            </a:r>
            <a:r>
              <a:rPr lang="pt-PT" sz="2200" dirty="0">
                <a:latin typeface="Roboto"/>
                <a:cs typeface="Roboto"/>
              </a:rPr>
              <a:t>cuidarem dos doentes com COVID-19</a:t>
            </a:r>
            <a:r>
              <a:rPr lang="pt-PT" sz="2200" spc="-5" dirty="0">
                <a:latin typeface="Roboto"/>
                <a:cs typeface="Roboto"/>
              </a:rPr>
              <a:t>.</a:t>
            </a:r>
            <a:endParaRPr lang="pt-PT" sz="2200" dirty="0">
              <a:latin typeface="Roboto"/>
              <a:cs typeface="Roboto"/>
            </a:endParaRPr>
          </a:p>
          <a:p>
            <a:pPr marL="241300" marR="5080" indent="-228600">
              <a:lnSpc>
                <a:spcPts val="2400"/>
              </a:lnSpc>
              <a:spcBef>
                <a:spcPts val="2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pt-PT" sz="2200" dirty="0">
                <a:latin typeface="Roboto"/>
                <a:cs typeface="Roboto"/>
              </a:rPr>
              <a:t>20% do pessoal de saúde que trabalha no </a:t>
            </a:r>
            <a:r>
              <a:rPr lang="pt-PT" sz="2200" spc="-5" dirty="0">
                <a:latin typeface="Roboto"/>
                <a:cs typeface="Roboto"/>
              </a:rPr>
              <a:t>hospital foi infetado com o vírus SARS-CoV-19</a:t>
            </a:r>
            <a:r>
              <a:rPr lang="pt-PT" sz="2200" dirty="0">
                <a:latin typeface="Roboto"/>
                <a:cs typeface="Roboto"/>
              </a:rPr>
              <a:t>.</a:t>
            </a:r>
          </a:p>
          <a:p>
            <a:pPr marL="241300" marR="5080" indent="-228600">
              <a:lnSpc>
                <a:spcPts val="2400"/>
              </a:lnSpc>
              <a:spcBef>
                <a:spcPts val="24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pt-PT" sz="2200" spc="-5" dirty="0">
                <a:latin typeface="Roboto"/>
                <a:cs typeface="Roboto"/>
              </a:rPr>
              <a:t>Infelizmente, morreram vários doentes nos últimos dias.</a:t>
            </a:r>
            <a:endParaRPr lang="pt-PT" sz="2200" dirty="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40623" y="3799197"/>
            <a:ext cx="3967987" cy="2642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0623" y="809345"/>
            <a:ext cx="4039022" cy="2700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049000" y="6634184"/>
            <a:ext cx="9698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spc="-55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13353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15" dirty="0">
                <a:solidFill>
                  <a:srgbClr val="FFFFFF"/>
                </a:solidFill>
              </a:rPr>
              <a:t>EXERCÍCIO DE SIMULAÇÃO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5410200" y="6652472"/>
            <a:ext cx="17526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50262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spc="-5" dirty="0"/>
              <a:t>3.ª sessão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838200"/>
            <a:ext cx="492055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400" b="1" dirty="0">
                <a:solidFill>
                  <a:srgbClr val="005D85"/>
                </a:solidFill>
                <a:latin typeface="Roboto"/>
                <a:cs typeface="Roboto"/>
              </a:rPr>
              <a:t>Perguntas para discussão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24000"/>
            <a:ext cx="11397557" cy="5149796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527050" marR="973455" indent="-514350">
              <a:lnSpc>
                <a:spcPts val="2620"/>
              </a:lnSpc>
              <a:spcBef>
                <a:spcPts val="40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pt-PT" sz="2400" dirty="0">
                <a:latin typeface="Roboto"/>
                <a:cs typeface="Roboto"/>
              </a:rPr>
              <a:t>Como minimizaria o risco de infeção do seus profissionais de saúde da linha da frente</a:t>
            </a:r>
            <a:r>
              <a:rPr sz="2400" spc="-5" dirty="0">
                <a:latin typeface="Roboto"/>
                <a:cs typeface="Roboto"/>
              </a:rPr>
              <a:t>?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Roboto"/>
              <a:buAutoNum type="arabicPeriod"/>
            </a:pPr>
            <a:endParaRPr sz="2200" dirty="0">
              <a:latin typeface="Roboto"/>
              <a:cs typeface="Roboto"/>
            </a:endParaRPr>
          </a:p>
          <a:p>
            <a:pPr marL="527050" marR="5080" indent="-514350">
              <a:lnSpc>
                <a:spcPct val="904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lang="pt-PT" sz="2400" dirty="0">
                <a:latin typeface="Roboto"/>
                <a:cs typeface="Roboto"/>
              </a:rPr>
              <a:t>Como seriam geridos os contactos internos </a:t>
            </a:r>
            <a:r>
              <a:rPr lang="pt-PT" sz="2400" spc="-5" dirty="0">
                <a:latin typeface="Roboto"/>
                <a:cs typeface="Roboto"/>
              </a:rPr>
              <a:t>dos profissionais de saúde infetados</a:t>
            </a:r>
            <a:r>
              <a:rPr sz="2400" spc="-5" dirty="0">
                <a:latin typeface="Roboto"/>
                <a:cs typeface="Roboto"/>
              </a:rPr>
              <a:t>,  </a:t>
            </a:r>
            <a:r>
              <a:rPr sz="2400" dirty="0">
                <a:latin typeface="Roboto"/>
                <a:cs typeface="Roboto"/>
              </a:rPr>
              <a:t>inclu</a:t>
            </a:r>
            <a:r>
              <a:rPr lang="pt-PT" sz="2400" dirty="0">
                <a:latin typeface="Roboto"/>
                <a:cs typeface="Roboto"/>
              </a:rPr>
              <a:t>indo a previsão de uma insuficiência de profissionais de saúde disponíveis</a:t>
            </a:r>
            <a:r>
              <a:rPr lang="pt-PT" sz="2400" spc="-5" dirty="0">
                <a:latin typeface="Roboto"/>
                <a:cs typeface="Roboto"/>
              </a:rPr>
              <a:t> e uma estratégia de regresso seguro ao trabalho desses profissionais</a:t>
            </a:r>
            <a:r>
              <a:rPr sz="2400" spc="-5" dirty="0">
                <a:latin typeface="Roboto"/>
                <a:cs typeface="Roboto"/>
              </a:rPr>
              <a:t>?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Roboto"/>
              <a:buAutoNum type="arabicPeriod"/>
            </a:pPr>
            <a:endParaRPr sz="2350" dirty="0">
              <a:latin typeface="Roboto"/>
              <a:cs typeface="Roboto"/>
            </a:endParaRPr>
          </a:p>
          <a:p>
            <a:pPr marL="527050" marR="617855" indent="-514350">
              <a:lnSpc>
                <a:spcPts val="25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lang="pt-PT" sz="2400" dirty="0">
                <a:latin typeface="Roboto"/>
                <a:cs typeface="Roboto"/>
              </a:rPr>
              <a:t>Como funcionaria o </a:t>
            </a:r>
            <a:r>
              <a:rPr sz="2400" spc="-5" dirty="0">
                <a:latin typeface="Roboto"/>
                <a:cs typeface="Roboto"/>
              </a:rPr>
              <a:t>ambulat</a:t>
            </a:r>
            <a:r>
              <a:rPr lang="pt-PT" sz="2400" spc="-5" dirty="0" err="1">
                <a:latin typeface="Roboto"/>
                <a:cs typeface="Roboto"/>
              </a:rPr>
              <a:t>ório</a:t>
            </a:r>
            <a:r>
              <a:rPr sz="2400" spc="-5" dirty="0">
                <a:latin typeface="Roboto"/>
                <a:cs typeface="Roboto"/>
              </a:rPr>
              <a:t>/reabilitati</a:t>
            </a:r>
            <a:r>
              <a:rPr lang="pt-PT" sz="2400" spc="-5" dirty="0" err="1">
                <a:latin typeface="Roboto"/>
                <a:cs typeface="Roboto"/>
              </a:rPr>
              <a:t>ção</a:t>
            </a:r>
            <a:r>
              <a:rPr lang="pt-PT" sz="2400" spc="-5" dirty="0">
                <a:latin typeface="Roboto"/>
                <a:cs typeface="Roboto"/>
              </a:rPr>
              <a:t> dos doentes, para facilitar o planeamento das altas</a:t>
            </a:r>
            <a:r>
              <a:rPr sz="2400" spc="-5" dirty="0">
                <a:latin typeface="Roboto"/>
                <a:cs typeface="Roboto"/>
              </a:rPr>
              <a:t>?</a:t>
            </a:r>
            <a:endParaRPr sz="2400" dirty="0">
              <a:latin typeface="Roboto"/>
              <a:cs typeface="Roboto"/>
            </a:endParaRPr>
          </a:p>
          <a:p>
            <a:pPr marL="527050" indent="-514350">
              <a:lnSpc>
                <a:spcPct val="100000"/>
              </a:lnSpc>
              <a:spcBef>
                <a:spcPts val="271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pt-PT" sz="2400" dirty="0">
                <a:latin typeface="Roboto"/>
                <a:cs typeface="Roboto"/>
              </a:rPr>
              <a:t>Como seriam geridos os cadáveres</a:t>
            </a:r>
            <a:r>
              <a:rPr sz="2400" spc="-5" dirty="0">
                <a:latin typeface="Roboto"/>
                <a:cs typeface="Roboto"/>
              </a:rPr>
              <a:t>? </a:t>
            </a:r>
            <a:r>
              <a:rPr lang="pt-PT" sz="2400" spc="-5" dirty="0">
                <a:latin typeface="Roboto"/>
                <a:cs typeface="Roboto"/>
              </a:rPr>
              <a:t>Que procedimentos devem ser seguidos</a:t>
            </a:r>
            <a:r>
              <a:rPr sz="2400" dirty="0">
                <a:latin typeface="Roboto"/>
                <a:cs typeface="Roboto"/>
              </a:rPr>
              <a:t>?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Roboto"/>
              <a:buAutoNum type="arabicPeriod"/>
            </a:pPr>
            <a:endParaRPr sz="2300" dirty="0">
              <a:latin typeface="Roboto"/>
              <a:cs typeface="Roboto"/>
            </a:endParaRPr>
          </a:p>
          <a:p>
            <a:pPr marL="527050" marR="422275" indent="-514350">
              <a:lnSpc>
                <a:spcPts val="2590"/>
              </a:lnSpc>
              <a:spcBef>
                <a:spcPts val="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pt-PT" sz="2400" dirty="0">
                <a:latin typeface="Roboto"/>
                <a:cs typeface="Roboto"/>
              </a:rPr>
              <a:t>Como prepararia</a:t>
            </a:r>
            <a:r>
              <a:rPr sz="2400" dirty="0">
                <a:latin typeface="Roboto"/>
                <a:cs typeface="Roboto"/>
              </a:rPr>
              <a:t> </a:t>
            </a:r>
            <a:r>
              <a:rPr lang="pt-PT" sz="2400" dirty="0">
                <a:latin typeface="Roboto"/>
                <a:cs typeface="Roboto"/>
              </a:rPr>
              <a:t>e embalaria o corpo para </a:t>
            </a:r>
            <a:r>
              <a:rPr sz="2400" spc="-5" dirty="0">
                <a:latin typeface="Roboto"/>
                <a:cs typeface="Roboto"/>
              </a:rPr>
              <a:t>transfer</a:t>
            </a:r>
            <a:r>
              <a:rPr lang="pt-PT" sz="2400" spc="-5" dirty="0" err="1">
                <a:latin typeface="Roboto"/>
                <a:cs typeface="Roboto"/>
              </a:rPr>
              <a:t>ência</a:t>
            </a:r>
            <a:r>
              <a:rPr lang="pt-PT" sz="2400" spc="-5" dirty="0">
                <a:latin typeface="Roboto"/>
                <a:cs typeface="Roboto"/>
              </a:rPr>
              <a:t> do </a:t>
            </a:r>
            <a:r>
              <a:rPr sz="2400" spc="-5" dirty="0">
                <a:latin typeface="Roboto"/>
                <a:cs typeface="Roboto"/>
              </a:rPr>
              <a:t>hospital </a:t>
            </a:r>
            <a:r>
              <a:rPr lang="pt-PT" sz="2400" dirty="0">
                <a:latin typeface="Roboto"/>
                <a:cs typeface="Roboto"/>
              </a:rPr>
              <a:t>para uma unidade de autópsia</a:t>
            </a:r>
            <a:r>
              <a:rPr sz="2400" spc="-5" dirty="0">
                <a:latin typeface="Roboto"/>
                <a:cs typeface="Roboto"/>
              </a:rPr>
              <a:t>, </a:t>
            </a:r>
            <a:r>
              <a:rPr lang="pt-PT" sz="2400" spc="-5" dirty="0">
                <a:latin typeface="Roboto"/>
                <a:cs typeface="Roboto"/>
              </a:rPr>
              <a:t>casa </a:t>
            </a:r>
            <a:r>
              <a:rPr sz="2400" spc="-5" dirty="0">
                <a:latin typeface="Roboto"/>
                <a:cs typeface="Roboto"/>
              </a:rPr>
              <a:t>mortu</a:t>
            </a:r>
            <a:r>
              <a:rPr lang="pt-PT" sz="2400" spc="-5" dirty="0">
                <a:latin typeface="Roboto"/>
                <a:cs typeface="Roboto"/>
              </a:rPr>
              <a:t>ária</a:t>
            </a:r>
            <a:r>
              <a:rPr sz="2400" spc="-5" dirty="0">
                <a:latin typeface="Roboto"/>
                <a:cs typeface="Roboto"/>
              </a:rPr>
              <a:t>, cremat</a:t>
            </a:r>
            <a:r>
              <a:rPr lang="pt-PT" sz="2400" spc="-5" dirty="0" err="1">
                <a:latin typeface="Roboto"/>
                <a:cs typeface="Roboto"/>
              </a:rPr>
              <a:t>ório</a:t>
            </a:r>
            <a:r>
              <a:rPr sz="2400" spc="-5" dirty="0">
                <a:latin typeface="Roboto"/>
                <a:cs typeface="Roboto"/>
              </a:rPr>
              <a:t> </a:t>
            </a:r>
            <a:r>
              <a:rPr sz="2400" dirty="0">
                <a:latin typeface="Roboto"/>
                <a:cs typeface="Roboto"/>
              </a:rPr>
              <a:t>o</a:t>
            </a:r>
            <a:r>
              <a:rPr lang="pt-PT" sz="2400" dirty="0">
                <a:latin typeface="Roboto"/>
                <a:cs typeface="Roboto"/>
              </a:rPr>
              <a:t>u cemitério</a:t>
            </a:r>
            <a:r>
              <a:rPr sz="2400" dirty="0">
                <a:latin typeface="Roboto"/>
                <a:cs typeface="Roboto"/>
              </a:rPr>
              <a:t>?</a:t>
            </a:r>
          </a:p>
        </p:txBody>
      </p:sp>
      <p:sp>
        <p:nvSpPr>
          <p:cNvPr id="5" name="object 5"/>
          <p:cNvSpPr/>
          <p:nvPr/>
        </p:nvSpPr>
        <p:spPr>
          <a:xfrm>
            <a:off x="9869702" y="807994"/>
            <a:ext cx="559201" cy="6640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29022" y="947419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30</a:t>
            </a:r>
            <a:r>
              <a:rPr sz="24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min</a:t>
            </a:r>
            <a:r>
              <a:rPr lang="pt-PT" sz="2400" b="1" spc="-5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0972800" y="6634184"/>
            <a:ext cx="10460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spc="-55" dirty="0"/>
              <a:t>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15" dirty="0">
                <a:solidFill>
                  <a:srgbClr val="FFFFFF"/>
                </a:solidFill>
              </a:rPr>
              <a:t>EXERCÍCIO DE SIMULAÇÃO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6"/>
          <p:cNvSpPr txBox="1"/>
          <p:nvPr/>
        </p:nvSpPr>
        <p:spPr>
          <a:xfrm>
            <a:off x="5410200" y="6652472"/>
            <a:ext cx="17526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40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408"/>
                </a:lnTo>
                <a:lnTo>
                  <a:pt x="0" y="611408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580631"/>
              <a:ext cx="12188952" cy="27736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5" y="6605265"/>
              <a:ext cx="12186285" cy="252729"/>
            </a:xfrm>
            <a:custGeom>
              <a:avLst/>
              <a:gdLst/>
              <a:ahLst/>
              <a:cxnLst/>
              <a:rect l="l" t="t" r="r" b="b"/>
              <a:pathLst>
                <a:path w="12186285" h="252729">
                  <a:moveTo>
                    <a:pt x="0" y="0"/>
                  </a:moveTo>
                  <a:lnTo>
                    <a:pt x="12185943" y="0"/>
                  </a:lnTo>
                  <a:lnTo>
                    <a:pt x="12185943" y="252734"/>
                  </a:lnTo>
                  <a:lnTo>
                    <a:pt x="0" y="252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9335" y="6580631"/>
              <a:ext cx="4191000" cy="277368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3982" y="6605265"/>
              <a:ext cx="4088129" cy="248920"/>
            </a:xfrm>
            <a:custGeom>
              <a:avLst/>
              <a:gdLst/>
              <a:ahLst/>
              <a:cxnLst/>
              <a:rect l="l" t="t" r="r" b="b"/>
              <a:pathLst>
                <a:path w="4088129" h="248920">
                  <a:moveTo>
                    <a:pt x="3963689" y="0"/>
                  </a:moveTo>
                  <a:lnTo>
                    <a:pt x="0" y="0"/>
                  </a:lnTo>
                  <a:lnTo>
                    <a:pt x="0" y="248595"/>
                  </a:lnTo>
                  <a:lnTo>
                    <a:pt x="4087982" y="248595"/>
                  </a:lnTo>
                  <a:lnTo>
                    <a:pt x="4087982" y="124300"/>
                  </a:lnTo>
                  <a:lnTo>
                    <a:pt x="3963689" y="0"/>
                  </a:lnTo>
                  <a:close/>
                </a:path>
              </a:pathLst>
            </a:custGeom>
            <a:solidFill>
              <a:srgbClr val="49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5120" y="6580631"/>
              <a:ext cx="4191000" cy="27736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0326" y="6605265"/>
              <a:ext cx="4088129" cy="248920"/>
            </a:xfrm>
            <a:custGeom>
              <a:avLst/>
              <a:gdLst/>
              <a:ahLst/>
              <a:cxnLst/>
              <a:rect l="l" t="t" r="r" b="b"/>
              <a:pathLst>
                <a:path w="4088129" h="248920">
                  <a:moveTo>
                    <a:pt x="3963689" y="0"/>
                  </a:moveTo>
                  <a:lnTo>
                    <a:pt x="0" y="0"/>
                  </a:lnTo>
                  <a:lnTo>
                    <a:pt x="0" y="248595"/>
                  </a:lnTo>
                  <a:lnTo>
                    <a:pt x="4087982" y="248595"/>
                  </a:lnTo>
                  <a:lnTo>
                    <a:pt x="4087982" y="124300"/>
                  </a:lnTo>
                  <a:lnTo>
                    <a:pt x="3963689" y="0"/>
                  </a:lnTo>
                  <a:close/>
                </a:path>
              </a:pathLst>
            </a:custGeom>
            <a:solidFill>
              <a:srgbClr val="008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7008" y="6574535"/>
              <a:ext cx="4282440" cy="28346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2706" y="6599208"/>
              <a:ext cx="4178300" cy="259079"/>
            </a:xfrm>
            <a:custGeom>
              <a:avLst/>
              <a:gdLst/>
              <a:ahLst/>
              <a:cxnLst/>
              <a:rect l="l" t="t" r="r" b="b"/>
              <a:pathLst>
                <a:path w="4178300" h="259079">
                  <a:moveTo>
                    <a:pt x="4048621" y="0"/>
                  </a:moveTo>
                  <a:lnTo>
                    <a:pt x="0" y="0"/>
                  </a:lnTo>
                  <a:lnTo>
                    <a:pt x="0" y="258506"/>
                  </a:lnTo>
                  <a:lnTo>
                    <a:pt x="4177872" y="258506"/>
                  </a:lnTo>
                  <a:lnTo>
                    <a:pt x="4177872" y="129252"/>
                  </a:lnTo>
                  <a:lnTo>
                    <a:pt x="4048621" y="0"/>
                  </a:lnTo>
                  <a:close/>
                </a:path>
              </a:pathLst>
            </a:custGeom>
            <a:solidFill>
              <a:srgbClr val="006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552" y="6574535"/>
              <a:ext cx="4282440" cy="28346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1794" y="6599208"/>
              <a:ext cx="4178300" cy="248920"/>
            </a:xfrm>
            <a:custGeom>
              <a:avLst/>
              <a:gdLst/>
              <a:ahLst/>
              <a:cxnLst/>
              <a:rect l="l" t="t" r="r" b="b"/>
              <a:pathLst>
                <a:path w="4178300" h="248920">
                  <a:moveTo>
                    <a:pt x="4053436" y="0"/>
                  </a:moveTo>
                  <a:lnTo>
                    <a:pt x="0" y="0"/>
                  </a:lnTo>
                  <a:lnTo>
                    <a:pt x="0" y="248879"/>
                  </a:lnTo>
                  <a:lnTo>
                    <a:pt x="4177873" y="248879"/>
                  </a:lnTo>
                  <a:lnTo>
                    <a:pt x="4177873" y="124441"/>
                  </a:lnTo>
                  <a:lnTo>
                    <a:pt x="4053436" y="0"/>
                  </a:lnTo>
                  <a:close/>
                </a:path>
              </a:pathLst>
            </a:custGeom>
            <a:solidFill>
              <a:srgbClr val="005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831" y="6574535"/>
              <a:ext cx="2109216" cy="283464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5386" y="6599208"/>
              <a:ext cx="2004695" cy="259079"/>
            </a:xfrm>
            <a:custGeom>
              <a:avLst/>
              <a:gdLst/>
              <a:ahLst/>
              <a:cxnLst/>
              <a:rect l="l" t="t" r="r" b="b"/>
              <a:pathLst>
                <a:path w="2004695" h="259079">
                  <a:moveTo>
                    <a:pt x="1871348" y="0"/>
                  </a:moveTo>
                  <a:lnTo>
                    <a:pt x="0" y="0"/>
                  </a:lnTo>
                  <a:lnTo>
                    <a:pt x="0" y="258791"/>
                  </a:lnTo>
                  <a:lnTo>
                    <a:pt x="2004413" y="258791"/>
                  </a:lnTo>
                  <a:lnTo>
                    <a:pt x="2004413" y="133067"/>
                  </a:lnTo>
                  <a:lnTo>
                    <a:pt x="1871348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6574535"/>
              <a:ext cx="2084832" cy="28346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6599208"/>
              <a:ext cx="2004695" cy="259079"/>
            </a:xfrm>
            <a:custGeom>
              <a:avLst/>
              <a:gdLst/>
              <a:ahLst/>
              <a:cxnLst/>
              <a:rect l="l" t="t" r="r" b="b"/>
              <a:pathLst>
                <a:path w="2004695" h="259079">
                  <a:moveTo>
                    <a:pt x="1871348" y="0"/>
                  </a:moveTo>
                  <a:lnTo>
                    <a:pt x="0" y="0"/>
                  </a:lnTo>
                  <a:lnTo>
                    <a:pt x="0" y="258791"/>
                  </a:lnTo>
                  <a:lnTo>
                    <a:pt x="2004413" y="258791"/>
                  </a:lnTo>
                  <a:lnTo>
                    <a:pt x="2004413" y="133067"/>
                  </a:lnTo>
                  <a:lnTo>
                    <a:pt x="1871348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12192000" cy="6638925"/>
            </a:xfrm>
            <a:custGeom>
              <a:avLst/>
              <a:gdLst/>
              <a:ahLst/>
              <a:cxnLst/>
              <a:rect l="l" t="t" r="r" b="b"/>
              <a:pathLst>
                <a:path w="12192000" h="6638925">
                  <a:moveTo>
                    <a:pt x="12192000" y="0"/>
                  </a:moveTo>
                  <a:lnTo>
                    <a:pt x="0" y="0"/>
                  </a:lnTo>
                  <a:lnTo>
                    <a:pt x="0" y="6638543"/>
                  </a:lnTo>
                  <a:lnTo>
                    <a:pt x="12192000" y="663854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371600" y="133603"/>
            <a:ext cx="9677400" cy="2037737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R="853440" algn="ctr">
              <a:lnSpc>
                <a:spcPct val="100000"/>
              </a:lnSpc>
              <a:spcBef>
                <a:spcPts val="795"/>
              </a:spcBef>
            </a:pPr>
            <a:r>
              <a:rPr sz="6000" spc="-5" dirty="0"/>
              <a:t>ENDEX</a:t>
            </a:r>
            <a:endParaRPr sz="6000" dirty="0"/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6000" spc="-5" dirty="0"/>
              <a:t>Feedback</a:t>
            </a:r>
            <a:r>
              <a:rPr lang="pt-PT" sz="6000" spc="-5" dirty="0"/>
              <a:t> do participante</a:t>
            </a:r>
            <a:endParaRPr sz="6000" dirty="0"/>
          </a:p>
        </p:txBody>
      </p:sp>
      <p:grpSp>
        <p:nvGrpSpPr>
          <p:cNvPr id="20" name="object 20"/>
          <p:cNvGrpSpPr/>
          <p:nvPr/>
        </p:nvGrpSpPr>
        <p:grpSpPr>
          <a:xfrm>
            <a:off x="361247" y="2617816"/>
            <a:ext cx="11634470" cy="3796029"/>
            <a:chOff x="361247" y="2617816"/>
            <a:chExt cx="11634470" cy="3796029"/>
          </a:xfrm>
        </p:grpSpPr>
        <p:sp>
          <p:nvSpPr>
            <p:cNvPr id="21" name="object 21"/>
            <p:cNvSpPr/>
            <p:nvPr/>
          </p:nvSpPr>
          <p:spPr>
            <a:xfrm>
              <a:off x="361247" y="3262877"/>
              <a:ext cx="2721165" cy="20408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44855" y="3522343"/>
              <a:ext cx="3050626" cy="19867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43662" y="2617816"/>
              <a:ext cx="5304674" cy="37958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10972800" y="6634184"/>
            <a:ext cx="10460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spc="-55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-12567" y="6652472"/>
            <a:ext cx="2222367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15" dirty="0">
                <a:solidFill>
                  <a:srgbClr val="FFFFFF"/>
                </a:solidFill>
              </a:rPr>
              <a:t>EXERCÍCIO DE SIMULAÇÃO</a:t>
            </a:r>
            <a:endParaRPr lang="en-US" dirty="0"/>
          </a:p>
        </p:txBody>
      </p:sp>
      <p:sp>
        <p:nvSpPr>
          <p:cNvPr id="26" name="object 26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16"/>
          <p:cNvSpPr txBox="1"/>
          <p:nvPr/>
        </p:nvSpPr>
        <p:spPr>
          <a:xfrm>
            <a:off x="5410200" y="6652472"/>
            <a:ext cx="17526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101316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spc="-5" dirty="0"/>
              <a:t>Balanço</a:t>
            </a:r>
            <a:r>
              <a:rPr sz="3600" spc="-5" dirty="0"/>
              <a:t>/</a:t>
            </a:r>
            <a:r>
              <a:rPr lang="pt-PT" sz="3600" spc="-5" dirty="0"/>
              <a:t>Análise das necessidades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81000" y="914400"/>
            <a:ext cx="4882275" cy="5346533"/>
            <a:chOff x="375525" y="901867"/>
            <a:chExt cx="4843145" cy="5539105"/>
          </a:xfrm>
        </p:grpSpPr>
        <p:sp>
          <p:nvSpPr>
            <p:cNvPr id="4" name="object 4"/>
            <p:cNvSpPr/>
            <p:nvPr/>
          </p:nvSpPr>
          <p:spPr>
            <a:xfrm>
              <a:off x="388225" y="5660070"/>
              <a:ext cx="4817745" cy="768350"/>
            </a:xfrm>
            <a:custGeom>
              <a:avLst/>
              <a:gdLst/>
              <a:ahLst/>
              <a:cxnLst/>
              <a:rect l="l" t="t" r="r" b="b"/>
              <a:pathLst>
                <a:path w="4817745" h="768350">
                  <a:moveTo>
                    <a:pt x="4817659" y="0"/>
                  </a:moveTo>
                  <a:lnTo>
                    <a:pt x="0" y="0"/>
                  </a:lnTo>
                  <a:lnTo>
                    <a:pt x="0" y="767789"/>
                  </a:lnTo>
                  <a:lnTo>
                    <a:pt x="4817659" y="767789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004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225" y="5660070"/>
              <a:ext cx="4817745" cy="768350"/>
            </a:xfrm>
            <a:custGeom>
              <a:avLst/>
              <a:gdLst/>
              <a:ahLst/>
              <a:cxnLst/>
              <a:rect l="l" t="t" r="r" b="b"/>
              <a:pathLst>
                <a:path w="4817745" h="768350">
                  <a:moveTo>
                    <a:pt x="0" y="0"/>
                  </a:moveTo>
                  <a:lnTo>
                    <a:pt x="4817660" y="0"/>
                  </a:lnTo>
                  <a:lnTo>
                    <a:pt x="4817660" y="767789"/>
                  </a:lnTo>
                  <a:lnTo>
                    <a:pt x="0" y="76778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225" y="3740296"/>
              <a:ext cx="4817745" cy="2019300"/>
            </a:xfrm>
            <a:custGeom>
              <a:avLst/>
              <a:gdLst/>
              <a:ahLst/>
              <a:cxnLst/>
              <a:rect l="l" t="t" r="r" b="b"/>
              <a:pathLst>
                <a:path w="4817745" h="2019300">
                  <a:moveTo>
                    <a:pt x="4817659" y="0"/>
                  </a:moveTo>
                  <a:lnTo>
                    <a:pt x="0" y="0"/>
                  </a:lnTo>
                  <a:lnTo>
                    <a:pt x="0" y="1615245"/>
                  </a:lnTo>
                  <a:lnTo>
                    <a:pt x="2408830" y="2019057"/>
                  </a:lnTo>
                  <a:lnTo>
                    <a:pt x="4817659" y="1615245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8225" y="3740296"/>
              <a:ext cx="4817745" cy="2019300"/>
            </a:xfrm>
            <a:custGeom>
              <a:avLst/>
              <a:gdLst/>
              <a:ahLst/>
              <a:cxnLst/>
              <a:rect l="l" t="t" r="r" b="b"/>
              <a:pathLst>
                <a:path w="4817745" h="2019300">
                  <a:moveTo>
                    <a:pt x="0" y="0"/>
                  </a:moveTo>
                  <a:lnTo>
                    <a:pt x="4817660" y="0"/>
                  </a:lnTo>
                  <a:lnTo>
                    <a:pt x="4817660" y="1615246"/>
                  </a:lnTo>
                  <a:lnTo>
                    <a:pt x="2408830" y="2019058"/>
                  </a:lnTo>
                  <a:lnTo>
                    <a:pt x="0" y="16152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225" y="2342739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4817659" y="0"/>
                  </a:moveTo>
                  <a:lnTo>
                    <a:pt x="0" y="0"/>
                  </a:lnTo>
                  <a:lnTo>
                    <a:pt x="0" y="1179423"/>
                  </a:lnTo>
                  <a:lnTo>
                    <a:pt x="2408830" y="1474279"/>
                  </a:lnTo>
                  <a:lnTo>
                    <a:pt x="4817659" y="1179423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225" y="2342739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0" y="0"/>
                  </a:moveTo>
                  <a:lnTo>
                    <a:pt x="4817660" y="0"/>
                  </a:lnTo>
                  <a:lnTo>
                    <a:pt x="4817660" y="1179424"/>
                  </a:lnTo>
                  <a:lnTo>
                    <a:pt x="2408830" y="1474280"/>
                  </a:lnTo>
                  <a:lnTo>
                    <a:pt x="0" y="117942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225" y="914567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4817659" y="0"/>
                  </a:moveTo>
                  <a:lnTo>
                    <a:pt x="0" y="0"/>
                  </a:lnTo>
                  <a:lnTo>
                    <a:pt x="0" y="1179424"/>
                  </a:lnTo>
                  <a:lnTo>
                    <a:pt x="2408830" y="1474280"/>
                  </a:lnTo>
                  <a:lnTo>
                    <a:pt x="4817659" y="1179424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225" y="914567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0" y="0"/>
                  </a:moveTo>
                  <a:lnTo>
                    <a:pt x="4817660" y="0"/>
                  </a:lnTo>
                  <a:lnTo>
                    <a:pt x="4817660" y="1179424"/>
                  </a:lnTo>
                  <a:lnTo>
                    <a:pt x="2408830" y="1474280"/>
                  </a:lnTo>
                  <a:lnTo>
                    <a:pt x="0" y="117942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3400" y="685800"/>
            <a:ext cx="4572000" cy="56143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pt-PT" sz="3200" spc="-5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sz="2800" spc="-5" dirty="0">
                <a:latin typeface="Arial"/>
                <a:cs typeface="Arial"/>
              </a:rPr>
              <a:t>Analisar os pontos fortes e as lacunas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pt-PT" sz="2800" spc="-5" dirty="0">
                <a:latin typeface="Arial"/>
                <a:cs typeface="Arial"/>
              </a:rPr>
              <a:t>Verificar pressupostos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50" dirty="0">
              <a:latin typeface="Arial"/>
              <a:cs typeface="Arial"/>
            </a:endParaRPr>
          </a:p>
          <a:p>
            <a:pPr marL="170815" marR="163195" algn="ctr">
              <a:lnSpc>
                <a:spcPct val="100299"/>
              </a:lnSpc>
              <a:spcBef>
                <a:spcPts val="5"/>
              </a:spcBef>
            </a:pPr>
            <a:r>
              <a:rPr sz="2800" spc="-5" dirty="0">
                <a:latin typeface="Arial"/>
                <a:cs typeface="Arial"/>
              </a:rPr>
              <a:t>Propo</a:t>
            </a:r>
            <a:r>
              <a:rPr lang="pt-PT" sz="2800" spc="-5" dirty="0">
                <a:latin typeface="Arial"/>
                <a:cs typeface="Arial"/>
              </a:rPr>
              <a:t>r ideias para melhorar os seus sistemas</a:t>
            </a:r>
            <a:r>
              <a:rPr sz="2800" spc="-5" dirty="0">
                <a:latin typeface="Arial"/>
                <a:cs typeface="Arial"/>
              </a:rPr>
              <a:t>, plan</a:t>
            </a:r>
            <a:r>
              <a:rPr lang="pt-PT" sz="2800" spc="-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 </a:t>
            </a:r>
            <a:r>
              <a:rPr lang="pt-PT" sz="2800" dirty="0">
                <a:latin typeface="Arial"/>
                <a:cs typeface="Arial"/>
              </a:rPr>
              <a:t>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lang="pt-PT" sz="2800" spc="-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roced</a:t>
            </a:r>
            <a:r>
              <a:rPr lang="pt-PT" sz="2800" spc="-5" dirty="0" err="1">
                <a:latin typeface="Arial"/>
                <a:cs typeface="Arial"/>
              </a:rPr>
              <a:t>imento</a:t>
            </a:r>
            <a:r>
              <a:rPr sz="2800" spc="-5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pt-PT" sz="28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lang="pt-PT" sz="2800" b="1" spc="-5" dirty="0">
                <a:solidFill>
                  <a:srgbClr val="FFFFFF"/>
                </a:solidFill>
                <a:latin typeface="Arial"/>
                <a:cs typeface="Arial"/>
              </a:rPr>
              <a:t>O DE AÇÃO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9980" y="1130300"/>
            <a:ext cx="12428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lang="pt-PT"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REFA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73138" y="762502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86400" y="1143001"/>
            <a:ext cx="6400800" cy="4213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75</a:t>
            </a:r>
            <a:r>
              <a:rPr sz="2400" b="1" spc="-9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min</a:t>
            </a:r>
            <a:r>
              <a:rPr lang="pt-PT" sz="2400" b="1" spc="-5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marR="1014094" indent="-342900">
              <a:lnSpc>
                <a:spcPct val="102200"/>
              </a:lnSpc>
              <a:spcBef>
                <a:spcPts val="21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pt-PT" sz="1800" spc="-5" dirty="0">
                <a:latin typeface="Arial"/>
                <a:cs typeface="Arial"/>
              </a:rPr>
              <a:t>Em grupos</a:t>
            </a:r>
            <a:r>
              <a:rPr sz="1800" spc="-5" dirty="0">
                <a:latin typeface="Arial"/>
                <a:cs typeface="Arial"/>
              </a:rPr>
              <a:t>, divid</a:t>
            </a:r>
            <a:r>
              <a:rPr lang="pt-PT" sz="1800" spc="-5" dirty="0">
                <a:latin typeface="Arial"/>
                <a:cs typeface="Arial"/>
              </a:rPr>
              <a:t>ir uma folha de papel em três secções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355600" marR="518795" indent="-342900">
              <a:lnSpc>
                <a:spcPct val="1022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pt-PT" sz="1800" spc="-5" dirty="0">
                <a:latin typeface="Arial"/>
                <a:cs typeface="Arial"/>
              </a:rPr>
              <a:t>Estudar a Lista de Verificação da Prontidão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pt-PT" sz="1800" spc="-5" dirty="0">
                <a:latin typeface="Arial"/>
                <a:cs typeface="Arial"/>
              </a:rPr>
              <a:t>os seus planos e notas do seu </a:t>
            </a:r>
            <a:r>
              <a:rPr sz="1800" dirty="0">
                <a:latin typeface="Arial"/>
                <a:cs typeface="Arial"/>
              </a:rPr>
              <a:t>TTX</a:t>
            </a:r>
          </a:p>
          <a:p>
            <a:pPr marL="355600" marR="1001394" indent="-342900">
              <a:lnSpc>
                <a:spcPts val="2110"/>
              </a:lnSpc>
              <a:spcBef>
                <a:spcPts val="13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Discu</a:t>
            </a:r>
            <a:r>
              <a:rPr lang="pt-PT" sz="1800" spc="-5" dirty="0" err="1">
                <a:latin typeface="Arial"/>
                <a:cs typeface="Arial"/>
              </a:rPr>
              <a:t>tir</a:t>
            </a:r>
            <a:r>
              <a:rPr lang="pt-PT" sz="1800" spc="-5" dirty="0">
                <a:latin typeface="Arial"/>
                <a:cs typeface="Arial"/>
              </a:rPr>
              <a:t> e anotar os seus pontos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pt-PT" sz="1800" spc="-5" dirty="0">
                <a:latin typeface="Arial"/>
                <a:cs typeface="Arial"/>
              </a:rPr>
              <a:t>em cada uma das secções para responder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85"/>
              </a:spcBef>
              <a:buChar char="•"/>
              <a:tabLst>
                <a:tab pos="812165" algn="l"/>
                <a:tab pos="812800" algn="l"/>
              </a:tabLst>
            </a:pPr>
            <a:r>
              <a:rPr lang="pt-PT" sz="1800" spc="-5" dirty="0">
                <a:latin typeface="Arial"/>
                <a:cs typeface="Arial"/>
              </a:rPr>
              <a:t>O que funcionou bem</a:t>
            </a:r>
            <a:r>
              <a:rPr sz="1800" spc="-5" dirty="0">
                <a:latin typeface="Arial"/>
                <a:cs typeface="Arial"/>
              </a:rPr>
              <a:t>?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lang="pt-PT" sz="1800" spc="-5" dirty="0">
                <a:latin typeface="Arial"/>
                <a:cs typeface="Arial"/>
              </a:rPr>
              <a:t>Realizações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130"/>
              </a:spcBef>
              <a:buChar char="•"/>
              <a:tabLst>
                <a:tab pos="812165" algn="l"/>
                <a:tab pos="812800" algn="l"/>
              </a:tabLst>
            </a:pPr>
            <a:r>
              <a:rPr lang="pt-PT" sz="1800" spc="-5" dirty="0">
                <a:latin typeface="Arial"/>
                <a:cs typeface="Arial"/>
              </a:rPr>
              <a:t>O que foi problemático</a:t>
            </a:r>
            <a:r>
              <a:rPr sz="1800" spc="-5" dirty="0">
                <a:latin typeface="Arial"/>
                <a:cs typeface="Arial"/>
              </a:rPr>
              <a:t>?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lang="pt-PT" sz="1800" spc="-5" dirty="0">
                <a:latin typeface="Arial"/>
                <a:cs typeface="Arial"/>
              </a:rPr>
              <a:t>Desafios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812800" marR="1153795" lvl="1" indent="-342900">
              <a:lnSpc>
                <a:spcPct val="101099"/>
              </a:lnSpc>
              <a:spcBef>
                <a:spcPts val="1225"/>
              </a:spcBef>
              <a:buChar char="•"/>
              <a:tabLst>
                <a:tab pos="812165" algn="l"/>
                <a:tab pos="812800" algn="l"/>
              </a:tabLst>
            </a:pPr>
            <a:r>
              <a:rPr sz="1800" spc="-5" dirty="0">
                <a:latin typeface="Arial"/>
                <a:cs typeface="Arial"/>
              </a:rPr>
              <a:t>Recomenda</a:t>
            </a:r>
            <a:r>
              <a:rPr lang="pt-PT" sz="1800" spc="-5" dirty="0" err="1">
                <a:latin typeface="Arial"/>
                <a:cs typeface="Arial"/>
              </a:rPr>
              <a:t>çõe</a:t>
            </a:r>
            <a:r>
              <a:rPr sz="1800" spc="-5" dirty="0">
                <a:latin typeface="Arial"/>
                <a:cs typeface="Arial"/>
              </a:rPr>
              <a:t>s? (priori</a:t>
            </a:r>
            <a:r>
              <a:rPr lang="pt-PT" sz="1800" spc="-5" dirty="0" err="1">
                <a:latin typeface="Arial"/>
                <a:cs typeface="Arial"/>
              </a:rPr>
              <a:t>zar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pt-PT" sz="1800" spc="-5" dirty="0">
                <a:latin typeface="Arial"/>
                <a:cs typeface="Arial"/>
              </a:rPr>
              <a:t>para</a:t>
            </a:r>
            <a:r>
              <a:rPr lang="pt-PT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identif</a:t>
            </a:r>
            <a:r>
              <a:rPr lang="pt-PT" sz="1800" spc="-5" dirty="0" err="1">
                <a:latin typeface="Arial"/>
                <a:cs typeface="Arial"/>
              </a:rPr>
              <a:t>icar</a:t>
            </a:r>
            <a:r>
              <a:rPr lang="pt-PT" sz="1800" spc="-5" dirty="0">
                <a:latin typeface="Arial"/>
                <a:cs typeface="Arial"/>
              </a:rPr>
              <a:t> as suas 3 principais prioridades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75109" y="5534167"/>
            <a:ext cx="6228715" cy="0"/>
          </a:xfrm>
          <a:custGeom>
            <a:avLst/>
            <a:gdLst/>
            <a:ahLst/>
            <a:cxnLst/>
            <a:rect l="l" t="t" r="r" b="b"/>
            <a:pathLst>
              <a:path w="6228715">
                <a:moveTo>
                  <a:pt x="0" y="0"/>
                </a:moveTo>
                <a:lnTo>
                  <a:pt x="6228665" y="1"/>
                </a:lnTo>
              </a:path>
            </a:pathLst>
          </a:custGeom>
          <a:ln w="25400">
            <a:solidFill>
              <a:srgbClr val="A24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19800" y="5999988"/>
            <a:ext cx="510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A24B19"/>
                </a:solidFill>
                <a:latin typeface="Arial"/>
                <a:cs typeface="Arial"/>
              </a:rPr>
              <a:t>Not</a:t>
            </a:r>
            <a:r>
              <a:rPr lang="pt-PT" sz="1400" i="1" spc="-5" dirty="0">
                <a:solidFill>
                  <a:srgbClr val="A24B19"/>
                </a:solidFill>
                <a:latin typeface="Arial"/>
                <a:cs typeface="Arial"/>
              </a:rPr>
              <a:t>a</a:t>
            </a:r>
            <a:r>
              <a:rPr sz="1400" i="1" spc="-5" dirty="0">
                <a:solidFill>
                  <a:srgbClr val="A24B19"/>
                </a:solidFill>
                <a:latin typeface="Arial"/>
                <a:cs typeface="Arial"/>
              </a:rPr>
              <a:t>: </a:t>
            </a:r>
            <a:r>
              <a:rPr lang="pt-PT" sz="1400" i="1" spc="-5" dirty="0">
                <a:solidFill>
                  <a:srgbClr val="A24B19"/>
                </a:solidFill>
                <a:latin typeface="Arial"/>
                <a:cs typeface="Arial"/>
              </a:rPr>
              <a:t>o plano de ação será </a:t>
            </a:r>
            <a:r>
              <a:rPr lang="pt-PT" sz="1400" i="1" spc="-5" dirty="0" err="1">
                <a:solidFill>
                  <a:srgbClr val="A24B19"/>
                </a:solidFill>
                <a:latin typeface="Arial"/>
                <a:cs typeface="Arial"/>
              </a:rPr>
              <a:t>eleborado</a:t>
            </a:r>
            <a:r>
              <a:rPr lang="pt-PT" sz="1400" i="1" spc="-5" dirty="0">
                <a:solidFill>
                  <a:srgbClr val="A24B19"/>
                </a:solidFill>
                <a:latin typeface="Arial"/>
                <a:cs typeface="Arial"/>
              </a:rPr>
              <a:t> na sessão seguinte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125200" y="6634184"/>
            <a:ext cx="8936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spc="-55" dirty="0"/>
              <a:t> 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13353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15" dirty="0">
                <a:solidFill>
                  <a:srgbClr val="FFFFFF"/>
                </a:solidFill>
              </a:rPr>
              <a:t>EXERCÍCIO DE SIMULAÇÃO</a:t>
            </a:r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2374926" y="6652472"/>
            <a:ext cx="256667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NOVO CORONAVÍRUS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(COVID-19)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0608" y="6652472"/>
            <a:ext cx="1449792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 </a:t>
            </a:r>
            <a:r>
              <a:rPr lang="pt-PT" sz="1200" b="1" spc="-5" dirty="0">
                <a:solidFill>
                  <a:srgbClr val="FFFFFF"/>
                </a:solidFill>
                <a:latin typeface="Arial"/>
                <a:cs typeface="Arial"/>
              </a:rPr>
              <a:t>de Outubro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2969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200" dirty="0"/>
              <a:t>Ordem do dia</a:t>
            </a:r>
            <a:endParaRPr sz="3200" dirty="0"/>
          </a:p>
        </p:txBody>
      </p:sp>
      <p:sp>
        <p:nvSpPr>
          <p:cNvPr id="7" name="object 7"/>
          <p:cNvSpPr/>
          <p:nvPr/>
        </p:nvSpPr>
        <p:spPr>
          <a:xfrm>
            <a:off x="5964236" y="1033462"/>
            <a:ext cx="0" cy="4018279"/>
          </a:xfrm>
          <a:custGeom>
            <a:avLst/>
            <a:gdLst/>
            <a:ahLst/>
            <a:cxnLst/>
            <a:rect l="l" t="t" r="r" b="b"/>
            <a:pathLst>
              <a:path h="4018279">
                <a:moveTo>
                  <a:pt x="0" y="0"/>
                </a:moveTo>
                <a:lnTo>
                  <a:pt x="1" y="4017962"/>
                </a:lnTo>
              </a:path>
            </a:pathLst>
          </a:custGeom>
          <a:ln w="38100">
            <a:solidFill>
              <a:srgbClr val="D8642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E68DE2-6316-4455-9697-9ED7EF612BA9}"/>
              </a:ext>
            </a:extLst>
          </p:cNvPr>
          <p:cNvSpPr txBox="1">
            <a:spLocks/>
          </p:cNvSpPr>
          <p:nvPr/>
        </p:nvSpPr>
        <p:spPr>
          <a:xfrm>
            <a:off x="237744" y="1033272"/>
            <a:ext cx="5779211" cy="40183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Parte 1:</a:t>
            </a:r>
          </a:p>
          <a:p>
            <a:pPr marL="0" marR="0" lvl="0" indent="0" algn="l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08:45	Registo</a:t>
            </a:r>
          </a:p>
          <a:p>
            <a:pPr marL="0" marR="0" lvl="0" indent="0" algn="l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09:00   	Introdução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09:10 	Objetivos do exercício e como 	proceder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09:15   	Simulação teórica</a:t>
            </a:r>
          </a:p>
          <a:p>
            <a:pPr marL="0" marR="0" lvl="0" indent="0" algn="l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10:45	Pausa para café (15 min.)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11:00	</a:t>
            </a: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Simulação teórica</a:t>
            </a: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</a:p>
          <a:p>
            <a:pPr marL="0" marR="0" lvl="0" indent="0" algn="l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12:30	Balanço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13:00 	Encerramento da parte 1</a:t>
            </a:r>
          </a:p>
          <a:p>
            <a:pPr marL="0" marR="0" lvl="0" indent="0" algn="l" defTabSz="12525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13:00	Almoço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45226-480B-414B-AA22-2B6F837BB1F0}"/>
              </a:ext>
            </a:extLst>
          </p:cNvPr>
          <p:cNvSpPr txBox="1"/>
          <p:nvPr/>
        </p:nvSpPr>
        <p:spPr>
          <a:xfrm>
            <a:off x="6056478" y="1033272"/>
            <a:ext cx="5628088" cy="4285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Parte 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09:00  	Recapitulação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09:15   	Análise das lacunas e planeamento das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	ações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(trabalho de grupo)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10:30   	Pausa para café (15 min.)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10:45   	Continuação do planeamento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	das ações </a:t>
            </a:r>
            <a:r>
              <a:rPr kumimoji="0" lang="pt-PT" sz="18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(trabalho de grupo) </a:t>
            </a:r>
            <a:endParaRPr kumimoji="0" lang="pt-PT" sz="2000" b="0" i="1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11:30	Consolidação em plenário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12:00   	Balanço e passos seguintes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12:30   	Encerramento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39594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Plan</a:t>
            </a:r>
            <a:r>
              <a:rPr lang="pt-PT" sz="3600" spc="-5" dirty="0"/>
              <a:t>o de ação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52779" y="1629504"/>
            <a:ext cx="3633700" cy="359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70239" y="1315990"/>
            <a:ext cx="7944255" cy="4327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4829" y="5704273"/>
            <a:ext cx="559201" cy="6640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14148" y="5845555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45</a:t>
            </a:r>
            <a:r>
              <a:rPr sz="2400" b="1" spc="-8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min</a:t>
            </a:r>
            <a:r>
              <a:rPr lang="pt-PT" sz="2400" b="1" spc="-5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125200" y="6634184"/>
            <a:ext cx="89369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pc="-5" dirty="0" err="1"/>
              <a:t>página</a:t>
            </a:r>
            <a:r>
              <a:rPr spc="-55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74926" y="6652472"/>
            <a:ext cx="256667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NOVO CORONAVÍRUS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(COVID-19)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6"/>
          <p:cNvSpPr txBox="1"/>
          <p:nvPr/>
        </p:nvSpPr>
        <p:spPr>
          <a:xfrm>
            <a:off x="5410200" y="6652472"/>
            <a:ext cx="17526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5" y="0"/>
            <a:ext cx="27305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</a:t>
            </a:r>
            <a:r>
              <a:rPr sz="3200" spc="-5" dirty="0"/>
              <a:t>onsolida</a:t>
            </a:r>
            <a:r>
              <a:rPr lang="pt-PT" sz="3200" spc="-5" dirty="0" err="1"/>
              <a:t>ção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087111" y="1289303"/>
            <a:ext cx="6129655" cy="3355975"/>
            <a:chOff x="5087111" y="1289303"/>
            <a:chExt cx="6129655" cy="3355975"/>
          </a:xfrm>
        </p:grpSpPr>
        <p:sp>
          <p:nvSpPr>
            <p:cNvPr id="4" name="object 4"/>
            <p:cNvSpPr/>
            <p:nvPr/>
          </p:nvSpPr>
          <p:spPr>
            <a:xfrm>
              <a:off x="5087111" y="1289303"/>
              <a:ext cx="3764280" cy="20513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339839" y="2036063"/>
              <a:ext cx="3764279" cy="205130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452360" y="2593847"/>
              <a:ext cx="3764279" cy="205130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25" y="0"/>
            <a:ext cx="601727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Passos seguintes e balanço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wrap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2976" y="765047"/>
            <a:ext cx="8281416" cy="52974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8011" y="4598923"/>
            <a:ext cx="2870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PASSOS SEGUINTES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2BCF9-0B8D-4074-9436-701BDD2B6BFF}"/>
              </a:ext>
            </a:extLst>
          </p:cNvPr>
          <p:cNvSpPr/>
          <p:nvPr/>
        </p:nvSpPr>
        <p:spPr>
          <a:xfrm>
            <a:off x="0" y="3773606"/>
            <a:ext cx="12192000" cy="28933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RECURSOS DA OMS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2AF43-6C07-4B87-BFC4-B1B98FDD4CAF}"/>
              </a:ext>
            </a:extLst>
          </p:cNvPr>
          <p:cNvSpPr txBox="1"/>
          <p:nvPr/>
        </p:nvSpPr>
        <p:spPr>
          <a:xfrm>
            <a:off x="0" y="-1015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MUITO  OBRIGADO!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1B9C60-02FC-41E8-B2BE-53DD780C3CA3}"/>
              </a:ext>
            </a:extLst>
          </p:cNvPr>
          <p:cNvSpPr/>
          <p:nvPr/>
        </p:nvSpPr>
        <p:spPr>
          <a:xfrm>
            <a:off x="1239598" y="4381796"/>
            <a:ext cx="2951402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Página web da OMS para emergências de COVID-19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3E02E2C-30C2-49FA-8399-05DC2B895B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5181600"/>
            <a:ext cx="1043875" cy="10631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1773272" y="6227799"/>
            <a:ext cx="139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ou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clicar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C72D7-0DB3-47B6-ACCD-3268695FBC1A}"/>
              </a:ext>
            </a:extLst>
          </p:cNvPr>
          <p:cNvSpPr txBox="1"/>
          <p:nvPr/>
        </p:nvSpPr>
        <p:spPr>
          <a:xfrm>
            <a:off x="0" y="733317"/>
            <a:ext cx="12192000" cy="30290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 apoio técnico do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SimEx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queira contactar o seu escritório nacional da OMS ou o ponto focal do escritório regional: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AFRO: 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stephenm@who.int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EMRO: 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samhourid@who.int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EURO: 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7"/>
              </a:rPr>
              <a:t>schmidtt@who.int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8"/>
              </a:rPr>
              <a:t>rashforda@who.int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PAHO: 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9"/>
              </a:rPr>
              <a:t>andragro@paho.org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SEARO: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10"/>
              </a:rPr>
              <a:t>katom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10"/>
              </a:rPr>
              <a:t>@who.int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11"/>
              </a:rPr>
              <a:t>htikem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1"/>
              </a:rPr>
              <a:t>@who.int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WPRO: 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2"/>
              </a:rPr>
              <a:t>eshofoniea@who.int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 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6D610C-26D0-4FA3-8062-200749C0C412}"/>
              </a:ext>
            </a:extLst>
          </p:cNvPr>
          <p:cNvSpPr/>
          <p:nvPr/>
        </p:nvSpPr>
        <p:spPr>
          <a:xfrm>
            <a:off x="4918924" y="4381796"/>
            <a:ext cx="2466240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Mais informações sobre o coronavírus</a:t>
            </a:r>
          </a:p>
        </p:txBody>
      </p:sp>
      <p:pic>
        <p:nvPicPr>
          <p:cNvPr id="16" name="Picture 15">
            <a:hlinkClick r:id="rId13"/>
            <a:extLst>
              <a:ext uri="{FF2B5EF4-FFF2-40B4-BE49-F238E27FC236}">
                <a16:creationId xmlns:a16="http://schemas.microsoft.com/office/drawing/2014/main" id="{BD923BB1-F5AD-406F-BBD9-A8E464A1FD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959" y="5090038"/>
            <a:ext cx="1036171" cy="10631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06E5A8-EA35-4F91-A6BE-270512AABBE5}"/>
              </a:ext>
            </a:extLst>
          </p:cNvPr>
          <p:cNvSpPr txBox="1"/>
          <p:nvPr/>
        </p:nvSpPr>
        <p:spPr>
          <a:xfrm>
            <a:off x="5452597" y="6227798"/>
            <a:ext cx="139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u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clicar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3DD285-C321-4EA7-9111-A30C5465E894}"/>
              </a:ext>
            </a:extLst>
          </p:cNvPr>
          <p:cNvSpPr/>
          <p:nvPr/>
        </p:nvSpPr>
        <p:spPr>
          <a:xfrm>
            <a:off x="8598248" y="4381795"/>
            <a:ext cx="3136552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2775" algn="r"/>
              </a:tabLst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Recursos da OMS para 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2775" algn="r"/>
              </a:tabLst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	EXERCÍCIOS DE                                		SIMULAÇÃO</a:t>
            </a:r>
          </a:p>
        </p:txBody>
      </p:sp>
      <p:pic>
        <p:nvPicPr>
          <p:cNvPr id="4" name="Picture 3">
            <a:hlinkClick r:id="rId15"/>
            <a:extLst>
              <a:ext uri="{FF2B5EF4-FFF2-40B4-BE49-F238E27FC236}">
                <a16:creationId xmlns:a16="http://schemas.microsoft.com/office/drawing/2014/main" id="{8D4128EA-2D55-489B-A288-BCFD7174DE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0" y="5029200"/>
            <a:ext cx="1119866" cy="11139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6E2D8B-9E90-47C9-847D-B1B528939382}"/>
              </a:ext>
            </a:extLst>
          </p:cNvPr>
          <p:cNvSpPr txBox="1"/>
          <p:nvPr/>
        </p:nvSpPr>
        <p:spPr>
          <a:xfrm>
            <a:off x="9131922" y="6227798"/>
            <a:ext cx="139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ou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clicar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05" y="0"/>
            <a:ext cx="8153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err="1"/>
              <a:t>Orientar</a:t>
            </a:r>
            <a:r>
              <a:rPr lang="en-US" sz="3600" dirty="0"/>
              <a:t> a </a:t>
            </a:r>
            <a:r>
              <a:rPr lang="en-US" sz="3600" dirty="0" err="1"/>
              <a:t>preparação</a:t>
            </a:r>
            <a:r>
              <a:rPr lang="en-US" sz="3600" dirty="0"/>
              <a:t> e </a:t>
            </a:r>
            <a:r>
              <a:rPr lang="en-US" sz="3600" dirty="0" err="1"/>
              <a:t>resposta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560608" y="6638035"/>
            <a:ext cx="12001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 </a:t>
            </a:r>
            <a:r>
              <a: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Outubro</a:t>
            </a:r>
            <a:r>
              <a:rPr kumimoji="0" sz="12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1" y="2773043"/>
            <a:ext cx="51816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Desde Janeiro de 2020</a:t>
            </a:r>
            <a:r>
              <a:rPr kumimoji="0" lang="pt-PT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</a:t>
            </a: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 OMS publicou mais de 100 </a:t>
            </a:r>
            <a:r>
              <a:rPr kumimoji="0" lang="pt-PT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documentos s</a:t>
            </a: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obre a </a:t>
            </a:r>
            <a:r>
              <a:rPr kumimoji="0" lang="pt-PT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COVID-19. Destes, mais de metade contêm orientações técnicas pormenorizadas sobre a forma de encontrar e testar casos</a:t>
            </a: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a  forma de prestar cuidados seguros e apropriados aos doentes, consoante o grau de gravidade da doença, como rastrear os contactos e colocá-los de quarentena, como evitar a transmissão de pessoa a pessoa</a:t>
            </a:r>
            <a:r>
              <a:rPr kumimoji="0" lang="pt-PT" sz="20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</a:t>
            </a: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como proteger os profissionais de saúde </a:t>
            </a:r>
            <a:r>
              <a:rPr kumimoji="0" lang="pt-PT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 como ajudar as comunidades a darem uma resposta apropriada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000" b="0" i="1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4174D-B483-4056-8D4C-B4319788D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4" r="10013"/>
          <a:stretch/>
        </p:blipFill>
        <p:spPr>
          <a:xfrm>
            <a:off x="6097202" y="2511335"/>
            <a:ext cx="5863279" cy="36041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468288-ECC5-41C3-B8A8-71B4F041AD70}"/>
              </a:ext>
            </a:extLst>
          </p:cNvPr>
          <p:cNvSpPr/>
          <p:nvPr/>
        </p:nvSpPr>
        <p:spPr>
          <a:xfrm>
            <a:off x="381000" y="1371600"/>
            <a:ext cx="11429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Durante emergências sanitárias como a pandemia da COVID-19</a:t>
            </a:r>
            <a:r>
              <a:rPr kumimoji="0" lang="pt-P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um dos papéis mais importantes da OMS é recolher dados e investigação </a:t>
            </a:r>
            <a:r>
              <a:rPr kumimoji="0" lang="pt-PT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 todo o mundo, avaliá-los e depois aconselhar os países sobre o modo de responder</a:t>
            </a:r>
            <a:r>
              <a:rPr kumimoji="0" lang="en-US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501F3-15E2-42C1-A8A4-BCC3789D981B}"/>
              </a:ext>
            </a:extLst>
          </p:cNvPr>
          <p:cNvSpPr/>
          <p:nvPr/>
        </p:nvSpPr>
        <p:spPr>
          <a:xfrm>
            <a:off x="1676400" y="721331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-5" normalizeH="0" baseline="0" noProof="0" dirty="0">
                <a:ln>
                  <a:noFill/>
                </a:ln>
                <a:solidFill>
                  <a:srgbClr val="005D85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 OMS presta aconselhamento atualizado </a:t>
            </a: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005D85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 rigoroso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99030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spc="-5" dirty="0"/>
              <a:t>O que é um exercício teórico</a:t>
            </a:r>
            <a:r>
              <a:rPr sz="3600" spc="40" dirty="0"/>
              <a:t> </a:t>
            </a:r>
            <a:r>
              <a:rPr sz="3600" spc="-5" dirty="0"/>
              <a:t>(TTX)?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11049000" y="6634184"/>
            <a:ext cx="97021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b="1" spc="-5" dirty="0" err="1">
                <a:solidFill>
                  <a:srgbClr val="FFFFFF"/>
                </a:solidFill>
                <a:latin typeface="Arial"/>
                <a:cs typeface="Arial"/>
              </a:rPr>
              <a:t>página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pc="-15" dirty="0">
                <a:solidFill>
                  <a:srgbClr val="FFFFFF"/>
                </a:solidFill>
              </a:rPr>
              <a:t>EXERCÍCIO DE SIMULAÇÃO</a:t>
            </a:r>
            <a:endParaRPr lang="pt-PT" dirty="0"/>
          </a:p>
        </p:txBody>
      </p:sp>
      <p:sp>
        <p:nvSpPr>
          <p:cNvPr id="7" name="object 7"/>
          <p:cNvSpPr txBox="1"/>
          <p:nvPr/>
        </p:nvSpPr>
        <p:spPr>
          <a:xfrm>
            <a:off x="2374926" y="6652472"/>
            <a:ext cx="256667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b="1" spc="-5" dirty="0">
                <a:solidFill>
                  <a:srgbClr val="FFFFFF"/>
                </a:solidFill>
                <a:latin typeface="Arial"/>
                <a:cs typeface="Arial"/>
              </a:rPr>
              <a:t>NOVO CORONAVÍRUS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(COVID-19)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6400" y="6629400"/>
            <a:ext cx="1828800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613" y="1750059"/>
            <a:ext cx="10247630" cy="332316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635" algn="ctr">
              <a:lnSpc>
                <a:spcPct val="90200"/>
              </a:lnSpc>
              <a:spcBef>
                <a:spcPts val="430"/>
              </a:spcBef>
            </a:pPr>
            <a:r>
              <a:rPr lang="pt-PT" sz="2800" dirty="0">
                <a:latin typeface="Calibri"/>
                <a:cs typeface="Calibri"/>
              </a:rPr>
              <a:t>Um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lang="pt-PT" sz="2800" b="1" spc="-15" dirty="0">
                <a:solidFill>
                  <a:srgbClr val="005D85"/>
                </a:solidFill>
                <a:latin typeface="Calibri"/>
                <a:cs typeface="Calibri"/>
              </a:rPr>
              <a:t>exercício teórico </a:t>
            </a:r>
            <a:r>
              <a:rPr sz="2800" b="1" spc="5" dirty="0">
                <a:solidFill>
                  <a:srgbClr val="005D85"/>
                </a:solidFill>
                <a:latin typeface="Calibri"/>
                <a:cs typeface="Calibri"/>
              </a:rPr>
              <a:t>(TTX) </a:t>
            </a:r>
            <a:r>
              <a:rPr lang="pt-PT" sz="2800" spc="-5" dirty="0">
                <a:latin typeface="Calibri"/>
                <a:cs typeface="Calibri"/>
              </a:rPr>
              <a:t>consiste numa discussão baseada num cenário simulado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lang="pt-PT" sz="2800" spc="-20" dirty="0">
                <a:latin typeface="Calibri"/>
                <a:cs typeface="Calibri"/>
              </a:rPr>
              <a:t>e </a:t>
            </a:r>
            <a:r>
              <a:rPr lang="pt-PT" sz="2800" spc="-5" dirty="0">
                <a:cs typeface="Calibri"/>
              </a:rPr>
              <a:t>progressivo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lang="pt-PT" sz="2800" spc="-15" dirty="0">
                <a:latin typeface="Calibri"/>
                <a:cs typeface="Calibri"/>
              </a:rPr>
              <a:t>juntamente com uma série de inserções planeadas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lang="pt-PT" sz="2800" spc="-5" dirty="0">
                <a:latin typeface="Calibri"/>
                <a:cs typeface="Calibri"/>
              </a:rPr>
              <a:t>que permitem aos participantes </a:t>
            </a:r>
            <a:r>
              <a:rPr sz="2800" spc="-5" dirty="0">
                <a:latin typeface="Calibri"/>
                <a:cs typeface="Calibri"/>
              </a:rPr>
              <a:t>consider</a:t>
            </a:r>
            <a:r>
              <a:rPr lang="pt-PT" sz="2800" spc="-5" dirty="0">
                <a:latin typeface="Calibri"/>
                <a:cs typeface="Calibri"/>
              </a:rPr>
              <a:t>ar o impacto de uma eventual emergência sanitária </a:t>
            </a:r>
            <a:r>
              <a:rPr lang="pt-PT" sz="2800" spc="-10" dirty="0">
                <a:latin typeface="Calibri"/>
                <a:cs typeface="Calibri"/>
              </a:rPr>
              <a:t>sobre os planos, procedimentos e capacidades existentes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Calibri"/>
              <a:cs typeface="Calibri"/>
            </a:endParaRPr>
          </a:p>
          <a:p>
            <a:pPr marL="254635" marR="246379" algn="ctr">
              <a:lnSpc>
                <a:spcPts val="3000"/>
              </a:lnSpc>
            </a:pPr>
            <a:r>
              <a:rPr sz="2800" spc="-120" dirty="0">
                <a:latin typeface="Calibri"/>
                <a:cs typeface="Calibri"/>
              </a:rPr>
              <a:t>“</a:t>
            </a:r>
            <a:r>
              <a:rPr lang="pt-PT" sz="2800" spc="-120" dirty="0">
                <a:latin typeface="Calibri"/>
                <a:cs typeface="Calibri"/>
              </a:rPr>
              <a:t>Um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TTX </a:t>
            </a:r>
            <a:r>
              <a:rPr sz="2800" b="1" spc="-10" dirty="0">
                <a:solidFill>
                  <a:srgbClr val="005D85"/>
                </a:solidFill>
                <a:latin typeface="Calibri"/>
                <a:cs typeface="Calibri"/>
              </a:rPr>
              <a:t>simula</a:t>
            </a:r>
            <a:r>
              <a:rPr lang="pt-PT" sz="2800" b="1" spc="-10" dirty="0">
                <a:solidFill>
                  <a:srgbClr val="005D85"/>
                </a:solidFill>
                <a:latin typeface="Calibri"/>
                <a:cs typeface="Calibri"/>
              </a:rPr>
              <a:t> uma situação de emergência </a:t>
            </a:r>
            <a:r>
              <a:rPr lang="pt-PT" sz="2800" spc="-5" dirty="0">
                <a:latin typeface="Calibri"/>
                <a:cs typeface="Calibri"/>
              </a:rPr>
              <a:t>num ambiente </a:t>
            </a:r>
            <a:r>
              <a:rPr sz="2800" spc="-15" dirty="0">
                <a:latin typeface="Calibri"/>
                <a:cs typeface="Calibri"/>
              </a:rPr>
              <a:t>informal</a:t>
            </a:r>
            <a:r>
              <a:rPr lang="pt-PT" sz="2800" spc="-15" dirty="0">
                <a:latin typeface="Calibri"/>
                <a:cs typeface="Calibri"/>
              </a:rPr>
              <a:t> e descontraído</a:t>
            </a:r>
            <a:r>
              <a:rPr sz="2800" spc="-30" dirty="0">
                <a:latin typeface="Calibri"/>
                <a:cs typeface="Calibri"/>
              </a:rPr>
              <a:t>”</a:t>
            </a:r>
            <a:r>
              <a:rPr lang="en-US" sz="2800" spc="-30" dirty="0">
                <a:cs typeface="Calibri"/>
              </a:rPr>
              <a:t> 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7200" y="5115052"/>
            <a:ext cx="3429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-</a:t>
            </a:r>
            <a:r>
              <a:rPr lang="pt-PT" sz="1600" spc="-5" dirty="0">
                <a:latin typeface="Arial"/>
                <a:cs typeface="Arial"/>
              </a:rPr>
              <a:t>Manual de Exercícios da OMS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2017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80742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spc="-5" dirty="0"/>
              <a:t>Estrutura e finalidade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78612" y="887476"/>
            <a:ext cx="7447915" cy="533813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pt-PT" sz="2200" b="1" spc="-5" dirty="0">
                <a:solidFill>
                  <a:srgbClr val="005D85"/>
                </a:solidFill>
                <a:latin typeface="Roboto"/>
                <a:cs typeface="Roboto"/>
              </a:rPr>
              <a:t>Estrutura do exercício</a:t>
            </a:r>
            <a:endParaRPr sz="2200" dirty="0">
              <a:latin typeface="Roboto"/>
              <a:cs typeface="Roboto"/>
            </a:endParaRPr>
          </a:p>
          <a:p>
            <a:pPr marL="12700" marR="5715">
              <a:lnSpc>
                <a:spcPct val="79100"/>
              </a:lnSpc>
              <a:spcBef>
                <a:spcPts val="1005"/>
              </a:spcBef>
            </a:pPr>
            <a:r>
              <a:rPr lang="pt-PT" sz="2200" spc="-5" dirty="0">
                <a:latin typeface="Roboto"/>
                <a:cs typeface="Roboto"/>
              </a:rPr>
              <a:t>Este exercício baseia-se nas últimas orientações da OMS sobre PCI relativas à</a:t>
            </a:r>
            <a:r>
              <a:rPr sz="2200" spc="-5" dirty="0">
                <a:latin typeface="Roboto"/>
              </a:rPr>
              <a:t> COVID</a:t>
            </a:r>
            <a:r>
              <a:rPr lang="en-US" sz="2200" spc="-5" dirty="0">
                <a:latin typeface="Roboto"/>
              </a:rPr>
              <a:t>-</a:t>
            </a:r>
            <a:r>
              <a:rPr sz="2200" spc="-5" dirty="0">
                <a:latin typeface="Roboto"/>
              </a:rPr>
              <a:t>19, </a:t>
            </a:r>
            <a:r>
              <a:rPr sz="2200" spc="-5" dirty="0">
                <a:latin typeface="Roboto"/>
                <a:cs typeface="Roboto"/>
              </a:rPr>
              <a:t>inclu</a:t>
            </a:r>
            <a:r>
              <a:rPr lang="pt-PT" sz="2200" spc="-5" dirty="0">
                <a:latin typeface="Roboto"/>
                <a:cs typeface="Roboto"/>
              </a:rPr>
              <a:t>indo</a:t>
            </a:r>
            <a:r>
              <a:rPr sz="2200" spc="-5" dirty="0">
                <a:latin typeface="Roboto"/>
                <a:cs typeface="Roboto"/>
              </a:rPr>
              <a:t>:</a:t>
            </a:r>
            <a:endParaRPr sz="2200" dirty="0">
              <a:latin typeface="Roboto"/>
              <a:cs typeface="Roboto"/>
            </a:endParaRPr>
          </a:p>
          <a:p>
            <a:pPr marL="241300" indent="-228600">
              <a:lnSpc>
                <a:spcPts val="2375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pt-PT" sz="2200" spc="-5" dirty="0">
                <a:latin typeface="Roboto"/>
                <a:cs typeface="Roboto"/>
                <a:hlinkClick r:id="rId3"/>
              </a:rPr>
              <a:t>Prevenção e controlo da infeção</a:t>
            </a:r>
            <a:r>
              <a:rPr sz="2200" spc="245" dirty="0">
                <a:latin typeface="Roboto"/>
                <a:cs typeface="Roboto"/>
                <a:hlinkClick r:id="rId3"/>
              </a:rPr>
              <a:t> </a:t>
            </a:r>
            <a:r>
              <a:rPr sz="2200" spc="-5" dirty="0">
                <a:latin typeface="Roboto"/>
                <a:cs typeface="Roboto"/>
                <a:hlinkClick r:id="rId3"/>
              </a:rPr>
              <a:t>dur</a:t>
            </a:r>
            <a:r>
              <a:rPr lang="pt-PT" sz="2200" spc="-5" dirty="0">
                <a:latin typeface="Roboto"/>
                <a:cs typeface="Roboto"/>
                <a:hlinkClick r:id="rId3"/>
              </a:rPr>
              <a:t>ante os cuidados de saúde, quando há suspeita ou confirmação de doença por </a:t>
            </a:r>
            <a:r>
              <a:rPr sz="2200" spc="-5" dirty="0">
                <a:latin typeface="Roboto"/>
                <a:cs typeface="Roboto"/>
                <a:hlinkClick r:id="rId3"/>
              </a:rPr>
              <a:t>c</a:t>
            </a:r>
            <a:r>
              <a:rPr sz="2200" spc="-10" dirty="0">
                <a:latin typeface="Roboto"/>
                <a:cs typeface="Roboto"/>
                <a:hlinkClick r:id="rId3"/>
              </a:rPr>
              <a:t>o</a:t>
            </a:r>
            <a:r>
              <a:rPr sz="2200" spc="5" dirty="0">
                <a:latin typeface="Roboto"/>
                <a:cs typeface="Roboto"/>
                <a:hlinkClick r:id="rId3"/>
              </a:rPr>
              <a:t>r</a:t>
            </a:r>
            <a:r>
              <a:rPr sz="2200" spc="-10" dirty="0">
                <a:latin typeface="Roboto"/>
                <a:cs typeface="Roboto"/>
                <a:hlinkClick r:id="rId3"/>
              </a:rPr>
              <a:t>o</a:t>
            </a:r>
            <a:r>
              <a:rPr sz="2200" spc="-5" dirty="0">
                <a:latin typeface="Roboto"/>
                <a:cs typeface="Roboto"/>
                <a:hlinkClick r:id="rId3"/>
              </a:rPr>
              <a:t>n</a:t>
            </a:r>
            <a:r>
              <a:rPr sz="2200" dirty="0">
                <a:latin typeface="Roboto"/>
                <a:cs typeface="Roboto"/>
                <a:hlinkClick r:id="rId3"/>
              </a:rPr>
              <a:t>a</a:t>
            </a:r>
            <a:r>
              <a:rPr sz="2200" spc="-5" dirty="0">
                <a:latin typeface="Roboto"/>
                <a:cs typeface="Roboto"/>
                <a:hlinkClick r:id="rId3"/>
              </a:rPr>
              <a:t>v</a:t>
            </a:r>
            <a:r>
              <a:rPr sz="2200" dirty="0">
                <a:latin typeface="Roboto"/>
                <a:cs typeface="Roboto"/>
                <a:hlinkClick r:id="rId3"/>
              </a:rPr>
              <a:t>i</a:t>
            </a:r>
            <a:r>
              <a:rPr sz="2200" spc="5" dirty="0">
                <a:latin typeface="Roboto"/>
                <a:cs typeface="Roboto"/>
                <a:hlinkClick r:id="rId3"/>
              </a:rPr>
              <a:t>r</a:t>
            </a:r>
            <a:r>
              <a:rPr sz="2200" spc="-5" dirty="0">
                <a:latin typeface="Roboto"/>
                <a:cs typeface="Roboto"/>
                <a:hlinkClick r:id="rId3"/>
              </a:rPr>
              <a:t>u</a:t>
            </a:r>
            <a:r>
              <a:rPr sz="2200" dirty="0">
                <a:latin typeface="Roboto"/>
                <a:cs typeface="Roboto"/>
                <a:hlinkClick r:id="rId3"/>
              </a:rPr>
              <a:t>s </a:t>
            </a:r>
            <a:r>
              <a:rPr sz="2200" spc="-5" dirty="0">
                <a:latin typeface="Roboto"/>
                <a:cs typeface="Roboto"/>
                <a:hlinkClick r:id="rId3"/>
              </a:rPr>
              <a:t>(</a:t>
            </a:r>
            <a:r>
              <a:rPr sz="2200" spc="5" dirty="0">
                <a:latin typeface="Roboto"/>
                <a:cs typeface="Roboto"/>
                <a:hlinkClick r:id="rId3"/>
              </a:rPr>
              <a:t>C</a:t>
            </a:r>
            <a:r>
              <a:rPr sz="2200" dirty="0">
                <a:latin typeface="Roboto"/>
                <a:cs typeface="Roboto"/>
                <a:hlinkClick r:id="rId3"/>
              </a:rPr>
              <a:t>OVI</a:t>
            </a:r>
            <a:r>
              <a:rPr sz="2200" spc="-10" dirty="0">
                <a:latin typeface="Roboto"/>
                <a:cs typeface="Roboto"/>
                <a:hlinkClick r:id="rId3"/>
              </a:rPr>
              <a:t>D</a:t>
            </a:r>
            <a:r>
              <a:rPr sz="2200" spc="5" dirty="0">
                <a:latin typeface="Roboto"/>
                <a:cs typeface="Roboto"/>
                <a:hlinkClick r:id="rId3"/>
              </a:rPr>
              <a:t>-</a:t>
            </a:r>
            <a:r>
              <a:rPr sz="2200" dirty="0">
                <a:latin typeface="Roboto"/>
                <a:cs typeface="Roboto"/>
                <a:hlinkClick r:id="rId3"/>
              </a:rPr>
              <a:t>19)</a:t>
            </a:r>
            <a:r>
              <a:rPr sz="2200" dirty="0">
                <a:latin typeface="Roboto"/>
                <a:cs typeface="Roboto"/>
              </a:rPr>
              <a:t> </a:t>
            </a:r>
            <a:r>
              <a:rPr sz="2200" spc="-5" dirty="0">
                <a:latin typeface="Roboto"/>
                <a:cs typeface="Roboto"/>
              </a:rPr>
              <a:t>(</a:t>
            </a:r>
            <a:r>
              <a:rPr lang="pt-PT" sz="2200" spc="-5" dirty="0">
                <a:latin typeface="Roboto"/>
                <a:cs typeface="Roboto"/>
              </a:rPr>
              <a:t>orientações provisórias de </a:t>
            </a:r>
            <a:r>
              <a:rPr sz="2200" dirty="0">
                <a:latin typeface="Roboto"/>
                <a:cs typeface="Roboto"/>
              </a:rPr>
              <a:t>29</a:t>
            </a:r>
            <a:r>
              <a:rPr lang="pt-PT" sz="2200" dirty="0">
                <a:latin typeface="Roboto"/>
                <a:cs typeface="Roboto"/>
              </a:rPr>
              <a:t> de Junho de </a:t>
            </a:r>
            <a:r>
              <a:rPr sz="2200" dirty="0">
                <a:latin typeface="Roboto"/>
                <a:cs typeface="Roboto"/>
              </a:rPr>
              <a:t>2020)</a:t>
            </a:r>
          </a:p>
          <a:p>
            <a:pPr marL="241300" marR="5080" indent="-228600" algn="just">
              <a:lnSpc>
                <a:spcPct val="79500"/>
              </a:lnSpc>
              <a:spcBef>
                <a:spcPts val="112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200" spc="-5" dirty="0">
                <a:latin typeface="Roboto"/>
                <a:cs typeface="Roboto"/>
                <a:hlinkClick r:id="rId3"/>
              </a:rPr>
              <a:t>Prevenção e controlo da infeção para a gestão segura de cadáveres no </a:t>
            </a:r>
            <a:r>
              <a:rPr sz="2200" spc="-10" dirty="0">
                <a:latin typeface="Roboto"/>
                <a:cs typeface="Roboto"/>
                <a:hlinkClick r:id="rId4"/>
              </a:rPr>
              <a:t>context</a:t>
            </a:r>
            <a:r>
              <a:rPr lang="pt-PT" sz="2200" spc="-10" dirty="0">
                <a:latin typeface="Roboto"/>
                <a:cs typeface="Roboto"/>
                <a:hlinkClick r:id="rId4"/>
              </a:rPr>
              <a:t>o da </a:t>
            </a:r>
            <a:r>
              <a:rPr sz="2200" dirty="0">
                <a:latin typeface="Roboto"/>
                <a:cs typeface="Roboto"/>
                <a:hlinkClick r:id="rId4"/>
              </a:rPr>
              <a:t>COVID-19</a:t>
            </a:r>
            <a:r>
              <a:rPr sz="2200" dirty="0">
                <a:latin typeface="Roboto"/>
                <a:cs typeface="Roboto"/>
              </a:rPr>
              <a:t> </a:t>
            </a:r>
            <a:r>
              <a:rPr sz="2200" spc="-5" dirty="0">
                <a:latin typeface="Roboto"/>
                <a:cs typeface="Roboto"/>
              </a:rPr>
              <a:t>(</a:t>
            </a:r>
            <a:r>
              <a:rPr lang="pt-PT" sz="2200" spc="-5" dirty="0">
                <a:latin typeface="Roboto"/>
                <a:cs typeface="Roboto"/>
              </a:rPr>
              <a:t>orientações provisórias de</a:t>
            </a:r>
            <a:r>
              <a:rPr sz="2200" spc="-5" dirty="0">
                <a:latin typeface="Roboto"/>
                <a:cs typeface="Roboto"/>
              </a:rPr>
              <a:t> </a:t>
            </a:r>
            <a:r>
              <a:rPr sz="2200" dirty="0">
                <a:latin typeface="Roboto"/>
                <a:cs typeface="Roboto"/>
              </a:rPr>
              <a:t>4 </a:t>
            </a:r>
            <a:r>
              <a:rPr lang="pt-PT" sz="2200" dirty="0">
                <a:latin typeface="Roboto"/>
                <a:cs typeface="Roboto"/>
              </a:rPr>
              <a:t>de </a:t>
            </a:r>
            <a:r>
              <a:rPr sz="2200" spc="-5" dirty="0">
                <a:latin typeface="Roboto"/>
                <a:cs typeface="Roboto"/>
              </a:rPr>
              <a:t>Se</a:t>
            </a:r>
            <a:r>
              <a:rPr lang="pt-PT" sz="2200" spc="-5" dirty="0" err="1">
                <a:latin typeface="Roboto"/>
                <a:cs typeface="Roboto"/>
              </a:rPr>
              <a:t>tembro</a:t>
            </a:r>
            <a:r>
              <a:rPr lang="pt-PT" sz="2200" spc="-5" dirty="0">
                <a:latin typeface="Roboto"/>
                <a:cs typeface="Roboto"/>
              </a:rPr>
              <a:t> de </a:t>
            </a:r>
            <a:r>
              <a:rPr sz="2200" spc="-5" dirty="0">
                <a:latin typeface="Roboto"/>
                <a:cs typeface="Roboto"/>
              </a:rPr>
              <a:t>2020).</a:t>
            </a:r>
            <a:endParaRPr sz="22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lang="pt-PT" sz="2200" b="1" spc="-5" dirty="0">
                <a:solidFill>
                  <a:srgbClr val="005D85"/>
                </a:solidFill>
                <a:latin typeface="Roboto"/>
                <a:cs typeface="Roboto"/>
              </a:rPr>
              <a:t>Finalidade</a:t>
            </a:r>
            <a:endParaRPr sz="2200" dirty="0">
              <a:latin typeface="Roboto"/>
              <a:cs typeface="Roboto"/>
            </a:endParaRPr>
          </a:p>
          <a:p>
            <a:pPr marL="12700" algn="just">
              <a:lnSpc>
                <a:spcPts val="2375"/>
              </a:lnSpc>
              <a:spcBef>
                <a:spcPts val="455"/>
              </a:spcBef>
            </a:pPr>
            <a:r>
              <a:rPr lang="pt-PT" sz="2200" spc="-5" dirty="0">
                <a:latin typeface="Roboto"/>
                <a:cs typeface="Roboto"/>
              </a:rPr>
              <a:t>Através de discussões em grupo facilitadas, o exercício pretende</a:t>
            </a:r>
            <a:r>
              <a:rPr lang="pt-PT" sz="2200" dirty="0">
                <a:latin typeface="Roboto"/>
                <a:cs typeface="Roboto"/>
              </a:rPr>
              <a:t> </a:t>
            </a:r>
            <a:r>
              <a:rPr lang="en-US" sz="2200" spc="-5" dirty="0" err="1">
                <a:latin typeface="Roboto"/>
                <a:cs typeface="Roboto"/>
              </a:rPr>
              <a:t>e</a:t>
            </a:r>
            <a:r>
              <a:rPr sz="2200" spc="-5" dirty="0" err="1">
                <a:latin typeface="Roboto"/>
                <a:cs typeface="Roboto"/>
              </a:rPr>
              <a:t>xamin</a:t>
            </a:r>
            <a:r>
              <a:rPr lang="pt-PT" sz="2200" spc="-5" dirty="0">
                <a:latin typeface="Roboto"/>
                <a:cs typeface="Roboto"/>
              </a:rPr>
              <a:t>ar a </a:t>
            </a:r>
            <a:r>
              <a:rPr sz="2200" spc="-5" dirty="0">
                <a:latin typeface="Roboto"/>
                <a:cs typeface="Roboto"/>
              </a:rPr>
              <a:t>implementa</a:t>
            </a:r>
            <a:r>
              <a:rPr lang="pt-PT" sz="2200" spc="-5" dirty="0" err="1">
                <a:latin typeface="Roboto"/>
                <a:cs typeface="Roboto"/>
              </a:rPr>
              <a:t>ção</a:t>
            </a:r>
            <a:r>
              <a:rPr lang="pt-PT" sz="2200" spc="-5" dirty="0">
                <a:latin typeface="Roboto"/>
                <a:cs typeface="Roboto"/>
              </a:rPr>
              <a:t> das estratégias de PCI necessárias para evitar ou limitar a transmissão da </a:t>
            </a:r>
            <a:r>
              <a:rPr sz="2200" dirty="0">
                <a:latin typeface="Roboto"/>
                <a:cs typeface="Roboto"/>
              </a:rPr>
              <a:t>COVID-19 </a:t>
            </a:r>
            <a:r>
              <a:rPr lang="pt-PT" sz="2200" dirty="0">
                <a:latin typeface="Roboto"/>
                <a:cs typeface="Roboto"/>
              </a:rPr>
              <a:t>nas unidades de cuidados de saúde</a:t>
            </a:r>
            <a:r>
              <a:rPr sz="2200" spc="-5" dirty="0">
                <a:latin typeface="Roboto"/>
                <a:cs typeface="Roboto"/>
              </a:rPr>
              <a:t>.</a:t>
            </a:r>
            <a:endParaRPr sz="2200" dirty="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54156" y="1197019"/>
            <a:ext cx="3796079" cy="1944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0819" y="3907863"/>
            <a:ext cx="3769418" cy="1680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25200" y="6634184"/>
            <a:ext cx="89401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b="1" spc="-5" dirty="0" err="1">
                <a:solidFill>
                  <a:srgbClr val="FFFFFF"/>
                </a:solidFill>
                <a:latin typeface="Arial"/>
                <a:cs typeface="Arial"/>
              </a:rPr>
              <a:t>página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1335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pc="-15" dirty="0">
                <a:solidFill>
                  <a:srgbClr val="FFFFFF"/>
                </a:solidFill>
              </a:rPr>
              <a:t>EXERCÍCIO DE SIMULAÇÃO</a:t>
            </a:r>
            <a:endParaRPr lang="pt-PT" dirty="0"/>
          </a:p>
        </p:txBody>
      </p:sp>
      <p:sp>
        <p:nvSpPr>
          <p:cNvPr id="8" name="object 8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6455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dirty="0"/>
              <a:t>Objetivos gerais do</a:t>
            </a:r>
            <a:r>
              <a:rPr sz="3600" spc="-60" dirty="0"/>
              <a:t> </a:t>
            </a:r>
            <a:r>
              <a:rPr sz="3600" spc="-5" dirty="0"/>
              <a:t>TTX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1201400" y="6634184"/>
            <a:ext cx="81781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b="1" spc="-5" dirty="0" err="1">
                <a:solidFill>
                  <a:srgbClr val="FFFFFF"/>
                </a:solidFill>
                <a:latin typeface="Arial"/>
                <a:cs typeface="Arial"/>
              </a:rPr>
              <a:t>página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pc="-15" dirty="0">
                <a:solidFill>
                  <a:srgbClr val="FFFFFF"/>
                </a:solidFill>
              </a:rPr>
              <a:t>EXERCÍCIO DE SIMULAÇÃO</a:t>
            </a:r>
            <a:endParaRPr lang="pt-PT" dirty="0"/>
          </a:p>
        </p:txBody>
      </p:sp>
      <p:sp>
        <p:nvSpPr>
          <p:cNvPr id="6" name="object 6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931" y="1084579"/>
            <a:ext cx="10803890" cy="5565436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lang="pt-PT" sz="2400" b="1" dirty="0">
                <a:solidFill>
                  <a:srgbClr val="005D85"/>
                </a:solidFill>
                <a:latin typeface="Roboto"/>
                <a:cs typeface="Roboto"/>
              </a:rPr>
              <a:t>Objetivos gerais</a:t>
            </a:r>
            <a:endParaRPr lang="pt-PT" sz="2400" dirty="0">
              <a:latin typeface="Roboto"/>
              <a:cs typeface="Roboto"/>
            </a:endParaRPr>
          </a:p>
          <a:p>
            <a:pPr marL="469900" marR="5080" indent="-457200" algn="just">
              <a:lnSpc>
                <a:spcPct val="100400"/>
              </a:lnSpc>
              <a:spcBef>
                <a:spcPts val="520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pt-PT" sz="2400" spc="-5" dirty="0">
                <a:solidFill>
                  <a:srgbClr val="008FCE"/>
                </a:solidFill>
                <a:latin typeface="Roboto"/>
                <a:cs typeface="Roboto"/>
              </a:rPr>
              <a:t>Partilhar informação</a:t>
            </a:r>
            <a:r>
              <a:rPr lang="pt-PT" sz="2400" dirty="0">
                <a:solidFill>
                  <a:srgbClr val="008FCE"/>
                </a:solidFill>
                <a:latin typeface="Roboto"/>
                <a:cs typeface="Roboto"/>
              </a:rPr>
              <a:t> </a:t>
            </a:r>
            <a:r>
              <a:rPr lang="pt-PT" sz="2400" dirty="0">
                <a:latin typeface="Roboto"/>
                <a:cs typeface="Roboto"/>
              </a:rPr>
              <a:t>sobre práticas de PCI associadas aos cuidados de saúde </a:t>
            </a:r>
            <a:r>
              <a:rPr lang="pt-PT" sz="2400" spc="-5" dirty="0">
                <a:latin typeface="Roboto"/>
                <a:cs typeface="Roboto"/>
              </a:rPr>
              <a:t>em casos suspeitos ou confirmados de COVID-19 e como essas precauções podem mudar de acordo com a evolução do evento na unidade de saúde</a:t>
            </a:r>
            <a:r>
              <a:rPr lang="pt-PT" sz="2400" dirty="0">
                <a:latin typeface="Roboto"/>
                <a:cs typeface="Roboto"/>
              </a:rPr>
              <a:t>.</a:t>
            </a:r>
          </a:p>
          <a:p>
            <a:pPr marL="469900" marR="5080" indent="-457200" algn="just">
              <a:lnSpc>
                <a:spcPct val="100800"/>
              </a:lnSpc>
              <a:spcBef>
                <a:spcPts val="1105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pt-PT" sz="2400" spc="-5" dirty="0">
                <a:solidFill>
                  <a:srgbClr val="008FCE"/>
                </a:solidFill>
                <a:latin typeface="Roboto"/>
                <a:cs typeface="Roboto"/>
              </a:rPr>
              <a:t>Identificar desafios </a:t>
            </a:r>
            <a:r>
              <a:rPr lang="pt-PT" sz="2400" dirty="0">
                <a:solidFill>
                  <a:srgbClr val="008FCE"/>
                </a:solidFill>
                <a:latin typeface="Roboto"/>
                <a:cs typeface="Roboto"/>
              </a:rPr>
              <a:t>em matéria de ocupação de camas e gestão do pessoal </a:t>
            </a:r>
            <a:r>
              <a:rPr lang="pt-PT" sz="2400" spc="-5" dirty="0">
                <a:latin typeface="Roboto"/>
                <a:cs typeface="Roboto"/>
              </a:rPr>
              <a:t>entre diferentes departamentos.</a:t>
            </a:r>
            <a:endParaRPr lang="pt-PT" sz="2400" dirty="0">
              <a:latin typeface="Roboto"/>
              <a:cs typeface="Roboto"/>
            </a:endParaRPr>
          </a:p>
          <a:p>
            <a:pPr marL="469900" marR="5080" indent="-457200" algn="just">
              <a:lnSpc>
                <a:spcPct val="1008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pt-PT" sz="2400" dirty="0">
                <a:solidFill>
                  <a:srgbClr val="008FCE"/>
                </a:solidFill>
                <a:latin typeface="Roboto"/>
                <a:cs typeface="Roboto"/>
              </a:rPr>
              <a:t>Discutir os procedimentos </a:t>
            </a:r>
            <a:r>
              <a:rPr lang="pt-PT" sz="2400" dirty="0">
                <a:latin typeface="Roboto"/>
                <a:cs typeface="Roboto"/>
              </a:rPr>
              <a:t>para a colheita e manuseamento de amostras laboratoriais de doentes com </a:t>
            </a:r>
            <a:r>
              <a:rPr lang="pt-PT" sz="2400" spc="-5" dirty="0">
                <a:latin typeface="Roboto"/>
                <a:cs typeface="Roboto"/>
              </a:rPr>
              <a:t>COVID-19</a:t>
            </a:r>
            <a:endParaRPr lang="pt-PT" sz="2400" dirty="0">
              <a:latin typeface="Roboto"/>
              <a:cs typeface="Roboto"/>
            </a:endParaRP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pt-PT" sz="2400" spc="-5" dirty="0">
                <a:solidFill>
                  <a:srgbClr val="008FCE"/>
                </a:solidFill>
                <a:latin typeface="Roboto"/>
                <a:cs typeface="Roboto"/>
              </a:rPr>
              <a:t>Reavaliar </a:t>
            </a:r>
            <a:r>
              <a:rPr lang="pt-PT" sz="2400" dirty="0">
                <a:latin typeface="Roboto"/>
                <a:cs typeface="Roboto"/>
              </a:rPr>
              <a:t>os protocolos de gestão de cadáveres</a:t>
            </a:r>
          </a:p>
          <a:p>
            <a:pPr marL="469900" marR="5080" indent="-457200" algn="just">
              <a:lnSpc>
                <a:spcPct val="100800"/>
              </a:lnSpc>
              <a:spcBef>
                <a:spcPts val="1105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pt-PT" sz="2400" spc="-5" dirty="0">
                <a:solidFill>
                  <a:srgbClr val="008FCE"/>
                </a:solidFill>
                <a:latin typeface="Roboto"/>
                <a:cs typeface="Roboto"/>
              </a:rPr>
              <a:t>Identificar áreas de ação nas unidades de saúde </a:t>
            </a:r>
            <a:r>
              <a:rPr lang="pt-PT" sz="2400" spc="-5" dirty="0">
                <a:latin typeface="Roboto"/>
                <a:cs typeface="Roboto"/>
              </a:rPr>
              <a:t>com base nas questões exploradas no cenário </a:t>
            </a:r>
            <a:r>
              <a:rPr lang="pt-PT" sz="2400" dirty="0">
                <a:latin typeface="Roboto"/>
                <a:cs typeface="Roboto"/>
              </a:rPr>
              <a:t>e na forma como o cenário pode mudar nas unidades de saúde.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363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spc="-5" dirty="0"/>
              <a:t>Regras do </a:t>
            </a:r>
            <a:r>
              <a:rPr sz="3600" dirty="0"/>
              <a:t>TTX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267" y="1008379"/>
            <a:ext cx="6001385" cy="562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356235">
              <a:lnSpc>
                <a:spcPct val="100000"/>
              </a:lnSpc>
              <a:spcBef>
                <a:spcPts val="100"/>
              </a:spcBef>
              <a:buClr>
                <a:srgbClr val="A24B19"/>
              </a:buClr>
              <a:buSzPct val="150000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sz="2400" dirty="0">
                <a:latin typeface="Roboto"/>
                <a:cs typeface="Roboto"/>
              </a:rPr>
              <a:t>N</a:t>
            </a:r>
            <a:r>
              <a:rPr lang="pt-PT" sz="2400" dirty="0" err="1">
                <a:latin typeface="Roboto"/>
                <a:cs typeface="Roboto"/>
              </a:rPr>
              <a:t>ão</a:t>
            </a:r>
            <a:r>
              <a:rPr lang="pt-PT" sz="2400" dirty="0">
                <a:latin typeface="Roboto"/>
                <a:cs typeface="Roboto"/>
              </a:rPr>
              <a:t> se trata de um teste</a:t>
            </a:r>
            <a:r>
              <a:rPr sz="2400" dirty="0">
                <a:latin typeface="Roboto"/>
                <a:cs typeface="Roboto"/>
              </a:rPr>
              <a:t> </a:t>
            </a:r>
            <a:r>
              <a:rPr sz="2400" spc="-5" dirty="0">
                <a:latin typeface="Roboto"/>
                <a:cs typeface="Roboto"/>
              </a:rPr>
              <a:t>individual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buClr>
                <a:srgbClr val="A24B19"/>
              </a:buClr>
              <a:buFont typeface="Arial"/>
              <a:buChar char="•"/>
            </a:pPr>
            <a:endParaRPr sz="3200" dirty="0">
              <a:latin typeface="Roboto"/>
              <a:cs typeface="Roboto"/>
            </a:endParaRPr>
          </a:p>
          <a:p>
            <a:pPr marL="412115" indent="-356235">
              <a:lnSpc>
                <a:spcPct val="100000"/>
              </a:lnSpc>
              <a:buClr>
                <a:srgbClr val="A24B19"/>
              </a:buClr>
              <a:buSzPct val="150000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sz="2400" spc="-5" dirty="0">
                <a:latin typeface="Roboto"/>
                <a:cs typeface="Roboto"/>
              </a:rPr>
              <a:t>Respe</a:t>
            </a:r>
            <a:r>
              <a:rPr lang="pt-PT" sz="2400" spc="-5" dirty="0" err="1">
                <a:latin typeface="Roboto"/>
                <a:cs typeface="Roboto"/>
              </a:rPr>
              <a:t>itar</a:t>
            </a:r>
            <a:r>
              <a:rPr lang="pt-PT" sz="2400" spc="-5" dirty="0">
                <a:latin typeface="Roboto"/>
                <a:cs typeface="Roboto"/>
              </a:rPr>
              <a:t> as opiniões dos outros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24B19"/>
              </a:buClr>
              <a:buFont typeface="Arial"/>
              <a:buChar char="•"/>
            </a:pPr>
            <a:endParaRPr sz="3850" dirty="0">
              <a:latin typeface="Roboto"/>
              <a:cs typeface="Roboto"/>
            </a:endParaRPr>
          </a:p>
          <a:p>
            <a:pPr marL="412115" marR="1079500" indent="-355600">
              <a:lnSpc>
                <a:spcPct val="100800"/>
              </a:lnSpc>
              <a:buClr>
                <a:srgbClr val="A24B19"/>
              </a:buClr>
              <a:buSzPct val="150000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sz="2400" dirty="0">
                <a:latin typeface="Roboto"/>
                <a:cs typeface="Roboto"/>
              </a:rPr>
              <a:t>Consider</a:t>
            </a:r>
            <a:r>
              <a:rPr lang="pt-PT" sz="2400" dirty="0">
                <a:latin typeface="Roboto"/>
                <a:cs typeface="Roboto"/>
              </a:rPr>
              <a:t>ar o cenário</a:t>
            </a:r>
            <a:r>
              <a:rPr sz="2400" dirty="0">
                <a:latin typeface="Roboto"/>
                <a:cs typeface="Roboto"/>
              </a:rPr>
              <a:t> </a:t>
            </a:r>
            <a:r>
              <a:rPr lang="pt-PT" sz="2400" dirty="0">
                <a:latin typeface="Roboto"/>
                <a:cs typeface="Roboto"/>
              </a:rPr>
              <a:t>como se fosse o da sua unidade</a:t>
            </a:r>
            <a:r>
              <a:rPr sz="2400" dirty="0">
                <a:latin typeface="Roboto"/>
                <a:cs typeface="Roboto"/>
              </a:rPr>
              <a:t>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24B19"/>
              </a:buClr>
              <a:buFont typeface="Arial"/>
              <a:buChar char="•"/>
            </a:pPr>
            <a:endParaRPr sz="4050" dirty="0">
              <a:latin typeface="Roboto"/>
              <a:cs typeface="Roboto"/>
            </a:endParaRPr>
          </a:p>
          <a:p>
            <a:pPr marL="367665" marR="390525" indent="-355600">
              <a:lnSpc>
                <a:spcPct val="100800"/>
              </a:lnSpc>
              <a:buClr>
                <a:srgbClr val="A24B19"/>
              </a:buClr>
              <a:buSzPct val="150000"/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Roboto"/>
                <a:cs typeface="Roboto"/>
              </a:rPr>
              <a:t>Us</a:t>
            </a:r>
            <a:r>
              <a:rPr lang="pt-PT" sz="2400" dirty="0">
                <a:latin typeface="Roboto"/>
                <a:cs typeface="Roboto"/>
              </a:rPr>
              <a:t>ar os planos, orientações e regulamentos existentes </a:t>
            </a:r>
            <a:r>
              <a:rPr lang="pt-PT" sz="2400" spc="-5" dirty="0">
                <a:latin typeface="Roboto"/>
                <a:cs typeface="Roboto"/>
              </a:rPr>
              <a:t>como base para a resposta</a:t>
            </a:r>
            <a:endParaRPr sz="24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24B19"/>
              </a:buClr>
              <a:buFont typeface="Arial"/>
              <a:buChar char="•"/>
            </a:pPr>
            <a:endParaRPr sz="3250" dirty="0">
              <a:latin typeface="Roboto"/>
              <a:cs typeface="Roboto"/>
            </a:endParaRPr>
          </a:p>
          <a:p>
            <a:pPr marL="368300" indent="-355600">
              <a:lnSpc>
                <a:spcPct val="100000"/>
              </a:lnSpc>
              <a:spcBef>
                <a:spcPts val="5"/>
              </a:spcBef>
              <a:buClr>
                <a:srgbClr val="A24B19"/>
              </a:buClr>
              <a:buSzPct val="150000"/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lang="pt-PT" sz="2400" dirty="0">
                <a:latin typeface="Roboto"/>
                <a:cs typeface="Roboto"/>
              </a:rPr>
              <a:t>Concentrar-se nas soluções e planeamento futuro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8654" y="1311854"/>
            <a:ext cx="5249861" cy="348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01400" y="6634184"/>
            <a:ext cx="81781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b="1" spc="-5" dirty="0" err="1">
                <a:solidFill>
                  <a:srgbClr val="FFFFFF"/>
                </a:solidFill>
                <a:latin typeface="Arial"/>
                <a:cs typeface="Arial"/>
              </a:rPr>
              <a:t>página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pc="-15" dirty="0">
                <a:solidFill>
                  <a:srgbClr val="FFFFFF"/>
                </a:solidFill>
              </a:rPr>
              <a:t>EXERCÍCIO DE SIMULAÇÃO</a:t>
            </a:r>
            <a:endParaRPr lang="pt-PT" dirty="0"/>
          </a:p>
        </p:txBody>
      </p:sp>
      <p:sp>
        <p:nvSpPr>
          <p:cNvPr id="7" name="object 7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88362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 spc="-65" dirty="0"/>
              <a:t>Exercício teórico</a:t>
            </a:r>
            <a:r>
              <a:rPr sz="3600" spc="-5" dirty="0"/>
              <a:t>: </a:t>
            </a:r>
            <a:r>
              <a:rPr lang="pt-PT" sz="3600" spc="-5" dirty="0"/>
              <a:t>como proceder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5047037" y="5018505"/>
            <a:ext cx="2491740" cy="1113155"/>
          </a:xfrm>
          <a:custGeom>
            <a:avLst/>
            <a:gdLst/>
            <a:ahLst/>
            <a:cxnLst/>
            <a:rect l="l" t="t" r="r" b="b"/>
            <a:pathLst>
              <a:path w="2491740" h="1113154">
                <a:moveTo>
                  <a:pt x="1993261" y="0"/>
                </a:moveTo>
                <a:lnTo>
                  <a:pt x="0" y="0"/>
                </a:lnTo>
                <a:lnTo>
                  <a:pt x="0" y="1112813"/>
                </a:lnTo>
                <a:lnTo>
                  <a:pt x="1993261" y="1112813"/>
                </a:lnTo>
                <a:lnTo>
                  <a:pt x="2491576" y="556406"/>
                </a:lnTo>
                <a:lnTo>
                  <a:pt x="1993261" y="0"/>
                </a:lnTo>
                <a:close/>
              </a:path>
            </a:pathLst>
          </a:custGeom>
          <a:solidFill>
            <a:srgbClr val="D86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02526" y="5387340"/>
            <a:ext cx="12020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000" b="1" spc="5" dirty="0">
                <a:solidFill>
                  <a:srgbClr val="FFFFFF"/>
                </a:solidFill>
                <a:latin typeface="Arial"/>
                <a:cs typeface="Arial"/>
              </a:rPr>
              <a:t>Balanço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91400" y="5029200"/>
            <a:ext cx="2819400" cy="1169739"/>
            <a:chOff x="7511102" y="5073084"/>
            <a:chExt cx="2504440" cy="1125855"/>
          </a:xfrm>
        </p:grpSpPr>
        <p:sp>
          <p:nvSpPr>
            <p:cNvPr id="6" name="object 6"/>
            <p:cNvSpPr/>
            <p:nvPr/>
          </p:nvSpPr>
          <p:spPr>
            <a:xfrm>
              <a:off x="7517452" y="5079434"/>
              <a:ext cx="2491740" cy="1113155"/>
            </a:xfrm>
            <a:custGeom>
              <a:avLst/>
              <a:gdLst/>
              <a:ahLst/>
              <a:cxnLst/>
              <a:rect l="l" t="t" r="r" b="b"/>
              <a:pathLst>
                <a:path w="2491740" h="1113154">
                  <a:moveTo>
                    <a:pt x="1993262" y="0"/>
                  </a:moveTo>
                  <a:lnTo>
                    <a:pt x="0" y="0"/>
                  </a:lnTo>
                  <a:lnTo>
                    <a:pt x="498314" y="556407"/>
                  </a:lnTo>
                  <a:lnTo>
                    <a:pt x="0" y="1112814"/>
                  </a:lnTo>
                  <a:lnTo>
                    <a:pt x="1993262" y="1112814"/>
                  </a:lnTo>
                  <a:lnTo>
                    <a:pt x="2491577" y="556407"/>
                  </a:lnTo>
                  <a:lnTo>
                    <a:pt x="1993262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17452" y="5079434"/>
              <a:ext cx="2491740" cy="1113155"/>
            </a:xfrm>
            <a:custGeom>
              <a:avLst/>
              <a:gdLst/>
              <a:ahLst/>
              <a:cxnLst/>
              <a:rect l="l" t="t" r="r" b="b"/>
              <a:pathLst>
                <a:path w="2491740" h="1113154">
                  <a:moveTo>
                    <a:pt x="0" y="0"/>
                  </a:moveTo>
                  <a:lnTo>
                    <a:pt x="1993262" y="0"/>
                  </a:lnTo>
                  <a:lnTo>
                    <a:pt x="2491577" y="556407"/>
                  </a:lnTo>
                  <a:lnTo>
                    <a:pt x="1993262" y="1112814"/>
                  </a:lnTo>
                  <a:lnTo>
                    <a:pt x="0" y="1112814"/>
                  </a:lnTo>
                  <a:lnTo>
                    <a:pt x="498315" y="55640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48600" y="5036820"/>
            <a:ext cx="2057399" cy="115898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ct val="90300"/>
              </a:lnSpc>
              <a:spcBef>
                <a:spcPts val="330"/>
              </a:spcBef>
            </a:pPr>
            <a:r>
              <a:rPr lang="pt-PT" sz="2000" b="1" spc="-5" dirty="0">
                <a:solidFill>
                  <a:srgbClr val="FFFFFF"/>
                </a:solidFill>
                <a:latin typeface="Arial"/>
                <a:cs typeface="Arial"/>
              </a:rPr>
              <a:t>Análise das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 ne</a:t>
            </a:r>
            <a:r>
              <a:rPr lang="pt-PT" sz="2000" b="1" dirty="0" err="1">
                <a:solidFill>
                  <a:srgbClr val="FFFFFF"/>
                </a:solidFill>
                <a:latin typeface="Arial"/>
                <a:cs typeface="Arial"/>
              </a:rPr>
              <a:t>cessidades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2000" b="1" spc="-5" dirty="0">
                <a:solidFill>
                  <a:srgbClr val="FFFFFF"/>
                </a:solidFill>
                <a:latin typeface="Arial"/>
                <a:cs typeface="Arial"/>
              </a:rPr>
              <a:t>nas unidades de saúde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75580" y="1016995"/>
            <a:ext cx="7068307" cy="38229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7179" y="3366516"/>
            <a:ext cx="1256030" cy="8763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635" algn="ctr">
              <a:lnSpc>
                <a:spcPct val="89500"/>
              </a:lnSpc>
              <a:spcBef>
                <a:spcPts val="350"/>
              </a:spcBef>
            </a:pPr>
            <a:r>
              <a:rPr sz="2000" dirty="0">
                <a:latin typeface="Arial"/>
                <a:cs typeface="Arial"/>
              </a:rPr>
              <a:t>&amp;       </a:t>
            </a:r>
            <a:r>
              <a:rPr sz="2000" spc="5" dirty="0">
                <a:latin typeface="Arial"/>
                <a:cs typeface="Arial"/>
              </a:rPr>
              <a:t>Di</a:t>
            </a:r>
            <a:r>
              <a:rPr sz="2000" dirty="0">
                <a:latin typeface="Arial"/>
                <a:cs typeface="Arial"/>
              </a:rPr>
              <a:t>scuss</a:t>
            </a:r>
            <a:r>
              <a:rPr lang="pt-PT" sz="2000" dirty="0" err="1">
                <a:latin typeface="Arial"/>
                <a:cs typeface="Arial"/>
              </a:rPr>
              <a:t>ão</a:t>
            </a:r>
            <a:r>
              <a:rPr sz="2000" dirty="0">
                <a:latin typeface="Arial"/>
                <a:cs typeface="Arial"/>
              </a:rPr>
              <a:t>  </a:t>
            </a:r>
            <a:r>
              <a:rPr sz="2000" spc="-5" dirty="0">
                <a:latin typeface="Arial"/>
                <a:cs typeface="Arial"/>
              </a:rPr>
              <a:t>(3)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01400" y="6634184"/>
            <a:ext cx="817811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n-US" sz="1200" b="1" spc="-5" dirty="0" err="1">
                <a:solidFill>
                  <a:srgbClr val="FFFFFF"/>
                </a:solidFill>
                <a:latin typeface="Arial"/>
                <a:cs typeface="Arial"/>
              </a:rPr>
              <a:t>página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133532" cy="183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PT" spc="-15" dirty="0"/>
              <a:t>EXERCÍCIO DE SIMULAÇÃO</a:t>
            </a:r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2374926" y="6652472"/>
            <a:ext cx="7270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0000" y="3409188"/>
            <a:ext cx="1447800" cy="6132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32080" marR="5080" indent="-120014">
              <a:lnSpc>
                <a:spcPts val="2210"/>
              </a:lnSpc>
              <a:spcBef>
                <a:spcPts val="330"/>
              </a:spcBef>
            </a:pPr>
            <a:r>
              <a:rPr lang="pt-PT" sz="2000" b="1" dirty="0">
                <a:latin typeface="Arial"/>
                <a:cs typeface="Arial"/>
              </a:rPr>
              <a:t>Atualização do c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lang="pt-PT" sz="2000" b="1" dirty="0" err="1">
                <a:latin typeface="Arial"/>
                <a:cs typeface="Arial"/>
              </a:rPr>
              <a:t>á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881212"/>
              </p:ext>
            </p:extLst>
          </p:nvPr>
        </p:nvGraphicFramePr>
        <p:xfrm>
          <a:off x="4172521" y="1281868"/>
          <a:ext cx="4890133" cy="216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254">
                <a:tc>
                  <a:txBody>
                    <a:bodyPr/>
                    <a:lstStyle/>
                    <a:p>
                      <a:pPr marL="31750" marR="286385" indent="-635" algn="ctr">
                        <a:lnSpc>
                          <a:spcPct val="90000"/>
                        </a:lnSpc>
                        <a:spcBef>
                          <a:spcPts val="50"/>
                        </a:spcBef>
                      </a:pPr>
                      <a:r>
                        <a:rPr lang="pt-PT" sz="2000" spc="-5" dirty="0">
                          <a:latin typeface="Arial"/>
                          <a:cs typeface="Arial"/>
                        </a:rPr>
                        <a:t>Pergunta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&amp;      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scuss</a:t>
                      </a:r>
                      <a:r>
                        <a:rPr lang="pt-PT" sz="2000" dirty="0" err="1">
                          <a:latin typeface="Arial"/>
                          <a:cs typeface="Arial"/>
                        </a:rPr>
                        <a:t>ão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474980" marR="318135" indent="-120014">
                        <a:lnSpc>
                          <a:spcPts val="2210"/>
                        </a:lnSpc>
                      </a:pPr>
                      <a:r>
                        <a:rPr lang="pt-PT" sz="2000" b="1" dirty="0">
                          <a:latin typeface="Arial"/>
                          <a:cs typeface="Arial"/>
                        </a:rPr>
                        <a:t>Atualização do c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lang="pt-PT" sz="2000" b="1" spc="-5" dirty="0" err="1">
                          <a:latin typeface="Arial"/>
                          <a:cs typeface="Arial"/>
                        </a:rPr>
                        <a:t>á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316865" marR="24130" indent="-635" algn="ctr">
                        <a:lnSpc>
                          <a:spcPct val="90000"/>
                        </a:lnSpc>
                        <a:spcBef>
                          <a:spcPts val="50"/>
                        </a:spcBef>
                      </a:pPr>
                      <a:r>
                        <a:rPr lang="pt-PT" sz="2000" spc="-5" dirty="0">
                          <a:latin typeface="Arial"/>
                          <a:cs typeface="Arial"/>
                        </a:rPr>
                        <a:t>Pergunta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&amp;      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scuss</a:t>
                      </a:r>
                      <a:r>
                        <a:rPr lang="pt-PT" sz="2000" dirty="0" err="1">
                          <a:latin typeface="Arial"/>
                          <a:cs typeface="Arial"/>
                        </a:rPr>
                        <a:t>ão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502">
                <a:tc>
                  <a:txBody>
                    <a:bodyPr/>
                    <a:lstStyle/>
                    <a:p>
                      <a:pPr marL="492125">
                        <a:lnSpc>
                          <a:spcPts val="216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(1)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ts val="2325"/>
                        </a:lnSpc>
                        <a:spcBef>
                          <a:spcPts val="5"/>
                        </a:spcBef>
                      </a:pPr>
                      <a:r>
                        <a:rPr lang="pt-PT" sz="2000" spc="-5" dirty="0">
                          <a:latin typeface="Arial"/>
                          <a:cs typeface="Arial"/>
                        </a:rPr>
                        <a:t>Perguntas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7240">
                        <a:lnSpc>
                          <a:spcPts val="216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(2)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455372" y="1656588"/>
            <a:ext cx="1098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2000" b="1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lang="pt-PT" sz="2000" b="1" dirty="0" err="1">
                <a:latin typeface="Arial"/>
                <a:cs typeface="Arial"/>
              </a:rPr>
              <a:t>á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o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68" y="6638035"/>
            <a:ext cx="205733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1200" b="1" spc="-15" dirty="0">
                <a:solidFill>
                  <a:srgbClr val="FFFFFF"/>
                </a:solidFill>
                <a:latin typeface="Arial"/>
                <a:cs typeface="Arial"/>
              </a:rPr>
              <a:t>EXERCÍCIO DE SIMULAÇÃO</a:t>
            </a:r>
            <a:endParaRPr lang="pt-PT" sz="1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4926" y="6638035"/>
            <a:ext cx="72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01400" y="6619747"/>
            <a:ext cx="792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 err="1">
                <a:solidFill>
                  <a:srgbClr val="FFFFFF"/>
                </a:solidFill>
                <a:latin typeface="Arial"/>
                <a:cs typeface="Arial"/>
              </a:rPr>
              <a:t>página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21037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3600">
                <a:latin typeface="Roboto"/>
                <a:cs typeface="Roboto"/>
              </a:rPr>
              <a:t>Pergunta</a:t>
            </a:r>
            <a:r>
              <a:rPr sz="3600">
                <a:latin typeface="Roboto"/>
                <a:cs typeface="Roboto"/>
              </a:rPr>
              <a:t>s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0200" y="6638034"/>
            <a:ext cx="1752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pt-BR" sz="1200" b="1" spc="-5" dirty="0">
                <a:solidFill>
                  <a:srgbClr val="FFFFFF"/>
                </a:solidFill>
                <a:latin typeface="Arial"/>
                <a:cs typeface="Arial"/>
              </a:rPr>
              <a:t>20 de Outubro de 2020</a:t>
            </a:r>
            <a:endParaRPr lang="pt-BR" sz="1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87566" y="1415228"/>
            <a:ext cx="3136393" cy="4027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0201" y="2091435"/>
            <a:ext cx="400818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9070" algn="r">
              <a:lnSpc>
                <a:spcPct val="100000"/>
              </a:lnSpc>
              <a:spcBef>
                <a:spcPts val="100"/>
              </a:spcBef>
            </a:pPr>
            <a:r>
              <a:rPr lang="pt-PT" sz="4000" b="1" spc="-5" dirty="0">
                <a:solidFill>
                  <a:srgbClr val="0070C0"/>
                </a:solidFill>
                <a:latin typeface="Roboto"/>
                <a:cs typeface="Roboto"/>
              </a:rPr>
              <a:t>HÁ DÚVIDAS ANTES DE COMEÇARMOS</a:t>
            </a:r>
            <a:endParaRPr sz="40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5FCD04D76B4F9E83E1FFDAAD0434" ma:contentTypeVersion="12" ma:contentTypeDescription="Create a new document." ma:contentTypeScope="" ma:versionID="bf8e85f3622c27d67cc3cbd27cc3a127">
  <xsd:schema xmlns:xsd="http://www.w3.org/2001/XMLSchema" xmlns:xs="http://www.w3.org/2001/XMLSchema" xmlns:p="http://schemas.microsoft.com/office/2006/metadata/properties" xmlns:ns2="a1d858d0-9300-440e-863b-088bced39a33" xmlns:ns3="537a4c0a-028d-41b0-9193-6635ca5775f6" targetNamespace="http://schemas.microsoft.com/office/2006/metadata/properties" ma:root="true" ma:fieldsID="dff9a7b1e994b620ba838fd5a29bea04" ns2:_="" ns3:_="">
    <xsd:import namespace="a1d858d0-9300-440e-863b-088bced39a33"/>
    <xsd:import namespace="537a4c0a-028d-41b0-9193-6635ca577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858d0-9300-440e-863b-088bced39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a4c0a-028d-41b0-9193-6635ca5775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BBEE0-354E-401B-AE69-5A6C5EEE5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858d0-9300-440e-863b-088bced39a33"/>
    <ds:schemaRef ds:uri="537a4c0a-028d-41b0-9193-6635ca577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FA44A7-EEF9-4CB8-93DB-65592DC13652}">
  <ds:schemaRefs>
    <ds:schemaRef ds:uri="http://purl.org/dc/elements/1.1/"/>
    <ds:schemaRef ds:uri="http://schemas.microsoft.com/office/2006/metadata/properties"/>
    <ds:schemaRef ds:uri="http://purl.org/dc/terms/"/>
    <ds:schemaRef ds:uri="a1d858d0-9300-440e-863b-088bced39a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37a4c0a-028d-41b0-9193-6635ca5775f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A3DEF6-3C00-48A4-A26D-B70FE2893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1865</Words>
  <Application>Microsoft Office PowerPoint</Application>
  <PresentationFormat>Widescreen</PresentationFormat>
  <Paragraphs>275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Roboto</vt:lpstr>
      <vt:lpstr>Times New Roman</vt:lpstr>
      <vt:lpstr>Office Theme</vt:lpstr>
      <vt:lpstr>1_Office Theme</vt:lpstr>
      <vt:lpstr>Doença do coronavírus (COVID-19)</vt:lpstr>
      <vt:lpstr>Ordem do dia</vt:lpstr>
      <vt:lpstr>Orientar a preparação e resposta</vt:lpstr>
      <vt:lpstr>O que é um exercício teórico (TTX)?</vt:lpstr>
      <vt:lpstr>Estrutura e finalidade</vt:lpstr>
      <vt:lpstr>Objetivos gerais do TTX</vt:lpstr>
      <vt:lpstr>Regras do TTX</vt:lpstr>
      <vt:lpstr>Exercício teórico: como proceder</vt:lpstr>
      <vt:lpstr>Perguntas</vt:lpstr>
      <vt:lpstr>Doença do coronavírus (COVID-19)</vt:lpstr>
      <vt:lpstr>Cenário</vt:lpstr>
      <vt:lpstr>1ª sessão 1</vt:lpstr>
      <vt:lpstr>Atualização do cenário</vt:lpstr>
      <vt:lpstr>2ª sessão</vt:lpstr>
      <vt:lpstr>2ª sessão – Administração do hospital administration meeting</vt:lpstr>
      <vt:lpstr>Atualização do cenário</vt:lpstr>
      <vt:lpstr>3.ª sessão</vt:lpstr>
      <vt:lpstr>ENDEX Feedback do participante</vt:lpstr>
      <vt:lpstr>Balanço/Análise das necessidades</vt:lpstr>
      <vt:lpstr>Plano de ação</vt:lpstr>
      <vt:lpstr>Consolidação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 disease (COVID-19)</dc:title>
  <dc:creator>CLERIGO, Estrella</dc:creator>
  <cp:lastModifiedBy>COPPER, Frederik Anton</cp:lastModifiedBy>
  <cp:revision>47</cp:revision>
  <dcterms:created xsi:type="dcterms:W3CDTF">2020-10-20T10:38:46Z</dcterms:created>
  <dcterms:modified xsi:type="dcterms:W3CDTF">2020-11-04T14:09:43Z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LastSaved">
    <vt:filetime>2020-10-20T00:00:00Z</vt:filetime>
  </property>
  <property fmtid="{D5CDD505-2E9C-101B-9397-08002B2CF9AE}" pid="4" name="ContentTypeId">
    <vt:lpwstr>0x0101004B8C5FCD04D76B4F9E83E1FFDAAD0434</vt:lpwstr>
  </property>
</Properties>
</file>