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29"/>
  </p:notesMasterIdLst>
  <p:sldIdLst>
    <p:sldId id="256" r:id="rId6"/>
    <p:sldId id="29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0" r:id="rId26"/>
    <p:sldId id="292" r:id="rId27"/>
    <p:sldId id="295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6A04D-4EE3-4D01-AB71-FE5CA0D965EE}" v="5" dt="2020-11-04T13:47:58.5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814" autoAdjust="0"/>
    <p:restoredTop sz="84136" autoAdjust="0"/>
  </p:normalViewPr>
  <p:slideViewPr>
    <p:cSldViewPr>
      <p:cViewPr varScale="1">
        <p:scale>
          <a:sx n="96" d="100"/>
          <a:sy n="96" d="100"/>
        </p:scale>
        <p:origin x="1794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23" d="100"/>
          <a:sy n="123" d="100"/>
        </p:scale>
        <p:origin x="132" y="156"/>
      </p:cViewPr>
      <p:guideLst>
        <p:guide orient="horz" pos="2160"/>
        <p:guide pos="38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PPER, Frederik Anton" userId="0f901088-783c-438a-8209-1f3e953b174f" providerId="ADAL" clId="{CB7A5530-B4B3-4B52-9987-94A8B08F047B}"/>
    <pc:docChg chg="undo modSld">
      <pc:chgData name="COPPER, Frederik Anton" userId="0f901088-783c-438a-8209-1f3e953b174f" providerId="ADAL" clId="{CB7A5530-B4B3-4B52-9987-94A8B08F047B}" dt="2020-10-27T15:59:38.138" v="31" actId="20577"/>
      <pc:docMkLst>
        <pc:docMk/>
      </pc:docMkLst>
      <pc:sldChg chg="addSp modSp">
        <pc:chgData name="COPPER, Frederik Anton" userId="0f901088-783c-438a-8209-1f3e953b174f" providerId="ADAL" clId="{CB7A5530-B4B3-4B52-9987-94A8B08F047B}" dt="2020-10-27T15:58:45.148" v="12" actId="1076"/>
        <pc:sldMkLst>
          <pc:docMk/>
          <pc:sldMk cId="0" sldId="258"/>
        </pc:sldMkLst>
        <pc:spChg chg="mod">
          <ac:chgData name="COPPER, Frederik Anton" userId="0f901088-783c-438a-8209-1f3e953b174f" providerId="ADAL" clId="{CB7A5530-B4B3-4B52-9987-94A8B08F047B}" dt="2020-10-27T15:57:37.098" v="3" actId="20577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COPPER, Frederik Anton" userId="0f901088-783c-438a-8209-1f3e953b174f" providerId="ADAL" clId="{CB7A5530-B4B3-4B52-9987-94A8B08F047B}" dt="2020-10-27T15:58:41.118" v="10" actId="1076"/>
          <ac:spMkLst>
            <pc:docMk/>
            <pc:sldMk cId="0" sldId="258"/>
            <ac:spMk id="8" creationId="{D256AE81-B42B-4473-8A8E-0D547798C2DD}"/>
          </ac:spMkLst>
        </pc:spChg>
        <pc:picChg chg="add mod">
          <ac:chgData name="COPPER, Frederik Anton" userId="0f901088-783c-438a-8209-1f3e953b174f" providerId="ADAL" clId="{CB7A5530-B4B3-4B52-9987-94A8B08F047B}" dt="2020-10-27T15:58:45.148" v="12" actId="1076"/>
          <ac:picMkLst>
            <pc:docMk/>
            <pc:sldMk cId="0" sldId="258"/>
            <ac:picMk id="9" creationId="{3CCD3B60-9A61-436A-891F-64897F8B00D5}"/>
          </ac:picMkLst>
        </pc:picChg>
      </pc:sldChg>
      <pc:sldChg chg="modSp">
        <pc:chgData name="COPPER, Frederik Anton" userId="0f901088-783c-438a-8209-1f3e953b174f" providerId="ADAL" clId="{CB7A5530-B4B3-4B52-9987-94A8B08F047B}" dt="2020-10-27T15:59:38.138" v="31" actId="20577"/>
        <pc:sldMkLst>
          <pc:docMk/>
          <pc:sldMk cId="0" sldId="270"/>
        </pc:sldMkLst>
        <pc:spChg chg="mod">
          <ac:chgData name="COPPER, Frederik Anton" userId="0f901088-783c-438a-8209-1f3e953b174f" providerId="ADAL" clId="{CB7A5530-B4B3-4B52-9987-94A8B08F047B}" dt="2020-10-27T15:59:38.138" v="31" actId="20577"/>
          <ac:spMkLst>
            <pc:docMk/>
            <pc:sldMk cId="0" sldId="270"/>
            <ac:spMk id="4" creationId="{00000000-0000-0000-0000-000000000000}"/>
          </ac:spMkLst>
        </pc:spChg>
      </pc:sldChg>
    </pc:docChg>
  </pc:docChgLst>
  <pc:docChgLst>
    <pc:chgData name="COPPER, Frederik Anton" userId="0f901088-783c-438a-8209-1f3e953b174f" providerId="ADAL" clId="{70A6A04D-4EE3-4D01-AB71-FE5CA0D965EE}"/>
    <pc:docChg chg="delSld">
      <pc:chgData name="COPPER, Frederik Anton" userId="0f901088-783c-438a-8209-1f3e953b174f" providerId="ADAL" clId="{70A6A04D-4EE3-4D01-AB71-FE5CA0D965EE}" dt="2020-11-04T13:46:10.220" v="2" actId="2696"/>
      <pc:docMkLst>
        <pc:docMk/>
      </pc:docMkLst>
      <pc:sldChg chg="del">
        <pc:chgData name="COPPER, Frederik Anton" userId="0f901088-783c-438a-8209-1f3e953b174f" providerId="ADAL" clId="{70A6A04D-4EE3-4D01-AB71-FE5CA0D965EE}" dt="2020-11-04T13:45:17.431" v="1" actId="2696"/>
        <pc:sldMkLst>
          <pc:docMk/>
          <pc:sldMk cId="0" sldId="257"/>
        </pc:sldMkLst>
      </pc:sldChg>
      <pc:sldChg chg="del">
        <pc:chgData name="COPPER, Frederik Anton" userId="0f901088-783c-438a-8209-1f3e953b174f" providerId="ADAL" clId="{70A6A04D-4EE3-4D01-AB71-FE5CA0D965EE}" dt="2020-11-04T13:44:32.017" v="0" actId="2696"/>
        <pc:sldMkLst>
          <pc:docMk/>
          <pc:sldMk cId="0" sldId="276"/>
        </pc:sldMkLst>
      </pc:sldChg>
      <pc:sldChg chg="del">
        <pc:chgData name="COPPER, Frederik Anton" userId="0f901088-783c-438a-8209-1f3e953b174f" providerId="ADAL" clId="{70A6A04D-4EE3-4D01-AB71-FE5CA0D965EE}" dt="2020-11-04T13:46:10.220" v="2" actId="2696"/>
        <pc:sldMkLst>
          <pc:docMk/>
          <pc:sldMk cId="0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31D2-34F6-45EC-8628-DD39AF13A5AA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1A208-03DD-441D-B179-741B55092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33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añadir notas.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F109-5F8C-46C5-B013-3B4098F5F7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71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 la elaboración de esas orientaciones, los equipos de la OMS trabajan con expertos procedentes de todo el mundo. Juntos, los expertos examinan los informes, estudios y presentaciones de los países, analizan las tendencias, consultan a otros grupos de expertos y seguidamente acuerdan cuál es el mejor enfoque. Las orientaciones están destinadas a las instancias decisorias en materia de salud, que adaptan la información a sus países y contextos. Cuando se dispone de nuevos datos científicos, se actualizan los documentos.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1A208-03DD-441D-B179-741B550925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08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available:</a:t>
            </a:r>
          </a:p>
          <a:p>
            <a:r>
              <a:rPr lang="en-US" dirty="0"/>
              <a:t>•	the Health Care Facility assessment tool - https://www.who.int/publications/i/item/WHO-2019-nCoV-HCF_assessment-IPC-2020.1 </a:t>
            </a:r>
          </a:p>
          <a:p>
            <a:r>
              <a:rPr lang="en-US" dirty="0"/>
              <a:t>•	the Health Care Facility Safe Environments assessment tool  - https://www.who.int/publications/i/item/WHO-2019-nCoV-HCF_assessment-Safe_environment-2020.1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1A208-03DD-441D-B179-741B550925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4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 available:</a:t>
            </a:r>
          </a:p>
          <a:p>
            <a:r>
              <a:rPr lang="en-US" dirty="0"/>
              <a:t>the Management of Infected Health Workers document, also included in this document are screening considerations that participants may want to consider in their local contexts - https://www.who.int/publications/i/item/10665-336265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1A208-03DD-441D-B179-741B550925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7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Nuestro plan de acción</a:t>
            </a:r>
          </a:p>
          <a:p>
            <a:endParaRPr lang="es-ES" dirty="0"/>
          </a:p>
          <a:p>
            <a:r>
              <a:rPr lang="es-ES" dirty="0"/>
              <a:t>Problema / deficiencia clave</a:t>
            </a:r>
          </a:p>
          <a:p>
            <a:r>
              <a:rPr lang="es-ES" dirty="0"/>
              <a:t>Solución propuesta</a:t>
            </a:r>
          </a:p>
          <a:p>
            <a:r>
              <a:rPr lang="es-ES" dirty="0"/>
              <a:t>Plazo de resolución</a:t>
            </a:r>
          </a:p>
          <a:p>
            <a:r>
              <a:rPr lang="es-ES" dirty="0"/>
              <a:t>Responsabilidad</a:t>
            </a:r>
            <a:endParaRPr lang="en-GB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1A208-03DD-441D-B179-741B550925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7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añadir notas.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F109-5F8C-46C5-B013-3B4098F5F7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52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añadir notas.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FF109-5F8C-46C5-B013-3B4098F5F7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70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algn="l" rtl="0">
              <a:spcBef>
                <a:spcPct val="0"/>
              </a:spcBef>
              <a:spcAft>
                <a:spcPct val="0"/>
              </a:spcAft>
              <a:buSzPts val="400"/>
              <a:buFont typeface="Calibri"/>
              <a:buChar char="•"/>
            </a:pPr>
            <a:r>
              <a:rPr lang="es" sz="35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Dividirse en grupos.</a:t>
            </a:r>
          </a:p>
          <a:p>
            <a:pPr marL="342900" lvl="1" indent="-342900" algn="l" rtl="0">
              <a:spcBef>
                <a:spcPts val="700"/>
              </a:spcBef>
              <a:spcAft>
                <a:spcPct val="0"/>
              </a:spcAft>
              <a:buSzPts val="400"/>
              <a:buFont typeface="Calibri"/>
              <a:buChar char="•"/>
            </a:pPr>
            <a:r>
              <a:rPr lang="es" sz="35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Establecimiento de prioridades para plasmar las conclusiones en acciones</a:t>
            </a:r>
          </a:p>
          <a:p>
            <a:pPr marL="800100" lvl="2" indent="-342900" algn="l" rtl="0">
              <a:spcBef>
                <a:spcPts val="400"/>
              </a:spcBef>
              <a:spcAft>
                <a:spcPct val="0"/>
              </a:spcAft>
              <a:buSzPts val="300"/>
              <a:buFont typeface="Calibri"/>
              <a:buChar char="–"/>
            </a:pPr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Acción</a:t>
            </a:r>
          </a:p>
          <a:p>
            <a:pPr marL="800100" lvl="2" indent="-342900" algn="l" rtl="0">
              <a:spcBef>
                <a:spcPts val="400"/>
              </a:spcBef>
              <a:spcAft>
                <a:spcPct val="0"/>
              </a:spcAft>
              <a:buSzPts val="300"/>
              <a:buFont typeface="Calibri"/>
              <a:buChar char="–"/>
            </a:pPr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¿Por qué es una prioridad?</a:t>
            </a:r>
          </a:p>
          <a:p>
            <a:pPr marL="800100" lvl="2" indent="-342900" algn="l" rtl="0">
              <a:spcBef>
                <a:spcPts val="400"/>
              </a:spcBef>
              <a:spcAft>
                <a:spcPct val="0"/>
              </a:spcAft>
              <a:buSzPts val="300"/>
              <a:buFont typeface="Calibri"/>
              <a:buChar char="–"/>
            </a:pPr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¿Quién es responsable de la acción?</a:t>
            </a:r>
          </a:p>
          <a:p>
            <a:pPr marL="800100" lvl="2" indent="-342900" algn="l" rtl="0">
              <a:spcBef>
                <a:spcPts val="400"/>
              </a:spcBef>
              <a:spcAft>
                <a:spcPct val="0"/>
              </a:spcAft>
              <a:buSzPts val="300"/>
              <a:buFont typeface="Calibri"/>
              <a:buChar char="–"/>
            </a:pPr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¿Qué recursos se requieren?</a:t>
            </a:r>
          </a:p>
          <a:p>
            <a:pPr marL="800100" lvl="2" indent="-342900" algn="l" rtl="0">
              <a:spcBef>
                <a:spcPts val="400"/>
              </a:spcBef>
              <a:spcAft>
                <a:spcPct val="0"/>
              </a:spcAft>
              <a:buSzPts val="300"/>
              <a:buFont typeface="Calibri"/>
              <a:buChar char="–"/>
            </a:pPr>
            <a:r>
              <a:rPr lang="es" sz="24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¿Para cuándo?</a:t>
            </a:r>
          </a:p>
          <a:p>
            <a:pPr marL="342900" lvl="1" indent="-342900" algn="l" rtl="0">
              <a:spcBef>
                <a:spcPts val="700"/>
              </a:spcBef>
              <a:spcAft>
                <a:spcPct val="0"/>
              </a:spcAft>
              <a:buSzPts val="400"/>
              <a:buFont typeface="Calibri"/>
              <a:buChar char="•"/>
            </a:pPr>
            <a:r>
              <a:rPr lang="es" sz="3500" b="0" i="0" u="none" strike="noStrike" cap="none" baseline="0" dirty="0">
                <a:solidFill>
                  <a:srgbClr val="000000"/>
                </a:solidFill>
                <a:effectLst/>
                <a:uFillTx/>
                <a:latin typeface="+mn-lt"/>
              </a:rPr>
              <a:t>El relator de cada grupo expone un resumen de 5 minutos de las conclusiones del grupo.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61A72-6C7D-49E1-A69D-B1543F4FD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0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9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1125" y="-13716"/>
            <a:ext cx="1172974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910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57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33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40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408"/>
                </a:lnTo>
                <a:lnTo>
                  <a:pt x="0" y="611408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80631"/>
            <a:ext cx="12188952" cy="27736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55" y="6605265"/>
            <a:ext cx="12186285" cy="252729"/>
          </a:xfrm>
          <a:custGeom>
            <a:avLst/>
            <a:gdLst/>
            <a:ahLst/>
            <a:cxnLst/>
            <a:rect l="l" t="t" r="r" b="b"/>
            <a:pathLst>
              <a:path w="12186285" h="252729">
                <a:moveTo>
                  <a:pt x="0" y="0"/>
                </a:moveTo>
                <a:lnTo>
                  <a:pt x="12185943" y="0"/>
                </a:lnTo>
                <a:lnTo>
                  <a:pt x="12185943" y="252734"/>
                </a:lnTo>
                <a:lnTo>
                  <a:pt x="0" y="252734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69335" y="6580631"/>
            <a:ext cx="4191000" cy="27736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093982" y="6605265"/>
            <a:ext cx="4088129" cy="248920"/>
          </a:xfrm>
          <a:custGeom>
            <a:avLst/>
            <a:gdLst/>
            <a:ahLst/>
            <a:cxnLst/>
            <a:rect l="l" t="t" r="r" b="b"/>
            <a:pathLst>
              <a:path w="4088129" h="248920">
                <a:moveTo>
                  <a:pt x="3963689" y="0"/>
                </a:moveTo>
                <a:lnTo>
                  <a:pt x="0" y="0"/>
                </a:lnTo>
                <a:lnTo>
                  <a:pt x="0" y="248595"/>
                </a:lnTo>
                <a:lnTo>
                  <a:pt x="4087982" y="248595"/>
                </a:lnTo>
                <a:lnTo>
                  <a:pt x="4087982" y="124300"/>
                </a:lnTo>
                <a:lnTo>
                  <a:pt x="3963689" y="0"/>
                </a:lnTo>
                <a:close/>
              </a:path>
            </a:pathLst>
          </a:custGeom>
          <a:solidFill>
            <a:srgbClr val="49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865120" y="6580631"/>
            <a:ext cx="4191000" cy="27736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890326" y="6605265"/>
            <a:ext cx="4088129" cy="248920"/>
          </a:xfrm>
          <a:custGeom>
            <a:avLst/>
            <a:gdLst/>
            <a:ahLst/>
            <a:cxnLst/>
            <a:rect l="l" t="t" r="r" b="b"/>
            <a:pathLst>
              <a:path w="4088129" h="248920">
                <a:moveTo>
                  <a:pt x="3963689" y="0"/>
                </a:moveTo>
                <a:lnTo>
                  <a:pt x="0" y="0"/>
                </a:lnTo>
                <a:lnTo>
                  <a:pt x="0" y="248595"/>
                </a:lnTo>
                <a:lnTo>
                  <a:pt x="4087982" y="248595"/>
                </a:lnTo>
                <a:lnTo>
                  <a:pt x="4087982" y="124300"/>
                </a:lnTo>
                <a:lnTo>
                  <a:pt x="3963689" y="0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207008" y="6574535"/>
            <a:ext cx="4282440" cy="283464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32706" y="6599208"/>
            <a:ext cx="4178300" cy="259079"/>
          </a:xfrm>
          <a:custGeom>
            <a:avLst/>
            <a:gdLst/>
            <a:ahLst/>
            <a:cxnLst/>
            <a:rect l="l" t="t" r="r" b="b"/>
            <a:pathLst>
              <a:path w="4178300" h="259079">
                <a:moveTo>
                  <a:pt x="4048621" y="0"/>
                </a:moveTo>
                <a:lnTo>
                  <a:pt x="0" y="0"/>
                </a:lnTo>
                <a:lnTo>
                  <a:pt x="0" y="258506"/>
                </a:lnTo>
                <a:lnTo>
                  <a:pt x="4177872" y="258506"/>
                </a:lnTo>
                <a:lnTo>
                  <a:pt x="4177872" y="129252"/>
                </a:lnTo>
                <a:lnTo>
                  <a:pt x="4048621" y="0"/>
                </a:lnTo>
                <a:close/>
              </a:path>
            </a:pathLst>
          </a:custGeom>
          <a:solidFill>
            <a:srgbClr val="006A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87552" y="6574535"/>
            <a:ext cx="4282440" cy="283464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1794" y="6599208"/>
            <a:ext cx="4178300" cy="248920"/>
          </a:xfrm>
          <a:custGeom>
            <a:avLst/>
            <a:gdLst/>
            <a:ahLst/>
            <a:cxnLst/>
            <a:rect l="l" t="t" r="r" b="b"/>
            <a:pathLst>
              <a:path w="4178300" h="248920">
                <a:moveTo>
                  <a:pt x="4053436" y="0"/>
                </a:moveTo>
                <a:lnTo>
                  <a:pt x="0" y="0"/>
                </a:lnTo>
                <a:lnTo>
                  <a:pt x="0" y="248879"/>
                </a:lnTo>
                <a:lnTo>
                  <a:pt x="4177873" y="248879"/>
                </a:lnTo>
                <a:lnTo>
                  <a:pt x="4177873" y="124441"/>
                </a:lnTo>
                <a:lnTo>
                  <a:pt x="4053436" y="0"/>
                </a:lnTo>
                <a:close/>
              </a:path>
            </a:pathLst>
          </a:custGeom>
          <a:solidFill>
            <a:srgbClr val="005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9831" y="6574535"/>
            <a:ext cx="2109216" cy="283464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05386" y="6599208"/>
            <a:ext cx="2004695" cy="259079"/>
          </a:xfrm>
          <a:custGeom>
            <a:avLst/>
            <a:gdLst/>
            <a:ahLst/>
            <a:cxnLst/>
            <a:rect l="l" t="t" r="r" b="b"/>
            <a:pathLst>
              <a:path w="2004695" h="259079">
                <a:moveTo>
                  <a:pt x="1871348" y="0"/>
                </a:moveTo>
                <a:lnTo>
                  <a:pt x="0" y="0"/>
                </a:lnTo>
                <a:lnTo>
                  <a:pt x="0" y="258791"/>
                </a:lnTo>
                <a:lnTo>
                  <a:pt x="2004413" y="258791"/>
                </a:lnTo>
                <a:lnTo>
                  <a:pt x="2004413" y="133067"/>
                </a:lnTo>
                <a:lnTo>
                  <a:pt x="1871348" y="0"/>
                </a:lnTo>
                <a:close/>
              </a:path>
            </a:pathLst>
          </a:custGeom>
          <a:solidFill>
            <a:srgbClr val="D86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6574535"/>
            <a:ext cx="2084832" cy="283464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6599208"/>
            <a:ext cx="2004695" cy="259079"/>
          </a:xfrm>
          <a:custGeom>
            <a:avLst/>
            <a:gdLst/>
            <a:ahLst/>
            <a:cxnLst/>
            <a:rect l="l" t="t" r="r" b="b"/>
            <a:pathLst>
              <a:path w="2004695" h="259079">
                <a:moveTo>
                  <a:pt x="1871348" y="0"/>
                </a:moveTo>
                <a:lnTo>
                  <a:pt x="0" y="0"/>
                </a:lnTo>
                <a:lnTo>
                  <a:pt x="0" y="258791"/>
                </a:lnTo>
                <a:lnTo>
                  <a:pt x="2004413" y="258791"/>
                </a:lnTo>
                <a:lnTo>
                  <a:pt x="2004413" y="133067"/>
                </a:lnTo>
                <a:lnTo>
                  <a:pt x="1871348" y="0"/>
                </a:lnTo>
                <a:close/>
              </a:path>
            </a:pathLst>
          </a:custGeom>
          <a:solidFill>
            <a:srgbClr val="A24B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5664" y="-79755"/>
            <a:ext cx="384067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1811" y="2080767"/>
            <a:ext cx="10570845" cy="323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269" y="6652472"/>
            <a:ext cx="177673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15" dirty="0"/>
              <a:t>SIMULATION</a:t>
            </a:r>
            <a:r>
              <a:rPr spc="-35" dirty="0"/>
              <a:t> </a:t>
            </a:r>
            <a:r>
              <a:rPr spc="-5" dirty="0"/>
              <a:t>EXERCISE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01037" y="6634184"/>
            <a:ext cx="61785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page</a:t>
            </a:r>
            <a:r>
              <a:rPr spc="-5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187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187"/>
                </a:lnTo>
                <a:lnTo>
                  <a:pt x="0" y="611187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568440"/>
            <a:ext cx="12188952" cy="28956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350" y="6605586"/>
            <a:ext cx="12185650" cy="252729"/>
          </a:xfrm>
          <a:custGeom>
            <a:avLst/>
            <a:gdLst/>
            <a:ahLst/>
            <a:cxnLst/>
            <a:rect l="l" t="t" r="r" b="b"/>
            <a:pathLst>
              <a:path w="12185650" h="252729">
                <a:moveTo>
                  <a:pt x="0" y="0"/>
                </a:moveTo>
                <a:lnTo>
                  <a:pt x="12185650" y="0"/>
                </a:lnTo>
                <a:lnTo>
                  <a:pt x="12185650" y="252413"/>
                </a:lnTo>
                <a:lnTo>
                  <a:pt x="0" y="252413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1587"/>
            <a:ext cx="777113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25" y="1151635"/>
            <a:ext cx="758380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5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8.jpg"/><Relationship Id="rId5" Type="http://schemas.openxmlformats.org/officeDocument/2006/relationships/image" Target="../media/image4.png"/><Relationship Id="rId10" Type="http://schemas.openxmlformats.org/officeDocument/2006/relationships/image" Target="../media/image27.jpg"/><Relationship Id="rId4" Type="http://schemas.openxmlformats.org/officeDocument/2006/relationships/image" Target="../media/image3.png"/><Relationship Id="rId9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rashforda@who.int" TargetMode="External"/><Relationship Id="rId13" Type="http://schemas.openxmlformats.org/officeDocument/2006/relationships/hyperlink" Target="https://www.who.int/es/health-topics/coronavirus/coronavirus" TargetMode="External"/><Relationship Id="rId3" Type="http://schemas.openxmlformats.org/officeDocument/2006/relationships/hyperlink" Target="https://www.who.int/es/emergencies/diseases/novel-coronavirus-2019" TargetMode="External"/><Relationship Id="rId7" Type="http://schemas.openxmlformats.org/officeDocument/2006/relationships/hyperlink" Target="mailto:schmidtt@who.int" TargetMode="External"/><Relationship Id="rId12" Type="http://schemas.openxmlformats.org/officeDocument/2006/relationships/hyperlink" Target="mailto:eshofoniea@who.int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mhourid@who.int" TargetMode="External"/><Relationship Id="rId11" Type="http://schemas.openxmlformats.org/officeDocument/2006/relationships/hyperlink" Target="mailto:htikem@who.int" TargetMode="External"/><Relationship Id="rId5" Type="http://schemas.openxmlformats.org/officeDocument/2006/relationships/hyperlink" Target="mailto:stephenm@who.int" TargetMode="External"/><Relationship Id="rId15" Type="http://schemas.openxmlformats.org/officeDocument/2006/relationships/hyperlink" Target="https://www.who.int/ihr/procedures/simulation-exercise/en/" TargetMode="External"/><Relationship Id="rId10" Type="http://schemas.openxmlformats.org/officeDocument/2006/relationships/hyperlink" Target="mailto:katom@who.int" TargetMode="External"/><Relationship Id="rId4" Type="http://schemas.openxmlformats.org/officeDocument/2006/relationships/image" Target="../media/image35.png"/><Relationship Id="rId9" Type="http://schemas.openxmlformats.org/officeDocument/2006/relationships/hyperlink" Target="mailto:andragro@paho.org" TargetMode="External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publications/i/item/WHO-2019-nCoV-IPC-2020.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hyperlink" Target="https://www.who.int/publications/i/item/infection-prevention-and-control-for-the-safe-management-of-a-dead-body-in-the-context-of-covid-19-interim-guidanc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70" y="2699004"/>
            <a:ext cx="4999355" cy="12903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4680"/>
              </a:lnSpc>
              <a:spcBef>
                <a:spcPts val="755"/>
              </a:spcBef>
            </a:pPr>
            <a:r>
              <a:rPr lang="es-ES" sz="4400">
                <a:latin typeface="Roboto"/>
                <a:cs typeface="Roboto"/>
              </a:rPr>
              <a:t>Enfermedad por coronavirus (COVID-19)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8601" y="3849116"/>
            <a:ext cx="4091040" cy="146835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>
              <a:lnSpc>
                <a:spcPts val="2810"/>
              </a:lnSpc>
              <a:spcBef>
                <a:spcPts val="250"/>
              </a:spcBef>
            </a:pPr>
            <a:r>
              <a:rPr lang="es-ES" sz="2400" b="1" dirty="0">
                <a:solidFill>
                  <a:srgbClr val="D86422"/>
                </a:solidFill>
                <a:latin typeface="Roboto"/>
                <a:cs typeface="Roboto"/>
              </a:rPr>
              <a:t>PREVENCIÓN Y CONTROL DE ENFERMEDADES (PCI) Y CENTROS DE SALUD</a:t>
            </a:r>
            <a:br>
              <a:rPr lang="es-ES" sz="2400" b="1" dirty="0">
                <a:solidFill>
                  <a:srgbClr val="D86422"/>
                </a:solidFill>
                <a:latin typeface="Roboto"/>
                <a:cs typeface="Roboto"/>
              </a:rPr>
            </a:br>
            <a:r>
              <a:rPr lang="es-ES" sz="2400" b="1" dirty="0">
                <a:solidFill>
                  <a:srgbClr val="D86422"/>
                </a:solidFill>
                <a:latin typeface="Roboto"/>
                <a:cs typeface="Roboto"/>
              </a:rPr>
              <a:t>EJERCICIO DE SIMULACIÓN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3369" y="6317180"/>
            <a:ext cx="12052935" cy="411480"/>
            <a:chOff x="133369" y="6317180"/>
            <a:chExt cx="12052935" cy="411480"/>
          </a:xfrm>
        </p:grpSpPr>
        <p:sp>
          <p:nvSpPr>
            <p:cNvPr id="5" name="object 5"/>
            <p:cNvSpPr/>
            <p:nvPr/>
          </p:nvSpPr>
          <p:spPr>
            <a:xfrm>
              <a:off x="133369" y="6317180"/>
              <a:ext cx="1290701" cy="411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9683" y="6329159"/>
              <a:ext cx="1266446" cy="38746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9" descr="I:\UnitData\Spanish\ACTIVE\LOGOS\Logo horizontal color celeste.jpg">
            <a:extLst>
              <a:ext uri="{FF2B5EF4-FFF2-40B4-BE49-F238E27FC236}">
                <a16:creationId xmlns:a16="http://schemas.microsoft.com/office/drawing/2014/main" id="{76DBF9A3-EC0D-43B7-9CF8-DFD5BF18756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11" r="47046" b="42857"/>
          <a:stretch/>
        </p:blipFill>
        <p:spPr bwMode="auto">
          <a:xfrm>
            <a:off x="-198888" y="6126479"/>
            <a:ext cx="2194560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70" y="2699004"/>
            <a:ext cx="4999355" cy="12903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4680"/>
              </a:lnSpc>
              <a:spcBef>
                <a:spcPts val="755"/>
              </a:spcBef>
            </a:pPr>
            <a:r>
              <a:rPr lang="es-ES" sz="4400">
                <a:latin typeface="Roboto"/>
                <a:cs typeface="Roboto"/>
              </a:rPr>
              <a:t>Enfermedad por coronavirus (COVID-19)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72401" y="3839971"/>
            <a:ext cx="4167240" cy="146835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5080" indent="-95250">
              <a:lnSpc>
                <a:spcPts val="2810"/>
              </a:lnSpc>
              <a:spcBef>
                <a:spcPts val="250"/>
              </a:spcBef>
            </a:pPr>
            <a:r>
              <a:rPr lang="es-ES" sz="2400" b="1" dirty="0">
                <a:solidFill>
                  <a:srgbClr val="D86422"/>
                </a:solidFill>
                <a:latin typeface="Roboto"/>
                <a:cs typeface="Roboto"/>
              </a:rPr>
              <a:t>PREVENCIÓN Y CONTROL DE ENFERMEDADES (PCI) Y CENTROS DE SALUD</a:t>
            </a:r>
            <a:br>
              <a:rPr lang="es-ES" sz="2400" b="1" dirty="0">
                <a:solidFill>
                  <a:srgbClr val="D86422"/>
                </a:solidFill>
                <a:latin typeface="Roboto"/>
                <a:cs typeface="Roboto"/>
              </a:rPr>
            </a:br>
            <a:r>
              <a:rPr lang="es-ES" sz="2400" b="1" dirty="0">
                <a:solidFill>
                  <a:srgbClr val="D86422"/>
                </a:solidFill>
                <a:latin typeface="Roboto"/>
                <a:cs typeface="Roboto"/>
              </a:rPr>
              <a:t>EJERCICIO DE SIMULACIÓN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3369" y="6317180"/>
            <a:ext cx="12052935" cy="411480"/>
            <a:chOff x="133369" y="6317180"/>
            <a:chExt cx="12052935" cy="411480"/>
          </a:xfrm>
        </p:grpSpPr>
        <p:sp>
          <p:nvSpPr>
            <p:cNvPr id="5" name="object 5"/>
            <p:cNvSpPr/>
            <p:nvPr/>
          </p:nvSpPr>
          <p:spPr>
            <a:xfrm>
              <a:off x="133369" y="6317180"/>
              <a:ext cx="1290701" cy="4114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919683" y="6329159"/>
              <a:ext cx="1266446" cy="38746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9" descr="I:\UnitData\Spanish\ACTIVE\LOGOS\Logo horizontal color celeste.jpg">
            <a:extLst>
              <a:ext uri="{FF2B5EF4-FFF2-40B4-BE49-F238E27FC236}">
                <a16:creationId xmlns:a16="http://schemas.microsoft.com/office/drawing/2014/main" id="{CA251E04-2471-4B15-8C38-F7CB608753D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11" r="47046" b="42857"/>
          <a:stretch/>
        </p:blipFill>
        <p:spPr bwMode="auto">
          <a:xfrm>
            <a:off x="-198888" y="6126479"/>
            <a:ext cx="2194560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6"/>
            <a:ext cx="777113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4095"/>
              </a:lnSpc>
            </a:pPr>
            <a:r>
              <a:rPr lang="es-ES" sz="3600"/>
              <a:t>Escenario</a:t>
            </a:r>
          </a:p>
        </p:txBody>
      </p:sp>
      <p:sp>
        <p:nvSpPr>
          <p:cNvPr id="3" name="object 3"/>
          <p:cNvSpPr/>
          <p:nvPr/>
        </p:nvSpPr>
        <p:spPr>
          <a:xfrm>
            <a:off x="483895" y="914400"/>
            <a:ext cx="7287259" cy="5500370"/>
          </a:xfrm>
          <a:custGeom>
            <a:avLst/>
            <a:gdLst/>
            <a:ahLst/>
            <a:cxnLst/>
            <a:rect l="l" t="t" r="r" b="b"/>
            <a:pathLst>
              <a:path w="7287259" h="5500370">
                <a:moveTo>
                  <a:pt x="7286716" y="0"/>
                </a:moveTo>
                <a:lnTo>
                  <a:pt x="0" y="0"/>
                </a:lnTo>
                <a:lnTo>
                  <a:pt x="0" y="5500254"/>
                </a:lnTo>
                <a:lnTo>
                  <a:pt x="7286716" y="5500254"/>
                </a:lnTo>
                <a:lnTo>
                  <a:pt x="7286716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2635" y="1100835"/>
            <a:ext cx="7129145" cy="426078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300" marR="5715" indent="-228600" algn="just">
              <a:lnSpc>
                <a:spcPct val="100499"/>
              </a:lnSpc>
              <a:spcBef>
                <a:spcPts val="85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dirty="0">
                <a:latin typeface="Roboto"/>
                <a:cs typeface="Roboto"/>
              </a:rPr>
              <a:t>El Hospital de los Héroes es un centro terciario de 300 camas de la capital, con 18 camas de UCI. El hospital opera en promedio con una capacidad del 90% al 95% (plano de las plantas en las hojas informativas).</a:t>
            </a:r>
          </a:p>
          <a:p>
            <a:pPr marL="241300" marR="5080" indent="-228600" algn="just">
              <a:lnSpc>
                <a:spcPct val="100499"/>
              </a:lnSpc>
              <a:spcBef>
                <a:spcPts val="944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dirty="0">
                <a:latin typeface="Roboto"/>
                <a:cs typeface="Roboto"/>
              </a:rPr>
              <a:t>El hospital se vio muy afectado durante el primer brote de COVID-19, en marzo y abril de 2020. Durante ese periodo se hospitalizaron 347 enfermos con COVID-19, 29 de los cuales fallecieron, incluidos 2 niños con enfermedades subyacentes.</a:t>
            </a:r>
          </a:p>
          <a:p>
            <a:pPr marL="241300" marR="5080" indent="-228600" algn="just">
              <a:lnSpc>
                <a:spcPct val="100499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dirty="0">
                <a:latin typeface="Roboto"/>
                <a:cs typeface="Roboto"/>
              </a:rPr>
              <a:t>Desde entonces, el gobierno ha aplicado estrictas medidas sociales y de salud pública, que han hecho disminuir el número de enfermos de COVID-19.</a:t>
            </a:r>
          </a:p>
          <a:p>
            <a:pPr marL="241300" marR="5715" indent="-228600" algn="just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dirty="0">
                <a:latin typeface="Roboto"/>
                <a:cs typeface="Roboto"/>
              </a:rPr>
              <a:t>Durante los últimos meses, la suavización de las restricciones ha propiciado un aumento de las infecciones, que se ha traducido en un aumento del número de enfermos de COVID-19.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6" name="object 6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686800" y="896"/>
            <a:ext cx="3235576" cy="413575"/>
          </a:xfrm>
          <a:prstGeom prst="rect">
            <a:avLst/>
          </a:prstGeom>
          <a:solidFill>
            <a:srgbClr val="D86422"/>
          </a:solidFill>
        </p:spPr>
        <p:txBody>
          <a:bodyPr vert="horz" wrap="square" lIns="0" tIns="135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5"/>
              </a:spcBef>
            </a:pPr>
            <a:r>
              <a:rPr lang="es-ES" dirty="0">
                <a:solidFill>
                  <a:srgbClr val="FFFFFF"/>
                </a:solidFill>
                <a:latin typeface="Arial Black"/>
                <a:cs typeface="Arial Black"/>
              </a:rPr>
              <a:t>SOLO PARA SIMULACIÓN</a:t>
            </a:r>
          </a:p>
        </p:txBody>
      </p:sp>
      <p:sp>
        <p:nvSpPr>
          <p:cNvPr id="11" name="object 11"/>
          <p:cNvSpPr/>
          <p:nvPr/>
        </p:nvSpPr>
        <p:spPr>
          <a:xfrm>
            <a:off x="8040622" y="1823699"/>
            <a:ext cx="3925614" cy="3030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291816" y="6634184"/>
            <a:ext cx="7270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dirty="0"/>
              <a:t>página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60608" y="6652472"/>
            <a:ext cx="15259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2159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/>
              <a:t>Sesión 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619" y="689355"/>
            <a:ext cx="3407181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200" b="1" dirty="0">
                <a:solidFill>
                  <a:srgbClr val="005D85"/>
                </a:solidFill>
                <a:latin typeface="Roboto"/>
                <a:cs typeface="Roboto"/>
              </a:rPr>
              <a:t>Preguntas para el debate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1969" y="2240788"/>
            <a:ext cx="60667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1969" y="2838196"/>
            <a:ext cx="27863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21969" y="3432555"/>
            <a:ext cx="83756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1969" y="4029964"/>
            <a:ext cx="17849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21969" y="4627372"/>
            <a:ext cx="12166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7619" y="1414779"/>
            <a:ext cx="10317480" cy="467563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526415" marR="1847850" indent="-514350">
              <a:spcBef>
                <a:spcPts val="6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1900" dirty="0">
                <a:latin typeface="Roboto"/>
                <a:cs typeface="Roboto"/>
              </a:rPr>
              <a:t>Sobre la base de su plan y sus procedimientos ¿qué procedimientos de cribado y clasificación deberían haberse establecido en este hospital? ¿Bastará con ello?</a:t>
            </a:r>
          </a:p>
          <a:p>
            <a:pPr marL="527050" indent="-514350">
              <a:spcBef>
                <a:spcPts val="6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1900" dirty="0">
                <a:latin typeface="Roboto"/>
                <a:cs typeface="Roboto"/>
              </a:rPr>
              <a:t>Dado que es probable que el virus SARS-CoV-2 permanezca con nosotros durante largo tiempo ¿qué recomendaciones de PCI habría que dar al personal y los enfermos?</a:t>
            </a:r>
          </a:p>
          <a:p>
            <a:pPr marL="527050" indent="-514350">
              <a:spcBef>
                <a:spcPts val="6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1900" dirty="0">
                <a:latin typeface="Roboto"/>
                <a:cs typeface="Roboto"/>
              </a:rPr>
              <a:t>¿Qué medidas de aislamiento y ubicación de cohortes habría que establecer para manejar los enfermos infecciosos?</a:t>
            </a:r>
          </a:p>
          <a:p>
            <a:pPr marL="527050" indent="-514350">
              <a:spcBef>
                <a:spcPts val="6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1900" dirty="0">
                <a:latin typeface="Roboto"/>
                <a:cs typeface="Roboto"/>
              </a:rPr>
              <a:t>¿Qué tipo de equipo, </a:t>
            </a:r>
            <a:r>
              <a:rPr lang="es-ES" sz="19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Roboto"/>
                <a:cs typeface="Roboto"/>
              </a:rPr>
              <a:t>capacitación</a:t>
            </a:r>
            <a:r>
              <a:rPr lang="es-ES" sz="1900" dirty="0">
                <a:solidFill>
                  <a:srgbClr val="0563C1"/>
                </a:solidFill>
                <a:latin typeface="Roboto"/>
                <a:cs typeface="Roboto"/>
              </a:rPr>
              <a:t> </a:t>
            </a:r>
            <a:r>
              <a:rPr lang="es-ES" sz="1900" dirty="0">
                <a:latin typeface="Roboto"/>
                <a:cs typeface="Roboto"/>
              </a:rPr>
              <a:t>u otras actividades mantendrían al personal alerta ante la necesidad de medidas de PCI en presencia de un alto número de infecciones de COVID-19?</a:t>
            </a:r>
          </a:p>
          <a:p>
            <a:pPr marL="527050" indent="-514350">
              <a:spcBef>
                <a:spcPts val="6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1900" dirty="0">
                <a:latin typeface="Roboto"/>
                <a:cs typeface="Roboto"/>
              </a:rPr>
              <a:t>¿Qué tipo de sistemas de limpieza del entorno y de control técnico se aplican?</a:t>
            </a:r>
          </a:p>
          <a:p>
            <a:pPr marL="527050" indent="-514350">
              <a:spcBef>
                <a:spcPts val="6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1900" dirty="0">
                <a:latin typeface="Roboto"/>
                <a:cs typeface="Roboto"/>
              </a:rPr>
              <a:t>¿Se precisan en esta fase controles administrativos, y de ser así, cuáles?</a:t>
            </a:r>
          </a:p>
          <a:p>
            <a:pPr marL="527050" indent="-514350">
              <a:spcBef>
                <a:spcPts val="6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1900" dirty="0">
                <a:latin typeface="Roboto"/>
                <a:cs typeface="Roboto"/>
              </a:rPr>
              <a:t>¿Cómo velará por que se respeten las políticas del establecimiento y qué trato se dará a los incumplimientos?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21969" y="5224779"/>
            <a:ext cx="21450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8649" y="820014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47968" y="959611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>
                <a:solidFill>
                  <a:srgbClr val="0070C0"/>
                </a:solidFill>
                <a:latin typeface="Arial"/>
                <a:cs typeface="Arial"/>
              </a:rPr>
              <a:t>30 min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291816" y="6634184"/>
            <a:ext cx="7270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dirty="0"/>
              <a:t>página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60608" y="6652472"/>
            <a:ext cx="16021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6"/>
            <a:ext cx="777113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4095"/>
              </a:lnSpc>
            </a:pPr>
            <a:r>
              <a:rPr lang="es-ES" sz="3600"/>
              <a:t>Actualización del escenario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4" name="object 4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34400" y="896"/>
            <a:ext cx="3387976" cy="413575"/>
          </a:xfrm>
          <a:prstGeom prst="rect">
            <a:avLst/>
          </a:prstGeom>
          <a:solidFill>
            <a:srgbClr val="D86422"/>
          </a:solidFill>
        </p:spPr>
        <p:txBody>
          <a:bodyPr vert="horz" wrap="square" lIns="0" tIns="135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5"/>
              </a:spcBef>
            </a:pPr>
            <a:r>
              <a:rPr lang="es-ES" dirty="0">
                <a:solidFill>
                  <a:srgbClr val="FFFFFF"/>
                </a:solidFill>
                <a:latin typeface="Arial Black"/>
                <a:cs typeface="Arial Black"/>
              </a:rPr>
              <a:t>SOLO PARA SIMULACIÓN</a:t>
            </a:r>
          </a:p>
        </p:txBody>
      </p:sp>
      <p:sp>
        <p:nvSpPr>
          <p:cNvPr id="9" name="object 9"/>
          <p:cNvSpPr/>
          <p:nvPr/>
        </p:nvSpPr>
        <p:spPr>
          <a:xfrm>
            <a:off x="483894" y="841247"/>
            <a:ext cx="7287259" cy="5553710"/>
          </a:xfrm>
          <a:custGeom>
            <a:avLst/>
            <a:gdLst/>
            <a:ahLst/>
            <a:cxnLst/>
            <a:rect l="l" t="t" r="r" b="b"/>
            <a:pathLst>
              <a:path w="7287259" h="5553710">
                <a:moveTo>
                  <a:pt x="7286716" y="0"/>
                </a:moveTo>
                <a:lnTo>
                  <a:pt x="0" y="0"/>
                </a:lnTo>
                <a:lnTo>
                  <a:pt x="0" y="5553386"/>
                </a:lnTo>
                <a:lnTo>
                  <a:pt x="7286716" y="5553386"/>
                </a:lnTo>
                <a:lnTo>
                  <a:pt x="7286716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2634" y="1081532"/>
            <a:ext cx="7012940" cy="5184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5151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sz="2300" dirty="0">
                <a:latin typeface="Roboto"/>
                <a:cs typeface="Roboto"/>
              </a:rPr>
              <a:t>Aumenta el número de enfermos de COVID-19 que se ingresan en el hospital.</a:t>
            </a:r>
          </a:p>
          <a:p>
            <a:pPr marL="241300" marR="236220" indent="-228600">
              <a:lnSpc>
                <a:spcPct val="100800"/>
              </a:lnSpc>
              <a:spcBef>
                <a:spcPts val="910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sz="2300" dirty="0">
                <a:latin typeface="Roboto"/>
                <a:cs typeface="Roboto"/>
              </a:rPr>
              <a:t>Los casos sospechosos se aíslan y se someten a pruebas de detección del nuevo virus.</a:t>
            </a:r>
          </a:p>
          <a:p>
            <a:pPr marL="241300" marR="137160" indent="-228600">
              <a:lnSpc>
                <a:spcPct val="1008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sz="2300" dirty="0">
                <a:latin typeface="Roboto"/>
                <a:cs typeface="Roboto"/>
              </a:rPr>
              <a:t>La UCI está casi ocupada al completo y solo quedan libres dos camas.</a:t>
            </a:r>
          </a:p>
          <a:p>
            <a:pPr marL="241300" marR="5080" indent="-228600">
              <a:lnSpc>
                <a:spcPts val="2810"/>
              </a:lnSpc>
              <a:spcBef>
                <a:spcPts val="1160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sz="2300" dirty="0">
                <a:latin typeface="Roboto"/>
                <a:cs typeface="Roboto"/>
              </a:rPr>
              <a:t>La administración del hospital está planteándose establecer una sala de aislamiento u hospital de campaña.</a:t>
            </a: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sz="2300" dirty="0">
                <a:latin typeface="Roboto"/>
                <a:cs typeface="Roboto"/>
              </a:rPr>
              <a:t>Varios miembros del personal presentan síntomas de COVID-19 y han tenido que quedarse en sus casas.</a:t>
            </a:r>
          </a:p>
          <a:p>
            <a:pPr marL="241300" marR="377190">
              <a:lnSpc>
                <a:spcPts val="2900"/>
              </a:lnSpc>
              <a:spcBef>
                <a:spcPts val="80"/>
              </a:spcBef>
            </a:pPr>
            <a:endParaRPr lang="es-ES" sz="2400" dirty="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12911" y="841248"/>
            <a:ext cx="3214069" cy="5545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1291816" y="6634184"/>
            <a:ext cx="7270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dirty="0"/>
              <a:t>página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60608" y="6652472"/>
            <a:ext cx="15259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2159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/>
              <a:t>Sesión 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811" y="709167"/>
            <a:ext cx="291098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900" b="1" dirty="0">
                <a:solidFill>
                  <a:srgbClr val="005D85"/>
                </a:solidFill>
                <a:latin typeface="Roboto"/>
                <a:cs typeface="Roboto"/>
              </a:rPr>
              <a:t>Preguntas para el debate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811" y="1294384"/>
            <a:ext cx="1067435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1900" dirty="0">
                <a:latin typeface="Roboto"/>
                <a:cs typeface="Roboto"/>
              </a:rPr>
              <a:t>¿Como confirmará si los casos sospechosos están infectados por el nuevo coronavirus?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Roboto"/>
              <a:buAutoNum type="arabicPeriod"/>
            </a:pPr>
            <a:endParaRPr sz="1750" dirty="0">
              <a:latin typeface="Roboto"/>
              <a:cs typeface="Roboto"/>
            </a:endParaRPr>
          </a:p>
          <a:p>
            <a:pPr marL="52705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lang="es-ES" sz="1900" dirty="0">
                <a:latin typeface="Roboto"/>
                <a:cs typeface="Roboto"/>
              </a:rPr>
              <a:t>¿Adónde se tendrán que enviar las muestras para realizar pruebas de detección del virus de la COVID-19 y cuánto se tardará en recibir los resultados?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endParaRPr dirty="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es-ES" dirty="0"/>
              <a:t>¿En qué unidad se ingresarán los casos sospechosos y confirmados?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Roboto"/>
              <a:buAutoNum type="arabicPeriod" startAt="3"/>
            </a:pPr>
            <a:endParaRPr sz="1750" dirty="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es-ES" dirty="0"/>
              <a:t>¿Qué consideraciones recomendaría en cuanto al manejo clínico y las vías de aislamiento?</a:t>
            </a:r>
          </a:p>
          <a:p>
            <a:pPr>
              <a:lnSpc>
                <a:spcPct val="100000"/>
              </a:lnSpc>
              <a:spcBef>
                <a:spcPts val="60"/>
              </a:spcBef>
              <a:buFont typeface="Roboto"/>
              <a:buAutoNum type="arabicPeriod" startAt="3"/>
            </a:pPr>
            <a:endParaRPr sz="1700" dirty="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es-ES" dirty="0"/>
              <a:t>¿Plantearía la situación actual algún problema en cuanto a la ocupación de camas de pacientes y la dotación de personal?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Roboto"/>
              <a:buAutoNum type="arabicPeriod" startAt="3"/>
            </a:pPr>
            <a:endParaRPr sz="1750" dirty="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es-ES" dirty="0"/>
              <a:t>¿Cómo se podría aumentar la capacidad de la UCI?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Roboto"/>
              <a:buAutoNum type="arabicPeriod" startAt="3"/>
            </a:pPr>
            <a:endParaRPr sz="1750" dirty="0"/>
          </a:p>
          <a:p>
            <a:pPr marL="527050" indent="-514350">
              <a:lnSpc>
                <a:spcPct val="100000"/>
              </a:lnSpc>
              <a:buAutoNum type="arabicPeriod" startAt="3"/>
              <a:tabLst>
                <a:tab pos="526415" algn="l"/>
                <a:tab pos="527050" algn="l"/>
              </a:tabLst>
            </a:pPr>
            <a:r>
              <a:rPr lang="es-ES" dirty="0"/>
              <a:t>¿Cómo gestionará las infecciones nosocomiales, el rastreo de contactos y el manejo de los contactos?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811" y="5204967"/>
            <a:ext cx="8092589" cy="85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endParaRPr dirty="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tabLst>
                <a:tab pos="526415" algn="l"/>
              </a:tabLst>
            </a:pPr>
            <a:r>
              <a:rPr lang="es-ES" sz="1900" dirty="0">
                <a:latin typeface="Roboto"/>
                <a:cs typeface="Roboto"/>
              </a:rPr>
              <a:t>8.	¿Qué otras medidas se podrían aplicar con respecto a esta situación?</a:t>
            </a:r>
          </a:p>
        </p:txBody>
      </p:sp>
      <p:sp>
        <p:nvSpPr>
          <p:cNvPr id="7" name="object 7"/>
          <p:cNvSpPr/>
          <p:nvPr/>
        </p:nvSpPr>
        <p:spPr>
          <a:xfrm>
            <a:off x="10093803" y="680366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53124" y="819403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>
                <a:solidFill>
                  <a:srgbClr val="0070C0"/>
                </a:solidFill>
                <a:latin typeface="Arial"/>
                <a:cs typeface="Arial"/>
              </a:rPr>
              <a:t>30 min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291816" y="6634184"/>
            <a:ext cx="7270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/>
              <a:t>página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60608" y="6652472"/>
            <a:ext cx="15259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/>
              <a:t>Sesión 2- Reunión con la administración del hospital</a:t>
            </a:r>
          </a:p>
        </p:txBody>
      </p:sp>
      <p:sp>
        <p:nvSpPr>
          <p:cNvPr id="3" name="object 3"/>
          <p:cNvSpPr/>
          <p:nvPr/>
        </p:nvSpPr>
        <p:spPr>
          <a:xfrm>
            <a:off x="9296400" y="5715000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519" y="693419"/>
            <a:ext cx="11960481" cy="602087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41300" marR="892810" indent="-228600" algn="just"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sz="2200" dirty="0">
                <a:latin typeface="Roboto"/>
                <a:cs typeface="Roboto"/>
              </a:rPr>
              <a:t>La administración del hospital convoca una reunión para examinar el proceso establecido por si sigue aumentando el número de casos. Examine la situación y determine las acciones prioritarias, en particular:</a:t>
            </a:r>
          </a:p>
          <a:p>
            <a:pPr>
              <a:buFont typeface="Arial"/>
              <a:buChar char="•"/>
            </a:pPr>
            <a:endParaRPr sz="3050" dirty="0">
              <a:latin typeface="Roboto"/>
              <a:cs typeface="Roboto"/>
            </a:endParaRPr>
          </a:p>
          <a:p>
            <a:pPr marL="698500" marR="1529080" lvl="1" indent="-228600"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s-ES" sz="2000" dirty="0">
                <a:latin typeface="Roboto"/>
                <a:cs typeface="Roboto"/>
              </a:rPr>
              <a:t>Activación del plan del centro de salud para hacer frente al aumento súbito de la demanda, en particular asistencia respiratoria, suministros para EPI, PCI y apoyo de salud mental para el personal</a:t>
            </a:r>
          </a:p>
          <a:p>
            <a:pPr marL="698500" lvl="1" indent="-228600"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s-ES" sz="2000" dirty="0">
                <a:latin typeface="Roboto"/>
                <a:cs typeface="Roboto"/>
              </a:rPr>
              <a:t>Necesidades de equipo</a:t>
            </a:r>
          </a:p>
          <a:p>
            <a:pPr marL="698500" lvl="1" indent="-228600"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s-ES" sz="2000" dirty="0">
                <a:latin typeface="Roboto"/>
                <a:cs typeface="Roboto"/>
              </a:rPr>
              <a:t>Necesidades de capacitación</a:t>
            </a:r>
          </a:p>
          <a:p>
            <a:pPr marL="698500" lvl="1" indent="-228600"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s-ES" sz="2000" dirty="0">
                <a:latin typeface="Roboto"/>
                <a:cs typeface="Roboto"/>
              </a:rPr>
              <a:t>Necesidades de dotación de personal</a:t>
            </a:r>
          </a:p>
          <a:p>
            <a:pPr marL="698500" lvl="1" indent="-228600"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s-ES" sz="2000" dirty="0">
                <a:latin typeface="Roboto"/>
                <a:cs typeface="Roboto"/>
              </a:rPr>
              <a:t>Requisitos de limpieza del entorno</a:t>
            </a:r>
          </a:p>
          <a:p>
            <a:pPr marL="698500" lvl="1" indent="-228600"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s-ES" sz="2000" dirty="0">
                <a:latin typeface="Roboto"/>
                <a:cs typeface="Roboto"/>
              </a:rPr>
              <a:t>Gestión de la ocupación de camas y la dotación de personal en paralelo con las necesidades de aislamiento</a:t>
            </a:r>
          </a:p>
          <a:p>
            <a:pPr marL="698500" lvl="1" indent="-228600">
              <a:spcBef>
                <a:spcPts val="7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s-ES" sz="2000" dirty="0">
                <a:latin typeface="Roboto"/>
                <a:cs typeface="Roboto"/>
              </a:rPr>
              <a:t>Traslado de enfermos a otros hospitales</a:t>
            </a:r>
          </a:p>
          <a:p>
            <a:pPr>
              <a:spcBef>
                <a:spcPts val="20"/>
              </a:spcBef>
            </a:pPr>
            <a:endParaRPr sz="2000" dirty="0">
              <a:latin typeface="Roboto"/>
              <a:cs typeface="Roboto"/>
            </a:endParaRPr>
          </a:p>
          <a:p>
            <a:pPr marL="469900" marR="1173480"/>
            <a:r>
              <a:rPr lang="es-ES" sz="2000" dirty="0">
                <a:latin typeface="Roboto"/>
                <a:cs typeface="Roboto"/>
              </a:rPr>
              <a:t>¿Cómo se comunicará el plan a las audiencias externas</a:t>
            </a:r>
            <a:br>
              <a:rPr lang="es-ES" sz="2000" dirty="0">
                <a:latin typeface="Roboto"/>
                <a:cs typeface="Roboto"/>
              </a:rPr>
            </a:br>
            <a:r>
              <a:rPr lang="es-ES" sz="2000" dirty="0">
                <a:latin typeface="Roboto"/>
                <a:cs typeface="Roboto"/>
              </a:rPr>
              <a:t>(p.ej. medios de comunicación, enfermos y público en general</a:t>
            </a:r>
            <a:r>
              <a:rPr lang="es-ES" sz="2000">
                <a:latin typeface="Roboto"/>
                <a:cs typeface="Roboto"/>
              </a:rPr>
              <a:t>)?                                 	</a:t>
            </a:r>
            <a:r>
              <a:rPr lang="es-ES" sz="2400" b="1" dirty="0">
                <a:solidFill>
                  <a:srgbClr val="0070C0"/>
                </a:solidFill>
                <a:latin typeface="Arial"/>
                <a:cs typeface="Arial"/>
              </a:rPr>
              <a:t>60 											min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291816" y="6634184"/>
            <a:ext cx="7270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dirty="0"/>
              <a:t>página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60608" y="6652472"/>
            <a:ext cx="15259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96"/>
            <a:ext cx="7771130" cy="61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>
              <a:lnSpc>
                <a:spcPts val="4095"/>
              </a:lnSpc>
            </a:pPr>
            <a:r>
              <a:rPr lang="es-ES" sz="3600"/>
              <a:t>Actualización del escenario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90104" y="0"/>
            <a:ext cx="4502150" cy="634365"/>
            <a:chOff x="7690104" y="0"/>
            <a:chExt cx="4502150" cy="634365"/>
          </a:xfrm>
        </p:grpSpPr>
        <p:sp>
          <p:nvSpPr>
            <p:cNvPr id="4" name="object 4"/>
            <p:cNvSpPr/>
            <p:nvPr/>
          </p:nvSpPr>
          <p:spPr>
            <a:xfrm>
              <a:off x="7690104" y="0"/>
              <a:ext cx="4258056" cy="63398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70612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61376" y="0"/>
              <a:ext cx="4227576" cy="63398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0624" y="896"/>
              <a:ext cx="4151629" cy="607060"/>
            </a:xfrm>
            <a:custGeom>
              <a:avLst/>
              <a:gdLst/>
              <a:ahLst/>
              <a:cxnLst/>
              <a:rect l="l" t="t" r="r" b="b"/>
              <a:pathLst>
                <a:path w="4151629" h="607060">
                  <a:moveTo>
                    <a:pt x="4151376" y="0"/>
                  </a:moveTo>
                  <a:lnTo>
                    <a:pt x="676655" y="1"/>
                  </a:lnTo>
                  <a:lnTo>
                    <a:pt x="0" y="1"/>
                  </a:lnTo>
                  <a:lnTo>
                    <a:pt x="676655" y="606790"/>
                  </a:lnTo>
                  <a:lnTo>
                    <a:pt x="4151376" y="606790"/>
                  </a:lnTo>
                  <a:lnTo>
                    <a:pt x="4151376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34399" y="896"/>
            <a:ext cx="3387977" cy="413575"/>
          </a:xfrm>
          <a:prstGeom prst="rect">
            <a:avLst/>
          </a:prstGeom>
          <a:solidFill>
            <a:srgbClr val="D86422"/>
          </a:solidFill>
        </p:spPr>
        <p:txBody>
          <a:bodyPr vert="horz" wrap="square" lIns="0" tIns="135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5"/>
              </a:spcBef>
            </a:pPr>
            <a:r>
              <a:rPr lang="es-ES" dirty="0">
                <a:solidFill>
                  <a:srgbClr val="FFFFFF"/>
                </a:solidFill>
                <a:latin typeface="Arial Black"/>
                <a:cs typeface="Arial Black"/>
              </a:rPr>
              <a:t>SOLO PARA SIMULACIÓN</a:t>
            </a:r>
          </a:p>
        </p:txBody>
      </p:sp>
      <p:sp>
        <p:nvSpPr>
          <p:cNvPr id="9" name="object 9"/>
          <p:cNvSpPr/>
          <p:nvPr/>
        </p:nvSpPr>
        <p:spPr>
          <a:xfrm>
            <a:off x="500252" y="728879"/>
            <a:ext cx="7425055" cy="5630545"/>
          </a:xfrm>
          <a:custGeom>
            <a:avLst/>
            <a:gdLst/>
            <a:ahLst/>
            <a:cxnLst/>
            <a:rect l="l" t="t" r="r" b="b"/>
            <a:pathLst>
              <a:path w="7425055" h="5630545">
                <a:moveTo>
                  <a:pt x="7424547" y="0"/>
                </a:moveTo>
                <a:lnTo>
                  <a:pt x="0" y="0"/>
                </a:lnTo>
                <a:lnTo>
                  <a:pt x="0" y="5630356"/>
                </a:lnTo>
                <a:lnTo>
                  <a:pt x="7424547" y="5630356"/>
                </a:lnTo>
                <a:lnTo>
                  <a:pt x="7424547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8993" y="914907"/>
            <a:ext cx="7266940" cy="52012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715" indent="-228600">
              <a:lnSpc>
                <a:spcPts val="2400"/>
              </a:lnSpc>
              <a:spcBef>
                <a:spcPts val="380"/>
              </a:spcBef>
              <a:buFont typeface="Arial"/>
              <a:buChar char="•"/>
              <a:tabLst>
                <a:tab pos="240665" algn="l"/>
                <a:tab pos="241300" algn="l"/>
                <a:tab pos="899794" algn="l"/>
              </a:tabLst>
            </a:pPr>
            <a:r>
              <a:rPr lang="es-ES" sz="2000" dirty="0">
                <a:latin typeface="Roboto"/>
                <a:cs typeface="Roboto"/>
              </a:rPr>
              <a:t>Cinco días más tarde, la capacidad de la UCI se ha ampliado en un 40% adicional (p.ej. 8 camas)</a:t>
            </a:r>
          </a:p>
          <a:p>
            <a:pPr marL="241300" marR="5080" indent="-228600">
              <a:lnSpc>
                <a:spcPts val="2300"/>
              </a:lnSpc>
              <a:spcBef>
                <a:spcPts val="2480"/>
              </a:spcBef>
              <a:buFont typeface="Arial"/>
              <a:buChar char="•"/>
              <a:tabLst>
                <a:tab pos="240665" algn="l"/>
                <a:tab pos="241300" algn="l"/>
                <a:tab pos="1383665" algn="l"/>
                <a:tab pos="2347595" algn="l"/>
                <a:tab pos="3085465" algn="l"/>
                <a:tab pos="3733165" algn="l"/>
                <a:tab pos="4536440" algn="l"/>
                <a:tab pos="5897245" algn="l"/>
                <a:tab pos="6557645" algn="l"/>
              </a:tabLst>
            </a:pPr>
            <a:r>
              <a:rPr lang="es-ES" sz="2000" dirty="0">
                <a:latin typeface="Roboto"/>
                <a:cs typeface="Roboto"/>
              </a:rPr>
              <a:t>La atención de salud ordinaria se ha visto afectada y algunos enfermos han sido trasladados a otros hospitales.</a:t>
            </a:r>
          </a:p>
          <a:p>
            <a:pPr marL="241300" marR="5715" indent="-228600">
              <a:lnSpc>
                <a:spcPts val="2400"/>
              </a:lnSpc>
              <a:spcBef>
                <a:spcPts val="24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s-ES" sz="2000" dirty="0">
                <a:latin typeface="Roboto"/>
                <a:cs typeface="Roboto"/>
              </a:rPr>
              <a:t>Se han transformado salas para ubicar en ellas los casos sospechosos y confirmados.</a:t>
            </a:r>
          </a:p>
          <a:p>
            <a:pPr marL="241300" marR="5715" indent="-228600">
              <a:lnSpc>
                <a:spcPts val="2400"/>
              </a:lnSpc>
              <a:spcBef>
                <a:spcPts val="2300"/>
              </a:spcBef>
              <a:buFont typeface="Arial"/>
              <a:buChar char="•"/>
              <a:tabLst>
                <a:tab pos="240665" algn="l"/>
                <a:tab pos="241300" algn="l"/>
                <a:tab pos="1212215" algn="l"/>
                <a:tab pos="1913255" algn="l"/>
                <a:tab pos="2654300" algn="l"/>
                <a:tab pos="3403600" algn="l"/>
                <a:tab pos="4170045" algn="l"/>
                <a:tab pos="5194935" algn="l"/>
                <a:tab pos="5604510" algn="l"/>
                <a:tab pos="6296025" algn="l"/>
                <a:tab pos="6997065" algn="l"/>
              </a:tabLst>
            </a:pPr>
            <a:r>
              <a:rPr lang="es-ES" sz="2000" dirty="0">
                <a:latin typeface="Roboto"/>
                <a:cs typeface="Roboto"/>
              </a:rPr>
              <a:t>Se ha capacitado personal sanitario para atender enfermos de COVID-19.</a:t>
            </a:r>
          </a:p>
          <a:p>
            <a:pPr marL="241300" marR="5080" indent="-228600">
              <a:lnSpc>
                <a:spcPts val="2400"/>
              </a:lnSpc>
              <a:spcBef>
                <a:spcPts val="2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s-ES" sz="2000" dirty="0">
                <a:latin typeface="Roboto"/>
                <a:cs typeface="Roboto"/>
              </a:rPr>
              <a:t>El 20% del personal sanitario que trabaja en el hospital ha sido infectado por el virus SARS-CoV-19.</a:t>
            </a:r>
          </a:p>
          <a:p>
            <a:pPr marL="241300" marR="5080" indent="-228600">
              <a:lnSpc>
                <a:spcPts val="2400"/>
              </a:lnSpc>
              <a:spcBef>
                <a:spcPts val="24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s-ES" sz="2000" dirty="0">
                <a:latin typeface="Roboto"/>
                <a:cs typeface="Roboto"/>
              </a:rPr>
              <a:t>Desafortunadamente, varios enfermos han fallecido durante los últimos días.</a:t>
            </a:r>
          </a:p>
        </p:txBody>
      </p:sp>
      <p:sp>
        <p:nvSpPr>
          <p:cNvPr id="11" name="object 11"/>
          <p:cNvSpPr/>
          <p:nvPr/>
        </p:nvSpPr>
        <p:spPr>
          <a:xfrm>
            <a:off x="8040623" y="3799197"/>
            <a:ext cx="3967987" cy="2642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0623" y="809345"/>
            <a:ext cx="4039022" cy="2700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1291816" y="6646942"/>
            <a:ext cx="7270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dirty="0"/>
              <a:t>página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60608" y="6652472"/>
            <a:ext cx="15259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2159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/>
              <a:t>Sesión 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9643" y="999235"/>
            <a:ext cx="354895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005D85"/>
                </a:solidFill>
                <a:latin typeface="Roboto"/>
                <a:cs typeface="Roboto"/>
              </a:rPr>
              <a:t>Preguntas para el debate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643" y="1709420"/>
            <a:ext cx="11097260" cy="4082528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527050" marR="973455" indent="-514350">
              <a:lnSpc>
                <a:spcPts val="2620"/>
              </a:lnSpc>
              <a:spcBef>
                <a:spcPts val="40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2000" dirty="0">
                <a:latin typeface="Roboto"/>
                <a:cs typeface="Roboto"/>
              </a:rPr>
              <a:t>¿Cómo mitigará el riesgo de infección entre el personal sanitario de primera línea?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Roboto"/>
              <a:buAutoNum type="arabicPeriod"/>
            </a:pPr>
            <a:endParaRPr sz="2000" dirty="0">
              <a:latin typeface="Roboto"/>
              <a:cs typeface="Roboto"/>
            </a:endParaRPr>
          </a:p>
          <a:p>
            <a:pPr marL="527050" marR="5080" indent="-514350">
              <a:lnSpc>
                <a:spcPct val="904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lang="es-ES" sz="2000" dirty="0">
                <a:latin typeface="Roboto"/>
                <a:cs typeface="Roboto"/>
              </a:rPr>
              <a:t>¿Cómo se gestionarán los contactos de personal interno con personal sanitario infectado, en particular en previsión de una escasez de personal sanitario disponible, y una estrategia de regreso seguro al trabajo del personal sanitario infectado?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Roboto"/>
              <a:buAutoNum type="arabicPeriod"/>
            </a:pPr>
            <a:endParaRPr sz="2000" dirty="0">
              <a:latin typeface="Roboto"/>
              <a:cs typeface="Roboto"/>
            </a:endParaRPr>
          </a:p>
          <a:p>
            <a:pPr marL="527050" marR="617855" indent="-514350">
              <a:lnSpc>
                <a:spcPts val="25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lang="es-ES" sz="2000" dirty="0">
                <a:latin typeface="Roboto"/>
                <a:cs typeface="Roboto"/>
              </a:rPr>
              <a:t>¿Cómo facilitarán la capacidad de deambulación y la rehabilitación de los enfermos la planificación de las altas?</a:t>
            </a:r>
          </a:p>
          <a:p>
            <a:pPr marL="527050" indent="-514350">
              <a:lnSpc>
                <a:spcPct val="100000"/>
              </a:lnSpc>
              <a:spcBef>
                <a:spcPts val="271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2000" dirty="0">
                <a:latin typeface="Roboto"/>
                <a:cs typeface="Roboto"/>
              </a:rPr>
              <a:t>¿Cómo se gestionarán los cadáveres? ¿Qué procedimientos hay que seguir?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Roboto"/>
              <a:buAutoNum type="arabicPeriod"/>
            </a:pPr>
            <a:endParaRPr sz="2000" dirty="0">
              <a:latin typeface="Roboto"/>
              <a:cs typeface="Roboto"/>
            </a:endParaRPr>
          </a:p>
          <a:p>
            <a:pPr marL="527050" marR="422275" indent="-514350">
              <a:lnSpc>
                <a:spcPts val="2590"/>
              </a:lnSpc>
              <a:spcBef>
                <a:spcPts val="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lang="es-ES" sz="2000" dirty="0">
                <a:latin typeface="Roboto"/>
                <a:cs typeface="Roboto"/>
              </a:rPr>
              <a:t>¿Cómo se prepararán y embalarán los cuerpos para transferirlos del hospital a una unidad de autopsias, centro de servicios mortuorios, crematorio o al lugar de entierro?</a:t>
            </a:r>
          </a:p>
        </p:txBody>
      </p:sp>
      <p:sp>
        <p:nvSpPr>
          <p:cNvPr id="5" name="object 5"/>
          <p:cNvSpPr/>
          <p:nvPr/>
        </p:nvSpPr>
        <p:spPr>
          <a:xfrm>
            <a:off x="9869702" y="807994"/>
            <a:ext cx="559201" cy="66406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529022" y="947419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>
                <a:solidFill>
                  <a:srgbClr val="0070C0"/>
                </a:solidFill>
                <a:latin typeface="Arial"/>
                <a:cs typeface="Arial"/>
              </a:rPr>
              <a:t>30 min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291816" y="6634184"/>
            <a:ext cx="72707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dirty="0"/>
              <a:t>página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60608" y="6652472"/>
            <a:ext cx="15259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11505"/>
          </a:xfrm>
          <a:custGeom>
            <a:avLst/>
            <a:gdLst/>
            <a:ahLst/>
            <a:cxnLst/>
            <a:rect l="l" t="t" r="r" b="b"/>
            <a:pathLst>
              <a:path w="12192000" h="611505">
                <a:moveTo>
                  <a:pt x="0" y="611408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11408"/>
                </a:lnTo>
                <a:lnTo>
                  <a:pt x="0" y="611408"/>
                </a:lnTo>
                <a:close/>
              </a:path>
            </a:pathLst>
          </a:custGeom>
          <a:solidFill>
            <a:srgbClr val="008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6580631"/>
              <a:ext cx="12188952" cy="277368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5" y="6605265"/>
              <a:ext cx="12186285" cy="252729"/>
            </a:xfrm>
            <a:custGeom>
              <a:avLst/>
              <a:gdLst/>
              <a:ahLst/>
              <a:cxnLst/>
              <a:rect l="l" t="t" r="r" b="b"/>
              <a:pathLst>
                <a:path w="12186285" h="252729">
                  <a:moveTo>
                    <a:pt x="0" y="0"/>
                  </a:moveTo>
                  <a:lnTo>
                    <a:pt x="12185943" y="0"/>
                  </a:lnTo>
                  <a:lnTo>
                    <a:pt x="12185943" y="252734"/>
                  </a:lnTo>
                  <a:lnTo>
                    <a:pt x="0" y="252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9335" y="6580631"/>
              <a:ext cx="4191000" cy="277368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93982" y="6605265"/>
              <a:ext cx="4088129" cy="248920"/>
            </a:xfrm>
            <a:custGeom>
              <a:avLst/>
              <a:gdLst/>
              <a:ahLst/>
              <a:cxnLst/>
              <a:rect l="l" t="t" r="r" b="b"/>
              <a:pathLst>
                <a:path w="4088129" h="248920">
                  <a:moveTo>
                    <a:pt x="3963689" y="0"/>
                  </a:moveTo>
                  <a:lnTo>
                    <a:pt x="0" y="0"/>
                  </a:lnTo>
                  <a:lnTo>
                    <a:pt x="0" y="248595"/>
                  </a:lnTo>
                  <a:lnTo>
                    <a:pt x="4087982" y="248595"/>
                  </a:lnTo>
                  <a:lnTo>
                    <a:pt x="4087982" y="124300"/>
                  </a:lnTo>
                  <a:lnTo>
                    <a:pt x="3963689" y="0"/>
                  </a:lnTo>
                  <a:close/>
                </a:path>
              </a:pathLst>
            </a:custGeom>
            <a:solidFill>
              <a:srgbClr val="49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5120" y="6580631"/>
              <a:ext cx="4191000" cy="277368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90326" y="6605265"/>
              <a:ext cx="4088129" cy="248920"/>
            </a:xfrm>
            <a:custGeom>
              <a:avLst/>
              <a:gdLst/>
              <a:ahLst/>
              <a:cxnLst/>
              <a:rect l="l" t="t" r="r" b="b"/>
              <a:pathLst>
                <a:path w="4088129" h="248920">
                  <a:moveTo>
                    <a:pt x="3963689" y="0"/>
                  </a:moveTo>
                  <a:lnTo>
                    <a:pt x="0" y="0"/>
                  </a:lnTo>
                  <a:lnTo>
                    <a:pt x="0" y="248595"/>
                  </a:lnTo>
                  <a:lnTo>
                    <a:pt x="4087982" y="248595"/>
                  </a:lnTo>
                  <a:lnTo>
                    <a:pt x="4087982" y="124300"/>
                  </a:lnTo>
                  <a:lnTo>
                    <a:pt x="3963689" y="0"/>
                  </a:lnTo>
                  <a:close/>
                </a:path>
              </a:pathLst>
            </a:custGeom>
            <a:solidFill>
              <a:srgbClr val="008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7008" y="6574535"/>
              <a:ext cx="4282440" cy="283464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2706" y="6599208"/>
              <a:ext cx="4178300" cy="259079"/>
            </a:xfrm>
            <a:custGeom>
              <a:avLst/>
              <a:gdLst/>
              <a:ahLst/>
              <a:cxnLst/>
              <a:rect l="l" t="t" r="r" b="b"/>
              <a:pathLst>
                <a:path w="4178300" h="259079">
                  <a:moveTo>
                    <a:pt x="4048621" y="0"/>
                  </a:moveTo>
                  <a:lnTo>
                    <a:pt x="0" y="0"/>
                  </a:lnTo>
                  <a:lnTo>
                    <a:pt x="0" y="258506"/>
                  </a:lnTo>
                  <a:lnTo>
                    <a:pt x="4177872" y="258506"/>
                  </a:lnTo>
                  <a:lnTo>
                    <a:pt x="4177872" y="129252"/>
                  </a:lnTo>
                  <a:lnTo>
                    <a:pt x="4048621" y="0"/>
                  </a:lnTo>
                  <a:close/>
                </a:path>
              </a:pathLst>
            </a:custGeom>
            <a:solidFill>
              <a:srgbClr val="006A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552" y="6574535"/>
              <a:ext cx="4282440" cy="283464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1794" y="6599208"/>
              <a:ext cx="4178300" cy="248920"/>
            </a:xfrm>
            <a:custGeom>
              <a:avLst/>
              <a:gdLst/>
              <a:ahLst/>
              <a:cxnLst/>
              <a:rect l="l" t="t" r="r" b="b"/>
              <a:pathLst>
                <a:path w="4178300" h="248920">
                  <a:moveTo>
                    <a:pt x="4053436" y="0"/>
                  </a:moveTo>
                  <a:lnTo>
                    <a:pt x="0" y="0"/>
                  </a:lnTo>
                  <a:lnTo>
                    <a:pt x="0" y="248879"/>
                  </a:lnTo>
                  <a:lnTo>
                    <a:pt x="4177873" y="248879"/>
                  </a:lnTo>
                  <a:lnTo>
                    <a:pt x="4177873" y="124441"/>
                  </a:lnTo>
                  <a:lnTo>
                    <a:pt x="4053436" y="0"/>
                  </a:lnTo>
                  <a:close/>
                </a:path>
              </a:pathLst>
            </a:custGeom>
            <a:solidFill>
              <a:srgbClr val="005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831" y="6574535"/>
              <a:ext cx="2109216" cy="283464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5386" y="6599208"/>
              <a:ext cx="2004695" cy="259079"/>
            </a:xfrm>
            <a:custGeom>
              <a:avLst/>
              <a:gdLst/>
              <a:ahLst/>
              <a:cxnLst/>
              <a:rect l="l" t="t" r="r" b="b"/>
              <a:pathLst>
                <a:path w="2004695" h="259079">
                  <a:moveTo>
                    <a:pt x="1871348" y="0"/>
                  </a:moveTo>
                  <a:lnTo>
                    <a:pt x="0" y="0"/>
                  </a:lnTo>
                  <a:lnTo>
                    <a:pt x="0" y="258791"/>
                  </a:lnTo>
                  <a:lnTo>
                    <a:pt x="2004413" y="258791"/>
                  </a:lnTo>
                  <a:lnTo>
                    <a:pt x="2004413" y="133067"/>
                  </a:lnTo>
                  <a:lnTo>
                    <a:pt x="1871348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6574535"/>
              <a:ext cx="2084832" cy="283464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6599208"/>
              <a:ext cx="2004695" cy="259079"/>
            </a:xfrm>
            <a:custGeom>
              <a:avLst/>
              <a:gdLst/>
              <a:ahLst/>
              <a:cxnLst/>
              <a:rect l="l" t="t" r="r" b="b"/>
              <a:pathLst>
                <a:path w="2004695" h="259079">
                  <a:moveTo>
                    <a:pt x="1871348" y="0"/>
                  </a:moveTo>
                  <a:lnTo>
                    <a:pt x="0" y="0"/>
                  </a:lnTo>
                  <a:lnTo>
                    <a:pt x="0" y="258791"/>
                  </a:lnTo>
                  <a:lnTo>
                    <a:pt x="2004413" y="258791"/>
                  </a:lnTo>
                  <a:lnTo>
                    <a:pt x="2004413" y="133067"/>
                  </a:lnTo>
                  <a:lnTo>
                    <a:pt x="1871348" y="0"/>
                  </a:lnTo>
                  <a:close/>
                </a:path>
              </a:pathLst>
            </a:custGeom>
            <a:solidFill>
              <a:srgbClr val="A24B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12192000" cy="6638925"/>
            </a:xfrm>
            <a:custGeom>
              <a:avLst/>
              <a:gdLst/>
              <a:ahLst/>
              <a:cxnLst/>
              <a:rect l="l" t="t" r="r" b="b"/>
              <a:pathLst>
                <a:path w="12192000" h="6638925">
                  <a:moveTo>
                    <a:pt x="12192000" y="0"/>
                  </a:moveTo>
                  <a:lnTo>
                    <a:pt x="0" y="0"/>
                  </a:lnTo>
                  <a:lnTo>
                    <a:pt x="0" y="6638543"/>
                  </a:lnTo>
                  <a:lnTo>
                    <a:pt x="12192000" y="663854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459610" y="133603"/>
            <a:ext cx="7693025" cy="203136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R="853440" algn="ctr">
              <a:lnSpc>
                <a:spcPct val="100000"/>
              </a:lnSpc>
              <a:spcBef>
                <a:spcPts val="795"/>
              </a:spcBef>
            </a:pPr>
            <a:r>
              <a:rPr lang="es-ES" sz="4000" dirty="0"/>
              <a:t>FIN DEL EJERCICIO</a:t>
            </a:r>
          </a:p>
          <a:p>
            <a:pPr marL="12700" algn="ctr">
              <a:lnSpc>
                <a:spcPct val="100000"/>
              </a:lnSpc>
              <a:spcBef>
                <a:spcPts val="695"/>
              </a:spcBef>
            </a:pPr>
            <a:r>
              <a:rPr lang="es-ES" sz="4000" dirty="0"/>
              <a:t>Observaciones de los participantes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361247" y="2617816"/>
            <a:ext cx="11634470" cy="3796029"/>
            <a:chOff x="361247" y="2617816"/>
            <a:chExt cx="11634470" cy="3796029"/>
          </a:xfrm>
        </p:grpSpPr>
        <p:sp>
          <p:nvSpPr>
            <p:cNvPr id="21" name="object 21"/>
            <p:cNvSpPr/>
            <p:nvPr/>
          </p:nvSpPr>
          <p:spPr>
            <a:xfrm>
              <a:off x="361247" y="3262877"/>
              <a:ext cx="2721165" cy="204087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44855" y="3522343"/>
              <a:ext cx="3050626" cy="198679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43662" y="2617816"/>
              <a:ext cx="5304674" cy="37958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11277600" y="6634184"/>
            <a:ext cx="7412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dirty="0"/>
              <a:t>página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xfrm>
            <a:off x="76269" y="6652472"/>
            <a:ext cx="1928426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560607" y="6652472"/>
            <a:ext cx="1520159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1127468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000" dirty="0"/>
              <a:t>Debate posterior al ejercicio / Examen de las necesidades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5525" y="901867"/>
            <a:ext cx="4843145" cy="5539105"/>
            <a:chOff x="375525" y="901867"/>
            <a:chExt cx="4843145" cy="5539105"/>
          </a:xfrm>
        </p:grpSpPr>
        <p:sp>
          <p:nvSpPr>
            <p:cNvPr id="4" name="object 4"/>
            <p:cNvSpPr/>
            <p:nvPr/>
          </p:nvSpPr>
          <p:spPr>
            <a:xfrm>
              <a:off x="388225" y="5660070"/>
              <a:ext cx="4817745" cy="768350"/>
            </a:xfrm>
            <a:custGeom>
              <a:avLst/>
              <a:gdLst/>
              <a:ahLst/>
              <a:cxnLst/>
              <a:rect l="l" t="t" r="r" b="b"/>
              <a:pathLst>
                <a:path w="4817745" h="768350">
                  <a:moveTo>
                    <a:pt x="4817659" y="0"/>
                  </a:moveTo>
                  <a:lnTo>
                    <a:pt x="0" y="0"/>
                  </a:lnTo>
                  <a:lnTo>
                    <a:pt x="0" y="767789"/>
                  </a:lnTo>
                  <a:lnTo>
                    <a:pt x="4817659" y="767789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0047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8225" y="5660070"/>
              <a:ext cx="4817745" cy="768350"/>
            </a:xfrm>
            <a:custGeom>
              <a:avLst/>
              <a:gdLst/>
              <a:ahLst/>
              <a:cxnLst/>
              <a:rect l="l" t="t" r="r" b="b"/>
              <a:pathLst>
                <a:path w="4817745" h="768350">
                  <a:moveTo>
                    <a:pt x="0" y="0"/>
                  </a:moveTo>
                  <a:lnTo>
                    <a:pt x="4817660" y="0"/>
                  </a:lnTo>
                  <a:lnTo>
                    <a:pt x="4817660" y="767789"/>
                  </a:lnTo>
                  <a:lnTo>
                    <a:pt x="0" y="76778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8225" y="3740296"/>
              <a:ext cx="4817745" cy="2019300"/>
            </a:xfrm>
            <a:custGeom>
              <a:avLst/>
              <a:gdLst/>
              <a:ahLst/>
              <a:cxnLst/>
              <a:rect l="l" t="t" r="r" b="b"/>
              <a:pathLst>
                <a:path w="4817745" h="2019300">
                  <a:moveTo>
                    <a:pt x="4817659" y="0"/>
                  </a:moveTo>
                  <a:lnTo>
                    <a:pt x="0" y="0"/>
                  </a:lnTo>
                  <a:lnTo>
                    <a:pt x="0" y="1615245"/>
                  </a:lnTo>
                  <a:lnTo>
                    <a:pt x="2408830" y="2019057"/>
                  </a:lnTo>
                  <a:lnTo>
                    <a:pt x="4817659" y="1615245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8225" y="3740296"/>
              <a:ext cx="4817745" cy="2019300"/>
            </a:xfrm>
            <a:custGeom>
              <a:avLst/>
              <a:gdLst/>
              <a:ahLst/>
              <a:cxnLst/>
              <a:rect l="l" t="t" r="r" b="b"/>
              <a:pathLst>
                <a:path w="4817745" h="2019300">
                  <a:moveTo>
                    <a:pt x="0" y="0"/>
                  </a:moveTo>
                  <a:lnTo>
                    <a:pt x="4817660" y="0"/>
                  </a:lnTo>
                  <a:lnTo>
                    <a:pt x="4817660" y="1615246"/>
                  </a:lnTo>
                  <a:lnTo>
                    <a:pt x="2408830" y="2019058"/>
                  </a:lnTo>
                  <a:lnTo>
                    <a:pt x="0" y="161524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225" y="2342739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4817659" y="0"/>
                  </a:moveTo>
                  <a:lnTo>
                    <a:pt x="0" y="0"/>
                  </a:lnTo>
                  <a:lnTo>
                    <a:pt x="0" y="1179423"/>
                  </a:lnTo>
                  <a:lnTo>
                    <a:pt x="2408830" y="1474279"/>
                  </a:lnTo>
                  <a:lnTo>
                    <a:pt x="4817659" y="1179423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225" y="2342739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0" y="0"/>
                  </a:moveTo>
                  <a:lnTo>
                    <a:pt x="4817660" y="0"/>
                  </a:lnTo>
                  <a:lnTo>
                    <a:pt x="4817660" y="1179424"/>
                  </a:lnTo>
                  <a:lnTo>
                    <a:pt x="2408830" y="1474280"/>
                  </a:lnTo>
                  <a:lnTo>
                    <a:pt x="0" y="117942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8225" y="914567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4817659" y="0"/>
                  </a:moveTo>
                  <a:lnTo>
                    <a:pt x="0" y="0"/>
                  </a:lnTo>
                  <a:lnTo>
                    <a:pt x="0" y="1179424"/>
                  </a:lnTo>
                  <a:lnTo>
                    <a:pt x="2408830" y="1474280"/>
                  </a:lnTo>
                  <a:lnTo>
                    <a:pt x="4817659" y="1179424"/>
                  </a:lnTo>
                  <a:lnTo>
                    <a:pt x="4817659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225" y="914567"/>
              <a:ext cx="4817745" cy="1474470"/>
            </a:xfrm>
            <a:custGeom>
              <a:avLst/>
              <a:gdLst/>
              <a:ahLst/>
              <a:cxnLst/>
              <a:rect l="l" t="t" r="r" b="b"/>
              <a:pathLst>
                <a:path w="4817745" h="1474470">
                  <a:moveTo>
                    <a:pt x="0" y="0"/>
                  </a:moveTo>
                  <a:lnTo>
                    <a:pt x="4817660" y="0"/>
                  </a:lnTo>
                  <a:lnTo>
                    <a:pt x="4817660" y="1179424"/>
                  </a:lnTo>
                  <a:lnTo>
                    <a:pt x="2408830" y="1474280"/>
                  </a:lnTo>
                  <a:lnTo>
                    <a:pt x="0" y="117942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5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9629" y="1235964"/>
            <a:ext cx="4515485" cy="505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2600" dirty="0">
                <a:latin typeface="Arial"/>
                <a:cs typeface="Arial"/>
              </a:rPr>
              <a:t>Examinar los puntos fuertes y las deficiencias</a:t>
            </a:r>
          </a:p>
          <a:p>
            <a:pPr>
              <a:lnSpc>
                <a:spcPct val="100000"/>
              </a:lnSpc>
            </a:pP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600" dirty="0">
                <a:latin typeface="Arial"/>
                <a:cs typeface="Arial"/>
              </a:rPr>
              <a:t>Verificar las presunciones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170815" marR="163195" algn="ctr">
              <a:lnSpc>
                <a:spcPct val="100299"/>
              </a:lnSpc>
              <a:spcBef>
                <a:spcPts val="5"/>
              </a:spcBef>
            </a:pPr>
            <a:br>
              <a:rPr lang="es-ES" sz="2600" dirty="0">
                <a:latin typeface="Arial"/>
                <a:cs typeface="Arial"/>
              </a:rPr>
            </a:br>
            <a:r>
              <a:rPr lang="es-ES" sz="2600" dirty="0">
                <a:latin typeface="Arial"/>
                <a:cs typeface="Arial"/>
              </a:rPr>
              <a:t>Proponer ideas para mejorar sus sistemas, planes y procedimientos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s-ES" sz="3200" b="1" dirty="0">
                <a:solidFill>
                  <a:srgbClr val="FFFFFF"/>
                </a:solidFill>
                <a:latin typeface="Arial"/>
                <a:cs typeface="Arial"/>
              </a:rPr>
              <a:t>PLAN DE ACCIÓN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919980" y="1130300"/>
            <a:ext cx="106605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TAREAS:</a:t>
            </a:r>
          </a:p>
        </p:txBody>
      </p:sp>
      <p:sp>
        <p:nvSpPr>
          <p:cNvPr id="14" name="object 14"/>
          <p:cNvSpPr/>
          <p:nvPr/>
        </p:nvSpPr>
        <p:spPr>
          <a:xfrm>
            <a:off x="9873138" y="762502"/>
            <a:ext cx="559201" cy="6640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19981" y="914567"/>
            <a:ext cx="5883794" cy="44682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0070C0"/>
                </a:solidFill>
                <a:latin typeface="Arial"/>
                <a:cs typeface="Arial"/>
              </a:rPr>
              <a:t>75 min</a:t>
            </a:r>
          </a:p>
          <a:p>
            <a:pPr marL="355600" marR="1014094" indent="-342900">
              <a:lnSpc>
                <a:spcPct val="102200"/>
              </a:lnSpc>
              <a:spcBef>
                <a:spcPts val="21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s-ES" sz="1800" dirty="0">
                <a:latin typeface="Arial"/>
                <a:cs typeface="Arial"/>
              </a:rPr>
              <a:t>En grupos, dividan una hoja de papel en tres secciones.</a:t>
            </a:r>
          </a:p>
          <a:p>
            <a:pPr marL="355600" marR="518795" indent="-342900">
              <a:lnSpc>
                <a:spcPct val="1022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s-ES" sz="1800" dirty="0">
                <a:latin typeface="Arial"/>
                <a:cs typeface="Arial"/>
              </a:rPr>
              <a:t>Examinen la lista de comprobación de preparación, los planes y las notas de su ejercicio de simulación</a:t>
            </a:r>
          </a:p>
          <a:p>
            <a:pPr marL="355600" marR="1001394" indent="-342900">
              <a:lnSpc>
                <a:spcPts val="2110"/>
              </a:lnSpc>
              <a:spcBef>
                <a:spcPts val="13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s-ES" sz="1800" dirty="0">
                <a:latin typeface="Arial"/>
                <a:cs typeface="Arial"/>
              </a:rPr>
              <a:t>Comenten y anoten sus observaciones en las secciones, respondiendo a lo siguiente:</a:t>
            </a:r>
          </a:p>
          <a:p>
            <a:pPr marL="812800" lvl="1" indent="-342900">
              <a:lnSpc>
                <a:spcPct val="100000"/>
              </a:lnSpc>
              <a:spcBef>
                <a:spcPts val="1185"/>
              </a:spcBef>
              <a:buChar char="•"/>
              <a:tabLst>
                <a:tab pos="812165" algn="l"/>
                <a:tab pos="812800" algn="l"/>
              </a:tabLst>
            </a:pPr>
            <a:r>
              <a:rPr lang="es-ES" sz="1800" dirty="0">
                <a:latin typeface="Arial"/>
                <a:cs typeface="Arial"/>
              </a:rPr>
              <a:t>¿Qué ha funcionado bien? (Logros)</a:t>
            </a:r>
          </a:p>
          <a:p>
            <a:pPr marL="812800" lvl="1" indent="-342900">
              <a:lnSpc>
                <a:spcPct val="100000"/>
              </a:lnSpc>
              <a:spcBef>
                <a:spcPts val="1130"/>
              </a:spcBef>
              <a:buChar char="•"/>
              <a:tabLst>
                <a:tab pos="812165" algn="l"/>
                <a:tab pos="812800" algn="l"/>
              </a:tabLst>
            </a:pPr>
            <a:r>
              <a:rPr lang="es-ES" sz="1800" dirty="0">
                <a:latin typeface="Arial"/>
                <a:cs typeface="Arial"/>
              </a:rPr>
              <a:t>¿Qué problemas ha habido? (Problemas)</a:t>
            </a:r>
          </a:p>
          <a:p>
            <a:pPr marL="812800" marR="1153795" lvl="1" indent="-342900">
              <a:lnSpc>
                <a:spcPct val="101099"/>
              </a:lnSpc>
              <a:spcBef>
                <a:spcPts val="1225"/>
              </a:spcBef>
              <a:buChar char="•"/>
              <a:tabLst>
                <a:tab pos="812165" algn="l"/>
                <a:tab pos="812800" algn="l"/>
              </a:tabLst>
            </a:pPr>
            <a:r>
              <a:rPr lang="es-ES" sz="1800" dirty="0">
                <a:latin typeface="Arial"/>
                <a:cs typeface="Arial"/>
              </a:rPr>
              <a:t>¿Recomendaciones? (prioricen e indiquen las 3 primeras)</a:t>
            </a:r>
          </a:p>
        </p:txBody>
      </p:sp>
      <p:sp>
        <p:nvSpPr>
          <p:cNvPr id="16" name="object 16"/>
          <p:cNvSpPr/>
          <p:nvPr/>
        </p:nvSpPr>
        <p:spPr>
          <a:xfrm>
            <a:off x="5575109" y="5534167"/>
            <a:ext cx="6228715" cy="0"/>
          </a:xfrm>
          <a:custGeom>
            <a:avLst/>
            <a:gdLst/>
            <a:ahLst/>
            <a:cxnLst/>
            <a:rect l="l" t="t" r="r" b="b"/>
            <a:pathLst>
              <a:path w="6228715">
                <a:moveTo>
                  <a:pt x="0" y="0"/>
                </a:moveTo>
                <a:lnTo>
                  <a:pt x="6228665" y="1"/>
                </a:lnTo>
              </a:path>
            </a:pathLst>
          </a:custGeom>
          <a:ln w="25400">
            <a:solidFill>
              <a:srgbClr val="A24B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13658" y="5999988"/>
            <a:ext cx="461154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i="1" dirty="0">
                <a:solidFill>
                  <a:srgbClr val="A24B19"/>
                </a:solidFill>
                <a:latin typeface="Arial"/>
                <a:cs typeface="Arial"/>
              </a:rPr>
              <a:t>Nota: el plan de acción se elaborará en la próxima sesión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277600" y="6634184"/>
            <a:ext cx="7412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dirty="0"/>
              <a:t>página 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74926" y="6652472"/>
            <a:ext cx="2566670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NUEVO CORONAVIRUS (COVID-19)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560608" y="6652472"/>
            <a:ext cx="15259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2283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dirty="0"/>
              <a:t>Programa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850" y="949452"/>
            <a:ext cx="978547" cy="411843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Parte 1:</a:t>
            </a:r>
          </a:p>
          <a:p>
            <a:pPr marL="14400" marR="0" lvl="0" indent="-127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00"/>
              <a:buFont typeface="Arial"/>
              <a:buChar char="•"/>
              <a:tabLst>
                <a:tab pos="25400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08.45</a:t>
            </a:r>
          </a:p>
          <a:p>
            <a:pPr marL="14400" marR="0" lvl="0" indent="-127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00"/>
              <a:buFont typeface="Arial"/>
              <a:buChar char="•"/>
              <a:tabLst>
                <a:tab pos="25400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09.00</a:t>
            </a:r>
          </a:p>
          <a:p>
            <a:pPr marL="14400" marR="0" lvl="0" indent="-127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00"/>
              <a:buFont typeface="Arial"/>
              <a:buChar char="•"/>
              <a:tabLst>
                <a:tab pos="25400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09.10</a:t>
            </a:r>
          </a:p>
          <a:p>
            <a:pPr marL="14400" marR="0" lvl="0" indent="-127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00"/>
              <a:buFont typeface="Arial"/>
              <a:buChar char="•"/>
              <a:tabLst>
                <a:tab pos="25400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09.15</a:t>
            </a:r>
          </a:p>
          <a:p>
            <a:pPr marL="14400" marR="0" lvl="0" indent="-127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00"/>
              <a:buFont typeface="Arial"/>
              <a:buChar char="•"/>
              <a:tabLst>
                <a:tab pos="25400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10.45</a:t>
            </a:r>
          </a:p>
          <a:p>
            <a:pPr marL="14400" marR="0" lvl="0" indent="-127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00"/>
              <a:buFont typeface="Arial"/>
              <a:buChar char="•"/>
              <a:tabLst>
                <a:tab pos="25400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11.00</a:t>
            </a:r>
          </a:p>
          <a:p>
            <a:pPr marL="14400" marR="0" lvl="0" indent="-127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00"/>
              <a:buFont typeface="Arial"/>
              <a:buChar char="•"/>
              <a:tabLst>
                <a:tab pos="25400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12.30</a:t>
            </a:r>
          </a:p>
          <a:p>
            <a:pPr marL="14400" marR="0" lvl="0" indent="-127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00"/>
              <a:buFont typeface="Arial"/>
              <a:buChar char="•"/>
              <a:tabLst>
                <a:tab pos="25400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13.00</a:t>
            </a:r>
          </a:p>
          <a:p>
            <a:pPr marL="14400" marR="0" lvl="0" indent="-127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ts val="100"/>
              <a:buFont typeface="Arial"/>
              <a:buChar char="•"/>
              <a:tabLst>
                <a:tab pos="25400" algn="l"/>
              </a:tabLst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13.00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31248" y="1440000"/>
            <a:ext cx="5474333" cy="3603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27325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Inscripción</a:t>
            </a:r>
          </a:p>
          <a:p>
            <a:pPr marL="12700" marR="2727325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Presentación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Objetivos y funcionamiento del ejercicio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Ejercicio de simulación teórico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Pausa para café (15 min)</a:t>
            </a:r>
          </a:p>
          <a:p>
            <a:pPr marL="12700" marR="1753235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Ejercicio de simulación teórico</a:t>
            </a:r>
          </a:p>
          <a:p>
            <a:pPr marL="12700" marR="1753235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Debate posterior al ejercicio</a:t>
            </a:r>
          </a:p>
          <a:p>
            <a:pPr marL="81915" marR="2714625" lvl="0" indent="-698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Clausura de la parte 1</a:t>
            </a:r>
          </a:p>
          <a:p>
            <a:pPr marL="81915" marR="2714625" lvl="0" indent="-698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Almuerzo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35037" y="950400"/>
            <a:ext cx="978547" cy="3897862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Parte 2: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09.00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09.15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10.30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10.45</a:t>
            </a:r>
            <a:b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11.30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12.00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12.30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79612" y="1368000"/>
            <a:ext cx="5136188" cy="3490699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Recapitulación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Análisis de las deficiencias y planificación de la acción (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trabajo en grupo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Pausa para café (15 min)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Planificación de la acción (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continuación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(</a:t>
            </a:r>
            <a:r>
              <a:rPr kumimoji="0" lang="es-ES" sz="20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trabajo en grupo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Consolidación en sesión plenaria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Conclusiones y próximos pasos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Clausura</a:t>
            </a:r>
          </a:p>
        </p:txBody>
      </p:sp>
      <p:sp>
        <p:nvSpPr>
          <p:cNvPr id="7" name="object 7"/>
          <p:cNvSpPr/>
          <p:nvPr/>
        </p:nvSpPr>
        <p:spPr>
          <a:xfrm>
            <a:off x="5964236" y="1033462"/>
            <a:ext cx="0" cy="4018279"/>
          </a:xfrm>
          <a:custGeom>
            <a:avLst/>
            <a:gdLst/>
            <a:ahLst/>
            <a:cxnLst/>
            <a:rect l="l" t="t" r="r" b="b"/>
            <a:pathLst>
              <a:path h="4018279">
                <a:moveTo>
                  <a:pt x="0" y="0"/>
                </a:moveTo>
                <a:lnTo>
                  <a:pt x="1" y="4017962"/>
                </a:lnTo>
              </a:path>
            </a:pathLst>
          </a:custGeom>
          <a:ln w="38100">
            <a:solidFill>
              <a:srgbClr val="D8642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487388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dirty="0"/>
              <a:t>PLAN DE ACCIÓN</a:t>
            </a:r>
          </a:p>
        </p:txBody>
      </p:sp>
      <p:sp>
        <p:nvSpPr>
          <p:cNvPr id="3" name="object 3"/>
          <p:cNvSpPr/>
          <p:nvPr/>
        </p:nvSpPr>
        <p:spPr>
          <a:xfrm>
            <a:off x="152779" y="1629504"/>
            <a:ext cx="3633700" cy="359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Problema / deficiencia clave&#10;Solución propuesta&#10;Plazo de resolución&#10;Responsabilidad"/>
          <p:cNvSpPr/>
          <p:nvPr/>
        </p:nvSpPr>
        <p:spPr>
          <a:xfrm>
            <a:off x="3970239" y="1315990"/>
            <a:ext cx="7944255" cy="4327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4829" y="5704273"/>
            <a:ext cx="559201" cy="6640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14148" y="5845555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>
                <a:solidFill>
                  <a:srgbClr val="0070C0"/>
                </a:solidFill>
                <a:latin typeface="Arial"/>
                <a:cs typeface="Arial"/>
              </a:rPr>
              <a:t>45 min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1277600" y="6634184"/>
            <a:ext cx="74129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dirty="0"/>
              <a:t>página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3776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74926" y="6652472"/>
            <a:ext cx="2566670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NUEVO CORONAVIRUS (COVID-19)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60608" y="6652472"/>
            <a:ext cx="15259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24" y="0"/>
            <a:ext cx="3502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dirty="0"/>
              <a:t>Consolidación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87111" y="1289303"/>
            <a:ext cx="6129655" cy="3355975"/>
            <a:chOff x="5087111" y="1289303"/>
            <a:chExt cx="6129655" cy="3355975"/>
          </a:xfrm>
        </p:grpSpPr>
        <p:sp>
          <p:nvSpPr>
            <p:cNvPr id="4" name="object 4"/>
            <p:cNvSpPr/>
            <p:nvPr/>
          </p:nvSpPr>
          <p:spPr>
            <a:xfrm>
              <a:off x="5087111" y="1289303"/>
              <a:ext cx="3764280" cy="205130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339839" y="2036063"/>
              <a:ext cx="3764279" cy="2051304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452360" y="2593847"/>
              <a:ext cx="3764279" cy="205130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25" y="0"/>
            <a:ext cx="7057086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Próximos pasos y conclusiones</a:t>
            </a:r>
          </a:p>
        </p:txBody>
      </p:sp>
      <p:sp>
        <p:nvSpPr>
          <p:cNvPr id="3" name="object 3"/>
          <p:cNvSpPr/>
          <p:nvPr/>
        </p:nvSpPr>
        <p:spPr>
          <a:xfrm>
            <a:off x="1712976" y="765047"/>
            <a:ext cx="8281416" cy="529742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8011" y="4598923"/>
            <a:ext cx="287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PRÓXIMOS PASOS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2BCF9-0B8D-4074-9436-701BDD2B6BFF}"/>
              </a:ext>
            </a:extLst>
          </p:cNvPr>
          <p:cNvSpPr/>
          <p:nvPr/>
        </p:nvSpPr>
        <p:spPr>
          <a:xfrm>
            <a:off x="0" y="3773606"/>
            <a:ext cx="12192000" cy="28933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RECURSOS DE LA OMS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2AF43-6C07-4B87-BFC4-B1B98FDD4CAF}"/>
              </a:ext>
            </a:extLst>
          </p:cNvPr>
          <p:cNvSpPr txBox="1"/>
          <p:nvPr/>
        </p:nvSpPr>
        <p:spPr>
          <a:xfrm>
            <a:off x="0" y="-1015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¡MUCHAS GRACIAS!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1B9C60-02FC-41E8-B2BE-53DD780C3CA3}"/>
              </a:ext>
            </a:extLst>
          </p:cNvPr>
          <p:cNvSpPr/>
          <p:nvPr/>
        </p:nvSpPr>
        <p:spPr>
          <a:xfrm>
            <a:off x="1239599" y="4381796"/>
            <a:ext cx="2466240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OMS - COVID-19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Página web de emergencias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73E02E2C-30C2-49FA-8399-05DC2B895B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82" y="5090038"/>
            <a:ext cx="1043875" cy="10631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3129EC-78FD-42DC-A2CC-588997984439}"/>
              </a:ext>
            </a:extLst>
          </p:cNvPr>
          <p:cNvSpPr txBox="1"/>
          <p:nvPr/>
        </p:nvSpPr>
        <p:spPr>
          <a:xfrm>
            <a:off x="1773271" y="6227799"/>
            <a:ext cx="147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Escanee o haga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C72D7-0DB3-47B6-ACCD-3268695FBC1A}"/>
              </a:ext>
            </a:extLst>
          </p:cNvPr>
          <p:cNvSpPr txBox="1"/>
          <p:nvPr/>
        </p:nvSpPr>
        <p:spPr>
          <a:xfrm>
            <a:off x="0" y="733317"/>
            <a:ext cx="12192000" cy="30290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 necesita apoyo técnico para el ejercicio de simulación,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póngase en contacto con el punto focal de la OMS de la oficina regional o la oficina en el país: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AFRO: 	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stephenm@who.int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EMRO: 	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samhourid@who.int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EURO: 	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7"/>
              </a:rPr>
              <a:t>schmidtt@who.int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8"/>
              </a:rPr>
              <a:t>rashforda@who.int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OPS: 	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9"/>
              </a:rPr>
              <a:t>andragro@paho.org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					SEARO: 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	</a:t>
            </a:r>
            <a:r>
              <a:rPr kumimoji="0" lang="es-E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10"/>
              </a:rPr>
              <a:t>katom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10"/>
              </a:rPr>
              <a:t>@who.int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;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11"/>
              </a:rPr>
              <a:t>htikem@who.int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					WPRO: 	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2"/>
              </a:rPr>
              <a:t>eshofoniea@who.int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; 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6D610C-26D0-4FA3-8062-200749C0C412}"/>
              </a:ext>
            </a:extLst>
          </p:cNvPr>
          <p:cNvSpPr/>
          <p:nvPr/>
        </p:nvSpPr>
        <p:spPr>
          <a:xfrm>
            <a:off x="4918924" y="4381796"/>
            <a:ext cx="2466240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Más información sobre el coronavirus</a:t>
            </a:r>
          </a:p>
        </p:txBody>
      </p:sp>
      <p:pic>
        <p:nvPicPr>
          <p:cNvPr id="16" name="Picture 15">
            <a:hlinkClick r:id="rId13"/>
            <a:extLst>
              <a:ext uri="{FF2B5EF4-FFF2-40B4-BE49-F238E27FC236}">
                <a16:creationId xmlns:a16="http://schemas.microsoft.com/office/drawing/2014/main" id="{BD923BB1-F5AD-406F-BBD9-A8E464A1FD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959" y="5090038"/>
            <a:ext cx="1036171" cy="10631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06E5A8-EA35-4F91-A6BE-270512AABBE5}"/>
              </a:ext>
            </a:extLst>
          </p:cNvPr>
          <p:cNvSpPr txBox="1"/>
          <p:nvPr/>
        </p:nvSpPr>
        <p:spPr>
          <a:xfrm>
            <a:off x="5452596" y="6227798"/>
            <a:ext cx="147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Escanee o haga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3DD285-C321-4EA7-9111-A30C5465E894}"/>
              </a:ext>
            </a:extLst>
          </p:cNvPr>
          <p:cNvSpPr/>
          <p:nvPr/>
        </p:nvSpPr>
        <p:spPr>
          <a:xfrm>
            <a:off x="8598249" y="4381795"/>
            <a:ext cx="2466240" cy="2153780"/>
          </a:xfrm>
          <a:prstGeom prst="roundRect">
            <a:avLst/>
          </a:prstGeo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2775" algn="r"/>
              </a:tabLst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Recursos de la OMS sobre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2775" algn="r"/>
              </a:tabLst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ejercicios de simulación</a:t>
            </a:r>
          </a:p>
        </p:txBody>
      </p:sp>
      <p:pic>
        <p:nvPicPr>
          <p:cNvPr id="4" name="Picture 3">
            <a:hlinkClick r:id="rId15"/>
            <a:extLst>
              <a:ext uri="{FF2B5EF4-FFF2-40B4-BE49-F238E27FC236}">
                <a16:creationId xmlns:a16="http://schemas.microsoft.com/office/drawing/2014/main" id="{8D4128EA-2D55-489B-A288-BCFD7174DEE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1436" y="5064618"/>
            <a:ext cx="1119866" cy="11139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6E2D8B-9E90-47C9-847D-B1B528939382}"/>
              </a:ext>
            </a:extLst>
          </p:cNvPr>
          <p:cNvSpPr txBox="1"/>
          <p:nvPr/>
        </p:nvSpPr>
        <p:spPr>
          <a:xfrm>
            <a:off x="9131921" y="6227798"/>
            <a:ext cx="147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Escanee o haga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click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1020788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dirty="0"/>
              <a:t>Orientaciones sobre preparación y respuesta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3800" y="6634184"/>
            <a:ext cx="66541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200" b="1" dirty="0">
                <a:solidFill>
                  <a:srgbClr val="FFFFFF"/>
                </a:solidFill>
                <a:latin typeface="Arial"/>
                <a:cs typeface="Arial"/>
              </a:rPr>
              <a:t>página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74926" y="6652472"/>
            <a:ext cx="2882874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NUEVO CORONAVIRUS (COVID-19)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60608" y="6652472"/>
            <a:ext cx="16021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519" y="893571"/>
            <a:ext cx="11669395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es-ES" sz="2800" b="1" dirty="0">
                <a:solidFill>
                  <a:srgbClr val="005D85"/>
                </a:solidFill>
                <a:latin typeface="Arial"/>
                <a:cs typeface="Arial"/>
              </a:rPr>
              <a:t>La OMS proporciona asesoramiento actualizado y exacto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5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1900" i="1" dirty="0">
                <a:latin typeface="Arial"/>
                <a:cs typeface="Arial"/>
              </a:rPr>
              <a:t>Durante las emergencias sanitarias tales como la pandemia de COVID-19, una de las funciones más vitales de la OMS es reunir datos e investigaciones de todo el mundo, evaluarlos y seguidamente asesorar a los países acerca de la respuesta.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6AE81-B42B-4473-8A8E-0D547798C2DD}"/>
              </a:ext>
            </a:extLst>
          </p:cNvPr>
          <p:cNvSpPr/>
          <p:nvPr/>
        </p:nvSpPr>
        <p:spPr>
          <a:xfrm>
            <a:off x="132589" y="3049991"/>
            <a:ext cx="6096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900" i="1" dirty="0">
                <a:latin typeface="Arial"/>
                <a:cs typeface="Arial"/>
              </a:rPr>
              <a:t>Desde enero de 2020, la OMS ha publicado más de 100 documentos relativos a la COVID-19. De ellos, más de la mitad son orientaciones técnicas detalladas sobre localización y pruebas de detección de casos, prestación de atención segura y apropiada en función de la gravedad de la enfermedad, rastreo de contactos y cuarentena, prevención de la transmisión entre personas, protección del personal sanitario, y ayuda a las comunidades para que respondan apropiadamente.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CD3B60-9A61-436A-891F-64897F8B0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89" y="2682648"/>
            <a:ext cx="6501580" cy="34497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101316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dirty="0"/>
              <a:t>¿Qué es un ejercicio de simulación teórico?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53800" y="6634184"/>
            <a:ext cx="66541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200" b="1" dirty="0">
                <a:solidFill>
                  <a:srgbClr val="FFFFFF"/>
                </a:solidFill>
                <a:latin typeface="Arial"/>
                <a:cs typeface="Arial"/>
              </a:rPr>
              <a:t>página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4926" y="6652472"/>
            <a:ext cx="2566670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NUEVO CORONAVIRUS (COVID-19)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60608" y="6652472"/>
            <a:ext cx="152599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1613" y="1750059"/>
            <a:ext cx="10247630" cy="33098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635" algn="ctr">
              <a:lnSpc>
                <a:spcPct val="90200"/>
              </a:lnSpc>
              <a:spcBef>
                <a:spcPts val="430"/>
              </a:spcBef>
            </a:pPr>
            <a:r>
              <a:rPr lang="es-ES" sz="2800" dirty="0">
                <a:latin typeface="Calibri"/>
                <a:cs typeface="Calibri"/>
              </a:rPr>
              <a:t>Un </a:t>
            </a:r>
            <a:r>
              <a:rPr lang="es-ES" sz="2800" b="1" dirty="0">
                <a:solidFill>
                  <a:srgbClr val="005D85"/>
                </a:solidFill>
                <a:latin typeface="Calibri"/>
                <a:cs typeface="Calibri"/>
              </a:rPr>
              <a:t>ejercicio de simulación teórico (TTX) </a:t>
            </a:r>
            <a:r>
              <a:rPr lang="es-ES" sz="2800" dirty="0">
                <a:latin typeface="Calibri"/>
                <a:cs typeface="Calibri"/>
              </a:rPr>
              <a:t>es un debate en el que se utiliza un escenario de simulación progresivo, junto con una serie de consignas por escrito, y en el que los participantes estudian el impacto de una posible emergencia sanitaria en los planes, procedimientos y capacidades existentes.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 dirty="0">
              <a:latin typeface="Calibri"/>
              <a:cs typeface="Calibri"/>
            </a:endParaRPr>
          </a:p>
          <a:p>
            <a:pPr marL="254635" marR="246379" algn="ctr">
              <a:lnSpc>
                <a:spcPts val="3000"/>
              </a:lnSpc>
            </a:pPr>
            <a:r>
              <a:rPr lang="es-ES" sz="2800" dirty="0">
                <a:latin typeface="Calibri"/>
                <a:cs typeface="Calibri"/>
              </a:rPr>
              <a:t>“En un ejercicio TTX se </a:t>
            </a:r>
            <a:r>
              <a:rPr lang="es-ES" sz="2800" b="1" dirty="0">
                <a:solidFill>
                  <a:srgbClr val="005D85"/>
                </a:solidFill>
                <a:latin typeface="Calibri"/>
                <a:cs typeface="Calibri"/>
              </a:rPr>
              <a:t>simula una situación de emergencia </a:t>
            </a:r>
            <a:r>
              <a:rPr lang="es-ES" sz="2800" dirty="0">
                <a:latin typeface="Calibri"/>
                <a:cs typeface="Calibri"/>
              </a:rPr>
              <a:t>en un contexto informal y exento de tensión.”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38814" y="5115052"/>
            <a:ext cx="27139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>
                <a:latin typeface="Arial"/>
                <a:cs typeface="Arial"/>
              </a:rPr>
              <a:t>-WHO Exercise Manual,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396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/>
              <a:t>Diseño y finalidad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612" y="887476"/>
            <a:ext cx="7447915" cy="538249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lang="es-ES" sz="2100" b="1" dirty="0">
                <a:solidFill>
                  <a:srgbClr val="005D85"/>
                </a:solidFill>
                <a:latin typeface="Roboto"/>
                <a:cs typeface="Roboto"/>
              </a:rPr>
              <a:t>Diseño del ejercicio</a:t>
            </a:r>
          </a:p>
          <a:p>
            <a:pPr marL="12700" marR="5715">
              <a:lnSpc>
                <a:spcPct val="79100"/>
              </a:lnSpc>
              <a:spcBef>
                <a:spcPts val="1005"/>
              </a:spcBef>
            </a:pPr>
            <a:r>
              <a:rPr lang="es-ES" sz="2100" dirty="0">
                <a:latin typeface="Roboto"/>
                <a:cs typeface="Roboto"/>
              </a:rPr>
              <a:t>El ejercicio se basa en las orientaciones de la OMS más recientes sobre PCI para la COVID-19, en particular las siguientes:</a:t>
            </a:r>
          </a:p>
          <a:p>
            <a:pPr marL="241300" indent="-228600">
              <a:lnSpc>
                <a:spcPts val="2375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s-ES" sz="2100" dirty="0" err="1">
                <a:latin typeface="Roboto"/>
                <a:cs typeface="Roboto"/>
                <a:hlinkClick r:id="rId3"/>
              </a:rPr>
              <a:t>Infection</a:t>
            </a:r>
            <a:r>
              <a:rPr lang="es-ES" sz="2100" dirty="0">
                <a:latin typeface="Roboto"/>
                <a:cs typeface="Roboto"/>
                <a:hlinkClick r:id="rId3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prevention</a:t>
            </a:r>
            <a:r>
              <a:rPr lang="es-ES" sz="2100" dirty="0">
                <a:latin typeface="Roboto"/>
                <a:cs typeface="Roboto"/>
                <a:hlinkClick r:id="rId3"/>
              </a:rPr>
              <a:t> and control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during</a:t>
            </a:r>
            <a:r>
              <a:rPr lang="es-ES" sz="2100" dirty="0">
                <a:latin typeface="Roboto"/>
                <a:cs typeface="Roboto"/>
                <a:hlinkClick r:id="rId3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health</a:t>
            </a:r>
            <a:r>
              <a:rPr lang="es-ES" sz="2100" dirty="0">
                <a:latin typeface="Roboto"/>
                <a:cs typeface="Roboto"/>
                <a:hlinkClick r:id="rId3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care</a:t>
            </a:r>
            <a:r>
              <a:rPr lang="es-ES" sz="2100" dirty="0">
                <a:latin typeface="Roboto"/>
                <a:cs typeface="Roboto"/>
                <a:hlinkClick r:id="rId3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when</a:t>
            </a:r>
            <a:endParaRPr lang="es-ES" sz="2100" dirty="0">
              <a:latin typeface="Roboto"/>
              <a:cs typeface="Roboto"/>
              <a:hlinkClick r:id="rId3"/>
            </a:endParaRPr>
          </a:p>
          <a:p>
            <a:pPr marL="241300" marR="6350">
              <a:lnSpc>
                <a:spcPct val="79100"/>
              </a:lnSpc>
              <a:spcBef>
                <a:spcPts val="285"/>
              </a:spcBef>
              <a:tabLst>
                <a:tab pos="2026285" algn="l"/>
                <a:tab pos="3312160" algn="l"/>
                <a:tab pos="5031105" algn="l"/>
                <a:tab pos="5567045" algn="l"/>
                <a:tab pos="7179945" algn="l"/>
              </a:tabLst>
            </a:pPr>
            <a:r>
              <a:rPr lang="es-ES" sz="2100" dirty="0">
                <a:latin typeface="Roboto"/>
                <a:cs typeface="Roboto"/>
                <a:hlinkClick r:id="rId3"/>
              </a:rPr>
              <a:t>coronavirus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disease</a:t>
            </a:r>
            <a:r>
              <a:rPr lang="es-ES" sz="2100" dirty="0">
                <a:latin typeface="Roboto"/>
                <a:cs typeface="Roboto"/>
                <a:hlinkClick r:id="rId3"/>
              </a:rPr>
              <a:t> (COVID-19)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is</a:t>
            </a:r>
            <a:r>
              <a:rPr lang="es-ES" sz="2100" dirty="0">
                <a:latin typeface="Roboto"/>
                <a:cs typeface="Roboto"/>
                <a:hlinkClick r:id="rId3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suspected</a:t>
            </a:r>
            <a:r>
              <a:rPr lang="es-ES" sz="2100" dirty="0">
                <a:latin typeface="Roboto"/>
                <a:cs typeface="Roboto"/>
                <a:hlinkClick r:id="rId3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or</a:t>
            </a:r>
            <a:r>
              <a:rPr lang="es-ES" sz="2100" dirty="0">
                <a:latin typeface="Roboto"/>
                <a:cs typeface="Roboto"/>
                <a:hlinkClick r:id="rId3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3"/>
              </a:rPr>
              <a:t>confirmed</a:t>
            </a:r>
            <a:r>
              <a:rPr lang="es-ES" sz="2100" dirty="0">
                <a:latin typeface="Roboto"/>
                <a:cs typeface="Roboto"/>
              </a:rPr>
              <a:t> (orientaciones provisionales al 29 de junio de 2020)</a:t>
            </a:r>
          </a:p>
          <a:p>
            <a:pPr marL="241300" marR="5080" indent="-228600" algn="just">
              <a:lnSpc>
                <a:spcPct val="79500"/>
              </a:lnSpc>
              <a:spcBef>
                <a:spcPts val="1120"/>
              </a:spcBef>
              <a:buFont typeface="Arial"/>
              <a:buChar char="•"/>
              <a:tabLst>
                <a:tab pos="241300" algn="l"/>
              </a:tabLst>
            </a:pPr>
            <a:r>
              <a:rPr lang="es-ES" sz="2100" dirty="0" err="1">
                <a:latin typeface="Roboto"/>
                <a:cs typeface="Roboto"/>
                <a:hlinkClick r:id="rId4"/>
              </a:rPr>
              <a:t>Infection</a:t>
            </a:r>
            <a:r>
              <a:rPr lang="es-ES" sz="2100" dirty="0">
                <a:latin typeface="Roboto"/>
                <a:cs typeface="Roboto"/>
                <a:hlinkClick r:id="rId4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prevention</a:t>
            </a:r>
            <a:r>
              <a:rPr lang="es-ES" sz="2100" dirty="0">
                <a:latin typeface="Roboto"/>
                <a:cs typeface="Roboto"/>
                <a:hlinkClick r:id="rId4"/>
              </a:rPr>
              <a:t> and control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for</a:t>
            </a:r>
            <a:r>
              <a:rPr lang="es-ES" sz="2100" dirty="0">
                <a:latin typeface="Roboto"/>
                <a:cs typeface="Roboto"/>
                <a:hlinkClick r:id="rId4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the</a:t>
            </a:r>
            <a:r>
              <a:rPr lang="es-ES" sz="2100" dirty="0">
                <a:latin typeface="Roboto"/>
                <a:cs typeface="Roboto"/>
                <a:hlinkClick r:id="rId4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safe</a:t>
            </a:r>
            <a:r>
              <a:rPr lang="es-ES" sz="2100" dirty="0">
                <a:latin typeface="Roboto"/>
                <a:cs typeface="Roboto"/>
                <a:hlinkClick r:id="rId4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management</a:t>
            </a:r>
            <a:r>
              <a:rPr lang="es-ES" sz="2100" dirty="0">
                <a:latin typeface="Roboto"/>
                <a:cs typeface="Roboto"/>
                <a:hlinkClick r:id="rId4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of</a:t>
            </a:r>
            <a:r>
              <a:rPr lang="es-ES" sz="2100" dirty="0">
                <a:latin typeface="Roboto"/>
                <a:cs typeface="Roboto"/>
                <a:hlinkClick r:id="rId4"/>
              </a:rPr>
              <a:t> a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dead</a:t>
            </a:r>
            <a:r>
              <a:rPr lang="es-ES" sz="2100" dirty="0">
                <a:latin typeface="Roboto"/>
                <a:cs typeface="Roboto"/>
                <a:hlinkClick r:id="rId4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body</a:t>
            </a:r>
            <a:r>
              <a:rPr lang="es-ES" sz="2100" dirty="0">
                <a:latin typeface="Roboto"/>
                <a:cs typeface="Roboto"/>
                <a:hlinkClick r:id="rId4"/>
              </a:rPr>
              <a:t> in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the</a:t>
            </a:r>
            <a:r>
              <a:rPr lang="es-ES" sz="2100" dirty="0">
                <a:latin typeface="Roboto"/>
                <a:cs typeface="Roboto"/>
                <a:hlinkClick r:id="rId4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context</a:t>
            </a:r>
            <a:r>
              <a:rPr lang="es-ES" sz="2100" dirty="0">
                <a:latin typeface="Roboto"/>
                <a:cs typeface="Roboto"/>
                <a:hlinkClick r:id="rId4"/>
              </a:rPr>
              <a:t> </a:t>
            </a:r>
            <a:r>
              <a:rPr lang="es-ES" sz="2100" dirty="0" err="1">
                <a:latin typeface="Roboto"/>
                <a:cs typeface="Roboto"/>
                <a:hlinkClick r:id="rId4"/>
              </a:rPr>
              <a:t>of</a:t>
            </a:r>
            <a:r>
              <a:rPr lang="es-ES" sz="2100" dirty="0">
                <a:latin typeface="Roboto"/>
                <a:cs typeface="Roboto"/>
                <a:hlinkClick r:id="rId4"/>
              </a:rPr>
              <a:t> COVID-19</a:t>
            </a:r>
            <a:r>
              <a:rPr lang="es-ES" sz="2100" dirty="0">
                <a:latin typeface="Roboto"/>
                <a:cs typeface="Roboto"/>
              </a:rPr>
              <a:t> (orientaciones provisionales al 4 de septiembre de 2020).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lang="es-ES" sz="2100" b="1" dirty="0">
                <a:solidFill>
                  <a:srgbClr val="005D85"/>
                </a:solidFill>
                <a:latin typeface="Roboto"/>
                <a:cs typeface="Roboto"/>
              </a:rPr>
              <a:t>Finalidad</a:t>
            </a:r>
          </a:p>
          <a:p>
            <a:pPr marL="12700" algn="just">
              <a:lnSpc>
                <a:spcPts val="2375"/>
              </a:lnSpc>
              <a:spcBef>
                <a:spcPts val="455"/>
              </a:spcBef>
            </a:pPr>
            <a:r>
              <a:rPr lang="es-ES" sz="2100" dirty="0">
                <a:latin typeface="Roboto"/>
                <a:cs typeface="Roboto"/>
              </a:rPr>
              <a:t>Mediante un debate en grupo guiado, el ejercicio tiene la finalidad de examinar la aplicación de las estrategias PCI necesarias para prevenir o limitar la transmisión de la COVID-19 en los centros de atención de salud.</a:t>
            </a:r>
          </a:p>
          <a:p>
            <a:pPr marL="12700" marR="5080" algn="just">
              <a:lnSpc>
                <a:spcPct val="81400"/>
              </a:lnSpc>
              <a:spcBef>
                <a:spcPts val="229"/>
              </a:spcBef>
            </a:pPr>
            <a:endParaRPr lang="es-ES" sz="2200" dirty="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54156" y="1197019"/>
            <a:ext cx="3796079" cy="1944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0819" y="3907863"/>
            <a:ext cx="3769418" cy="1680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53800" y="6634184"/>
            <a:ext cx="66541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200" b="1">
                <a:solidFill>
                  <a:srgbClr val="FFFFFF"/>
                </a:solidFill>
                <a:latin typeface="Arial"/>
                <a:cs typeface="Arial"/>
              </a:rPr>
              <a:t>página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8" y="0"/>
            <a:ext cx="1058888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dirty="0"/>
              <a:t>Objetivos generales del ejercicio de simulación teórico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3800" y="6634184"/>
            <a:ext cx="66541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200" b="1" dirty="0">
                <a:solidFill>
                  <a:srgbClr val="FFFFFF"/>
                </a:solidFill>
                <a:latin typeface="Arial"/>
                <a:cs typeface="Arial"/>
              </a:rPr>
              <a:t>página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1931" y="1084579"/>
            <a:ext cx="10803890" cy="47898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lang="es-ES" sz="2200" b="1" dirty="0">
                <a:solidFill>
                  <a:srgbClr val="005D85"/>
                </a:solidFill>
                <a:latin typeface="Roboto"/>
                <a:cs typeface="Roboto"/>
              </a:rPr>
              <a:t>Objetivos generales</a:t>
            </a:r>
          </a:p>
          <a:p>
            <a:pPr marL="469900" marR="5080" indent="-457200" algn="just">
              <a:lnSpc>
                <a:spcPct val="100400"/>
              </a:lnSpc>
              <a:spcBef>
                <a:spcPts val="520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es-ES" sz="2200" dirty="0">
                <a:solidFill>
                  <a:srgbClr val="008FCE"/>
                </a:solidFill>
                <a:latin typeface="Roboto"/>
                <a:cs typeface="Roboto"/>
              </a:rPr>
              <a:t>Compartir información </a:t>
            </a:r>
            <a:r>
              <a:rPr lang="es-ES" sz="2200" dirty="0">
                <a:latin typeface="Roboto"/>
                <a:cs typeface="Roboto"/>
              </a:rPr>
              <a:t>sobre las prácticas de PCI asociadas a la atención de salud de los casos sospechosos o confirmados de COVID-19 y la posible evolución de esas precauciones en función de la progresión del evento en su centro.</a:t>
            </a:r>
          </a:p>
          <a:p>
            <a:pPr marL="469900" marR="5080" indent="-457200" algn="just">
              <a:lnSpc>
                <a:spcPct val="100800"/>
              </a:lnSpc>
              <a:spcBef>
                <a:spcPts val="1105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es-ES" sz="2200" dirty="0">
                <a:solidFill>
                  <a:srgbClr val="008FCE"/>
                </a:solidFill>
                <a:latin typeface="Roboto"/>
                <a:cs typeface="Roboto"/>
              </a:rPr>
              <a:t>Determinar los problemas de ocupación de camas y de gestión del personal </a:t>
            </a:r>
            <a:r>
              <a:rPr lang="es-ES" sz="2200" dirty="0">
                <a:latin typeface="Roboto"/>
                <a:cs typeface="Roboto"/>
              </a:rPr>
              <a:t>entre los diferentes departamentos.</a:t>
            </a:r>
          </a:p>
          <a:p>
            <a:pPr marL="469900" marR="5080" indent="-457200" algn="just">
              <a:lnSpc>
                <a:spcPct val="1008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es-ES" sz="2200" dirty="0">
                <a:solidFill>
                  <a:srgbClr val="008FCE"/>
                </a:solidFill>
                <a:latin typeface="Roboto"/>
                <a:cs typeface="Roboto"/>
              </a:rPr>
              <a:t>Examinar los procedimientos </a:t>
            </a:r>
            <a:r>
              <a:rPr lang="es-ES" sz="2200" dirty="0">
                <a:latin typeface="Roboto"/>
                <a:cs typeface="Roboto"/>
              </a:rPr>
              <a:t>de obtención y manejo de muestras de laboratorio de pacientes de COVID-19</a:t>
            </a:r>
          </a:p>
          <a:p>
            <a:pPr marL="469900" indent="-457200" algn="just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es-ES" sz="2200" dirty="0">
                <a:solidFill>
                  <a:srgbClr val="008FCE"/>
                </a:solidFill>
                <a:latin typeface="Roboto"/>
                <a:cs typeface="Roboto"/>
              </a:rPr>
              <a:t>Reevaluar </a:t>
            </a:r>
            <a:r>
              <a:rPr lang="es-ES" sz="2200" dirty="0">
                <a:latin typeface="Roboto"/>
                <a:cs typeface="Roboto"/>
              </a:rPr>
              <a:t>los protocolos de gestión de los cadáveres</a:t>
            </a:r>
          </a:p>
          <a:p>
            <a:pPr marL="469900" marR="5080" indent="-457200" algn="just">
              <a:lnSpc>
                <a:spcPct val="100800"/>
              </a:lnSpc>
              <a:spcBef>
                <a:spcPts val="1105"/>
              </a:spcBef>
              <a:buClr>
                <a:srgbClr val="000000"/>
              </a:buClr>
              <a:buAutoNum type="arabicPeriod"/>
              <a:tabLst>
                <a:tab pos="469900" algn="l"/>
              </a:tabLst>
            </a:pPr>
            <a:r>
              <a:rPr lang="es-ES" sz="2200" dirty="0">
                <a:solidFill>
                  <a:srgbClr val="008FCE"/>
                </a:solidFill>
                <a:latin typeface="Roboto"/>
                <a:cs typeface="Roboto"/>
              </a:rPr>
              <a:t>Determinar las áreas de acción en sus centros </a:t>
            </a:r>
            <a:r>
              <a:rPr lang="es-ES" sz="2200" dirty="0">
                <a:latin typeface="Roboto"/>
                <a:cs typeface="Roboto"/>
              </a:rPr>
              <a:t>sobre la base de las cuestiones exploradas en el escenario y el desarrollo que podría tener el escenario en su centro de salud.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959828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dirty="0"/>
              <a:t>Reglas del ejercicio de simulación teórico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5267" y="1008379"/>
            <a:ext cx="6001385" cy="508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 indent="-356235">
              <a:lnSpc>
                <a:spcPct val="100000"/>
              </a:lnSpc>
              <a:spcBef>
                <a:spcPts val="100"/>
              </a:spcBef>
              <a:buClr>
                <a:srgbClr val="A24B19"/>
              </a:buClr>
              <a:buSzPct val="150000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lang="es-ES" sz="2200" dirty="0">
                <a:latin typeface="Roboto"/>
                <a:cs typeface="Roboto"/>
              </a:rPr>
              <a:t>No es una prueba individual</a:t>
            </a:r>
          </a:p>
          <a:p>
            <a:pPr>
              <a:lnSpc>
                <a:spcPct val="100000"/>
              </a:lnSpc>
              <a:buClr>
                <a:srgbClr val="A24B19"/>
              </a:buClr>
              <a:buFont typeface="Arial"/>
              <a:buChar char="•"/>
            </a:pPr>
            <a:endParaRPr sz="2200" dirty="0">
              <a:latin typeface="Roboto"/>
              <a:cs typeface="Roboto"/>
            </a:endParaRPr>
          </a:p>
          <a:p>
            <a:pPr marL="412115" indent="-356235">
              <a:lnSpc>
                <a:spcPct val="100000"/>
              </a:lnSpc>
              <a:buClr>
                <a:srgbClr val="A24B19"/>
              </a:buClr>
              <a:buSzPct val="150000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lang="es-ES" sz="2200" dirty="0">
                <a:latin typeface="Roboto"/>
                <a:cs typeface="Roboto"/>
              </a:rPr>
              <a:t>Se deben respetar las opiniones de los demás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24B19"/>
              </a:buClr>
              <a:buFont typeface="Arial"/>
              <a:buChar char="•"/>
            </a:pPr>
            <a:endParaRPr sz="2200" dirty="0">
              <a:latin typeface="Roboto"/>
              <a:cs typeface="Roboto"/>
            </a:endParaRPr>
          </a:p>
          <a:p>
            <a:pPr marL="412115" marR="1079500" indent="-355600">
              <a:lnSpc>
                <a:spcPct val="100800"/>
              </a:lnSpc>
              <a:buClr>
                <a:srgbClr val="A24B19"/>
              </a:buClr>
              <a:buSzPct val="150000"/>
              <a:buFont typeface="Arial"/>
              <a:buChar char="•"/>
              <a:tabLst>
                <a:tab pos="412115" algn="l"/>
                <a:tab pos="412750" algn="l"/>
              </a:tabLst>
            </a:pPr>
            <a:r>
              <a:rPr lang="es-ES" sz="2200" dirty="0">
                <a:latin typeface="Roboto"/>
                <a:cs typeface="Roboto"/>
              </a:rPr>
              <a:t>Considere el modo en que el escenario repercutiría en la unidad que le han asignado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24B19"/>
              </a:buClr>
              <a:buFont typeface="Arial"/>
              <a:buChar char="•"/>
            </a:pPr>
            <a:endParaRPr sz="2200" dirty="0">
              <a:latin typeface="Roboto"/>
              <a:cs typeface="Roboto"/>
            </a:endParaRPr>
          </a:p>
          <a:p>
            <a:pPr marL="367665" marR="390525" indent="-355600">
              <a:lnSpc>
                <a:spcPct val="100800"/>
              </a:lnSpc>
              <a:buClr>
                <a:srgbClr val="A24B19"/>
              </a:buClr>
              <a:buSzPct val="150000"/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lang="es-ES" sz="2200" dirty="0">
                <a:latin typeface="Roboto"/>
                <a:cs typeface="Roboto"/>
              </a:rPr>
              <a:t>Utilice sus planes, directrices y reglamentos existentes para fundamentar sus respuestas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A24B19"/>
              </a:buClr>
              <a:buFont typeface="Arial"/>
              <a:buChar char="•"/>
            </a:pPr>
            <a:endParaRPr sz="2200" dirty="0">
              <a:latin typeface="Roboto"/>
              <a:cs typeface="Roboto"/>
            </a:endParaRPr>
          </a:p>
          <a:p>
            <a:pPr marL="368300" indent="-355600">
              <a:lnSpc>
                <a:spcPct val="100000"/>
              </a:lnSpc>
              <a:spcBef>
                <a:spcPts val="5"/>
              </a:spcBef>
              <a:buClr>
                <a:srgbClr val="A24B19"/>
              </a:buClr>
              <a:buSzPct val="150000"/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lang="es-ES" sz="2200" dirty="0">
                <a:latin typeface="Roboto"/>
                <a:cs typeface="Roboto"/>
              </a:rPr>
              <a:t>Céntrese en las soluciones y en la planificación prospectiva.</a:t>
            </a:r>
          </a:p>
        </p:txBody>
      </p:sp>
      <p:sp>
        <p:nvSpPr>
          <p:cNvPr id="4" name="object 4"/>
          <p:cNvSpPr/>
          <p:nvPr/>
        </p:nvSpPr>
        <p:spPr>
          <a:xfrm>
            <a:off x="6608654" y="1311854"/>
            <a:ext cx="5249861" cy="3486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53800" y="6634184"/>
            <a:ext cx="66541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200" b="1" dirty="0">
                <a:solidFill>
                  <a:srgbClr val="FFFFFF"/>
                </a:solidFill>
                <a:latin typeface="Arial"/>
                <a:cs typeface="Arial"/>
              </a:rPr>
              <a:t>página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19811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1058888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dirty="0"/>
              <a:t>Ejercicio de simulación teórico: cómo proceder</a:t>
            </a:r>
          </a:p>
        </p:txBody>
      </p:sp>
      <p:sp>
        <p:nvSpPr>
          <p:cNvPr id="3" name="object 3"/>
          <p:cNvSpPr/>
          <p:nvPr/>
        </p:nvSpPr>
        <p:spPr>
          <a:xfrm>
            <a:off x="5025712" y="5055399"/>
            <a:ext cx="2491740" cy="1113155"/>
          </a:xfrm>
          <a:custGeom>
            <a:avLst/>
            <a:gdLst/>
            <a:ahLst/>
            <a:cxnLst/>
            <a:rect l="l" t="t" r="r" b="b"/>
            <a:pathLst>
              <a:path w="2491740" h="1113154">
                <a:moveTo>
                  <a:pt x="1993261" y="0"/>
                </a:moveTo>
                <a:lnTo>
                  <a:pt x="0" y="0"/>
                </a:lnTo>
                <a:lnTo>
                  <a:pt x="0" y="1112813"/>
                </a:lnTo>
                <a:lnTo>
                  <a:pt x="1993261" y="1112813"/>
                </a:lnTo>
                <a:lnTo>
                  <a:pt x="2491576" y="556406"/>
                </a:lnTo>
                <a:lnTo>
                  <a:pt x="1993261" y="0"/>
                </a:lnTo>
                <a:close/>
              </a:path>
            </a:pathLst>
          </a:custGeom>
          <a:solidFill>
            <a:srgbClr val="D86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02526" y="5220000"/>
            <a:ext cx="120205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b="1" dirty="0">
                <a:solidFill>
                  <a:srgbClr val="FFFFFF"/>
                </a:solidFill>
                <a:latin typeface="Arial"/>
                <a:cs typeface="Arial"/>
              </a:rPr>
              <a:t>Debate posterior al ejercicio</a:t>
            </a:r>
            <a:br>
              <a:rPr lang="es-ES" sz="1600" b="1" dirty="0">
                <a:solidFill>
                  <a:srgbClr val="FFFFFF"/>
                </a:solidFill>
                <a:latin typeface="Arial"/>
                <a:cs typeface="Arial"/>
              </a:rPr>
            </a:br>
            <a:endParaRPr lang="es-ES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11102" y="5073084"/>
            <a:ext cx="2504440" cy="1125855"/>
            <a:chOff x="7511102" y="5073084"/>
            <a:chExt cx="2504440" cy="1125855"/>
          </a:xfrm>
        </p:grpSpPr>
        <p:sp>
          <p:nvSpPr>
            <p:cNvPr id="6" name="object 6"/>
            <p:cNvSpPr/>
            <p:nvPr/>
          </p:nvSpPr>
          <p:spPr>
            <a:xfrm>
              <a:off x="7517452" y="5079434"/>
              <a:ext cx="2491740" cy="1113155"/>
            </a:xfrm>
            <a:custGeom>
              <a:avLst/>
              <a:gdLst/>
              <a:ahLst/>
              <a:cxnLst/>
              <a:rect l="l" t="t" r="r" b="b"/>
              <a:pathLst>
                <a:path w="2491740" h="1113154">
                  <a:moveTo>
                    <a:pt x="1993262" y="0"/>
                  </a:moveTo>
                  <a:lnTo>
                    <a:pt x="0" y="0"/>
                  </a:lnTo>
                  <a:lnTo>
                    <a:pt x="498314" y="556407"/>
                  </a:lnTo>
                  <a:lnTo>
                    <a:pt x="0" y="1112814"/>
                  </a:lnTo>
                  <a:lnTo>
                    <a:pt x="1993262" y="1112814"/>
                  </a:lnTo>
                  <a:lnTo>
                    <a:pt x="2491577" y="556407"/>
                  </a:lnTo>
                  <a:lnTo>
                    <a:pt x="1993262" y="0"/>
                  </a:lnTo>
                  <a:close/>
                </a:path>
              </a:pathLst>
            </a:custGeom>
            <a:solidFill>
              <a:srgbClr val="D86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17452" y="5079434"/>
              <a:ext cx="2491740" cy="1113155"/>
            </a:xfrm>
            <a:custGeom>
              <a:avLst/>
              <a:gdLst/>
              <a:ahLst/>
              <a:cxnLst/>
              <a:rect l="l" t="t" r="r" b="b"/>
              <a:pathLst>
                <a:path w="2491740" h="1113154">
                  <a:moveTo>
                    <a:pt x="0" y="0"/>
                  </a:moveTo>
                  <a:lnTo>
                    <a:pt x="1993262" y="0"/>
                  </a:lnTo>
                  <a:lnTo>
                    <a:pt x="2491577" y="556407"/>
                  </a:lnTo>
                  <a:lnTo>
                    <a:pt x="1993262" y="1112814"/>
                  </a:lnTo>
                  <a:lnTo>
                    <a:pt x="0" y="1112814"/>
                  </a:lnTo>
                  <a:lnTo>
                    <a:pt x="498315" y="55640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01000" y="4968000"/>
            <a:ext cx="1600199" cy="115031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ct val="90300"/>
              </a:lnSpc>
              <a:spcBef>
                <a:spcPts val="330"/>
              </a:spcBef>
            </a:pPr>
            <a:br>
              <a:rPr lang="es-ES" sz="1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ES" sz="1600" b="1" dirty="0">
                <a:solidFill>
                  <a:srgbClr val="FFFFFF"/>
                </a:solidFill>
                <a:latin typeface="Arial"/>
                <a:cs typeface="Arial"/>
              </a:rPr>
              <a:t>Examen de las necesidades en el centro de salud</a:t>
            </a:r>
          </a:p>
        </p:txBody>
      </p:sp>
      <p:sp>
        <p:nvSpPr>
          <p:cNvPr id="9" name="object 9"/>
          <p:cNvSpPr/>
          <p:nvPr/>
        </p:nvSpPr>
        <p:spPr>
          <a:xfrm>
            <a:off x="2175580" y="1016995"/>
            <a:ext cx="7068307" cy="38229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67179" y="3366516"/>
            <a:ext cx="1256030" cy="79278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635" algn="ctr">
              <a:lnSpc>
                <a:spcPct val="89500"/>
              </a:lnSpc>
              <a:spcBef>
                <a:spcPts val="350"/>
              </a:spcBef>
            </a:pPr>
            <a:br>
              <a:rPr lang="es-ES" dirty="0">
                <a:latin typeface="Arial"/>
                <a:cs typeface="Arial"/>
              </a:rPr>
            </a:br>
            <a:r>
              <a:rPr lang="es-ES" dirty="0">
                <a:latin typeface="Arial"/>
                <a:cs typeface="Arial"/>
              </a:rPr>
              <a:t>y debate</a:t>
            </a:r>
            <a:br>
              <a:rPr lang="es-ES" dirty="0">
                <a:latin typeface="Arial"/>
                <a:cs typeface="Arial"/>
              </a:rPr>
            </a:br>
            <a:r>
              <a:rPr lang="es-ES" dirty="0">
                <a:latin typeface="Arial"/>
                <a:cs typeface="Arial"/>
              </a:rPr>
              <a:t>(3)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353800" y="6634184"/>
            <a:ext cx="66541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200" b="1" dirty="0">
                <a:solidFill>
                  <a:srgbClr val="FFFFFF"/>
                </a:solidFill>
                <a:latin typeface="Arial"/>
                <a:cs typeface="Arial"/>
              </a:rPr>
              <a:t>página </a:t>
            </a:r>
            <a:fld id="{81D60167-4931-47E6-BA6A-407CBD079E47}" type="slidenum"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1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76268" y="6652472"/>
            <a:ext cx="2057331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dirty="0"/>
              <a:t>EJERCICIO DE SIMULACIÓN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74926" y="6652472"/>
            <a:ext cx="72707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96200" y="3409188"/>
            <a:ext cx="1366454" cy="58272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R="5080">
              <a:lnSpc>
                <a:spcPts val="2210"/>
              </a:lnSpc>
              <a:spcBef>
                <a:spcPts val="330"/>
              </a:spcBef>
            </a:pPr>
            <a:r>
              <a:rPr lang="es-ES" sz="1600" b="1" dirty="0">
                <a:latin typeface="Arial"/>
                <a:cs typeface="Arial"/>
              </a:rPr>
              <a:t>Actualización del escenario</a:t>
            </a:r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21937"/>
              </p:ext>
            </p:extLst>
          </p:nvPr>
        </p:nvGraphicFramePr>
        <p:xfrm>
          <a:off x="4248000" y="1281868"/>
          <a:ext cx="4890133" cy="2380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2254">
                <a:tc>
                  <a:txBody>
                    <a:bodyPr/>
                    <a:lstStyle/>
                    <a:p>
                      <a:pPr marL="31750" marR="286385" indent="-635" algn="ctr">
                        <a:lnSpc>
                          <a:spcPct val="90000"/>
                        </a:lnSpc>
                        <a:spcBef>
                          <a:spcPts val="50"/>
                        </a:spcBef>
                      </a:pPr>
                      <a:br>
                        <a:rPr lang="es-ES" sz="1800" dirty="0">
                          <a:latin typeface="Arial"/>
                          <a:cs typeface="Arial"/>
                        </a:rPr>
                      </a:br>
                      <a:r>
                        <a:rPr lang="es-ES" sz="1800" dirty="0">
                          <a:latin typeface="Arial"/>
                          <a:cs typeface="Arial"/>
                        </a:rPr>
                        <a:t>Preguntas y debate</a:t>
                      </a:r>
                      <a:br>
                        <a:rPr lang="es-ES" sz="1800" dirty="0">
                          <a:latin typeface="Arial"/>
                          <a:cs typeface="Arial"/>
                        </a:rPr>
                      </a:br>
                      <a:r>
                        <a:rPr lang="es-ES" sz="1800" dirty="0">
                          <a:latin typeface="Arial"/>
                          <a:cs typeface="Arial"/>
                        </a:rPr>
                        <a:t>(1)</a:t>
                      </a: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198000" marR="318135" indent="0" algn="ctr">
                        <a:lnSpc>
                          <a:spcPct val="100000"/>
                        </a:lnSpc>
                      </a:pPr>
                      <a:br>
                        <a:rPr lang="es-ES" sz="1600" b="1" dirty="0">
                          <a:latin typeface="Arial"/>
                          <a:cs typeface="Arial"/>
                        </a:rPr>
                      </a:br>
                      <a:r>
                        <a:rPr lang="es-ES" sz="1600" b="1" dirty="0">
                          <a:latin typeface="Arial"/>
                          <a:cs typeface="Arial"/>
                        </a:rPr>
                        <a:t>Actualización del escenario</a:t>
                      </a: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316865" marR="24130" indent="-635" algn="ctr">
                        <a:lnSpc>
                          <a:spcPct val="90000"/>
                        </a:lnSpc>
                        <a:spcBef>
                          <a:spcPts val="50"/>
                        </a:spcBef>
                      </a:pPr>
                      <a:br>
                        <a:rPr lang="es-ES" sz="1800" dirty="0">
                          <a:latin typeface="Arial"/>
                          <a:cs typeface="Arial"/>
                        </a:rPr>
                      </a:br>
                      <a:r>
                        <a:rPr lang="es-ES" sz="1800" dirty="0">
                          <a:latin typeface="Arial"/>
                          <a:cs typeface="Arial"/>
                        </a:rPr>
                        <a:t>Preguntas y debate</a:t>
                      </a:r>
                      <a:br>
                        <a:rPr lang="es-ES" sz="1800" dirty="0">
                          <a:latin typeface="Arial"/>
                          <a:cs typeface="Arial"/>
                        </a:rPr>
                      </a:br>
                      <a:r>
                        <a:rPr lang="es-ES" sz="1800" dirty="0">
                          <a:latin typeface="Arial"/>
                          <a:cs typeface="Arial"/>
                        </a:rPr>
                        <a:t>(2)</a:t>
                      </a: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502">
                <a:tc>
                  <a:txBody>
                    <a:bodyPr/>
                    <a:lstStyle/>
                    <a:p>
                      <a:pPr marL="492125">
                        <a:lnSpc>
                          <a:spcPts val="2160"/>
                        </a:lnSpc>
                      </a:pPr>
                      <a:endParaRPr lang="es-ES"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94005">
                        <a:lnSpc>
                          <a:spcPts val="2325"/>
                        </a:lnSpc>
                        <a:spcBef>
                          <a:spcPts val="5"/>
                        </a:spcBef>
                      </a:pPr>
                      <a:br>
                        <a:rPr lang="es-ES" sz="1800" dirty="0">
                          <a:latin typeface="Arial"/>
                          <a:cs typeface="Arial"/>
                        </a:rPr>
                      </a:br>
                      <a:r>
                        <a:rPr lang="es-ES" sz="1800" dirty="0">
                          <a:latin typeface="Arial"/>
                          <a:cs typeface="Arial"/>
                        </a:rPr>
                        <a:t>Preguntas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7240">
                        <a:lnSpc>
                          <a:spcPts val="2160"/>
                        </a:lnSpc>
                      </a:pPr>
                      <a:endParaRPr lang="es-ES"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374926" y="1656588"/>
            <a:ext cx="117899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900" b="1" dirty="0">
                <a:latin typeface="Arial"/>
                <a:cs typeface="Arial"/>
              </a:rPr>
              <a:t>Escenario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68" y="6638035"/>
            <a:ext cx="198113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EJERCICIO DE SIMULACIÓN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4926" y="6638035"/>
            <a:ext cx="7270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3800" y="6619747"/>
            <a:ext cx="6400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200" b="1" dirty="0">
                <a:solidFill>
                  <a:srgbClr val="FFFFFF"/>
                </a:solidFill>
                <a:latin typeface="Arial"/>
                <a:cs typeface="Arial"/>
              </a:rPr>
              <a:t>página 9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519" y="0"/>
            <a:ext cx="224046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600" dirty="0">
                <a:latin typeface="Roboto"/>
                <a:cs typeface="Roboto"/>
              </a:rPr>
              <a:t>Preguntas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60608" y="6638035"/>
            <a:ext cx="152599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100" b="1" dirty="0">
                <a:solidFill>
                  <a:srgbClr val="FFFFFF"/>
                </a:solidFill>
                <a:latin typeface="Arial"/>
                <a:cs typeface="Arial"/>
              </a:rPr>
              <a:t>20 de octubre de 2020</a:t>
            </a:r>
          </a:p>
        </p:txBody>
      </p:sp>
      <p:sp>
        <p:nvSpPr>
          <p:cNvPr id="7" name="object 7"/>
          <p:cNvSpPr/>
          <p:nvPr/>
        </p:nvSpPr>
        <p:spPr>
          <a:xfrm>
            <a:off x="5687566" y="1415228"/>
            <a:ext cx="3136393" cy="4027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2999" y="2091435"/>
            <a:ext cx="3755381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49070" algn="r">
              <a:lnSpc>
                <a:spcPct val="100000"/>
              </a:lnSpc>
              <a:spcBef>
                <a:spcPts val="100"/>
              </a:spcBef>
            </a:pPr>
            <a:r>
              <a:rPr lang="es-ES" sz="4000" b="1" dirty="0">
                <a:solidFill>
                  <a:srgbClr val="0070C0"/>
                </a:solidFill>
                <a:latin typeface="Roboto"/>
                <a:cs typeface="Roboto"/>
              </a:rPr>
              <a:t>¿ALGUNA PREGUNTA ANTES DE EMPEZAR?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5FCD04D76B4F9E83E1FFDAAD0434" ma:contentTypeVersion="12" ma:contentTypeDescription="Create a new document." ma:contentTypeScope="" ma:versionID="bf8e85f3622c27d67cc3cbd27cc3a127">
  <xsd:schema xmlns:xsd="http://www.w3.org/2001/XMLSchema" xmlns:xs="http://www.w3.org/2001/XMLSchema" xmlns:p="http://schemas.microsoft.com/office/2006/metadata/properties" xmlns:ns2="a1d858d0-9300-440e-863b-088bced39a33" xmlns:ns3="537a4c0a-028d-41b0-9193-6635ca5775f6" targetNamespace="http://schemas.microsoft.com/office/2006/metadata/properties" ma:root="true" ma:fieldsID="dff9a7b1e994b620ba838fd5a29bea04" ns2:_="" ns3:_="">
    <xsd:import namespace="a1d858d0-9300-440e-863b-088bced39a33"/>
    <xsd:import namespace="537a4c0a-028d-41b0-9193-6635ca577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858d0-9300-440e-863b-088bced39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a4c0a-028d-41b0-9193-6635ca5775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FA44A7-EEF9-4CB8-93DB-65592DC13652}">
  <ds:schemaRefs>
    <ds:schemaRef ds:uri="http://purl.org/dc/elements/1.1/"/>
    <ds:schemaRef ds:uri="http://schemas.microsoft.com/office/2006/metadata/properties"/>
    <ds:schemaRef ds:uri="http://purl.org/dc/terms/"/>
    <ds:schemaRef ds:uri="a1d858d0-9300-440e-863b-088bced39a3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37a4c0a-028d-41b0-9193-6635ca5775f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A3DEF6-3C00-48A4-A26D-B70FE2893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F1AA1D-C7EE-485D-AEA6-40312615D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d858d0-9300-440e-863b-088bced39a33"/>
    <ds:schemaRef ds:uri="537a4c0a-028d-41b0-9193-6635ca577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2177</Words>
  <Application>Microsoft Office PowerPoint</Application>
  <PresentationFormat>Widescreen</PresentationFormat>
  <Paragraphs>302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Roboto</vt:lpstr>
      <vt:lpstr>Times New Roman</vt:lpstr>
      <vt:lpstr>Office Theme</vt:lpstr>
      <vt:lpstr>1_Office Theme</vt:lpstr>
      <vt:lpstr>Enfermedad por coronavirus (COVID-19)</vt:lpstr>
      <vt:lpstr>Programa</vt:lpstr>
      <vt:lpstr>Orientaciones sobre preparación y respuesta</vt:lpstr>
      <vt:lpstr>¿Qué es un ejercicio de simulación teórico?</vt:lpstr>
      <vt:lpstr>Diseño y finalidad</vt:lpstr>
      <vt:lpstr>Objetivos generales del ejercicio de simulación teórico</vt:lpstr>
      <vt:lpstr>Reglas del ejercicio de simulación teórico</vt:lpstr>
      <vt:lpstr>Ejercicio de simulación teórico: cómo proceder</vt:lpstr>
      <vt:lpstr>Preguntas</vt:lpstr>
      <vt:lpstr>Enfermedad por coronavirus (COVID-19)</vt:lpstr>
      <vt:lpstr>Escenario</vt:lpstr>
      <vt:lpstr>Sesión 1</vt:lpstr>
      <vt:lpstr>Actualización del escenario</vt:lpstr>
      <vt:lpstr>Sesión 2</vt:lpstr>
      <vt:lpstr>Sesión 2- Reunión con la administración del hospital</vt:lpstr>
      <vt:lpstr>Actualización del escenario</vt:lpstr>
      <vt:lpstr>Sesión 3</vt:lpstr>
      <vt:lpstr>FIN DEL EJERCICIO Observaciones de los participantes</vt:lpstr>
      <vt:lpstr>Debate posterior al ejercicio / Examen de las necesidades</vt:lpstr>
      <vt:lpstr>PLAN DE ACCIÓN</vt:lpstr>
      <vt:lpstr>Consolidación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 disease (COVID-19)</dc:title>
  <dc:creator>CLERIGO, Estrella</dc:creator>
  <cp:lastModifiedBy>COPPER, Frederik Anton</cp:lastModifiedBy>
  <cp:revision>41</cp:revision>
  <dcterms:created xsi:type="dcterms:W3CDTF">2020-10-20T10:38:46Z</dcterms:created>
  <dcterms:modified xsi:type="dcterms:W3CDTF">2020-11-04T13:48:07Z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LastSaved">
    <vt:filetime>2020-10-20T00:00:00Z</vt:filetime>
  </property>
  <property fmtid="{D5CDD505-2E9C-101B-9397-08002B2CF9AE}" pid="4" name="ContentTypeId">
    <vt:lpwstr>0x0101004B8C5FCD04D76B4F9E83E1FFDAAD0434</vt:lpwstr>
  </property>
</Properties>
</file>