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97" r:id="rId16"/>
    <p:sldId id="29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9" r:id="rId45"/>
    <p:sldId id="295" r:id="rId4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6F3B3-5E78-4408-906D-ECB4C985A6F1}" v="2" dt="2020-11-03T10:01:27.2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88132" autoAdjust="0"/>
  </p:normalViewPr>
  <p:slideViewPr>
    <p:cSldViewPr>
      <p:cViewPr varScale="1">
        <p:scale>
          <a:sx n="100" d="100"/>
          <a:sy n="100" d="100"/>
        </p:scale>
        <p:origin x="142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C05A3B66-D44F-4A0D-A721-73A0E2F6D3FB}"/>
    <pc:docChg chg="modSld">
      <pc:chgData name="COPPER, Frederik Anton" userId="0f901088-783c-438a-8209-1f3e953b174f" providerId="ADAL" clId="{C05A3B66-D44F-4A0D-A721-73A0E2F6D3FB}" dt="2020-11-03T11:37:43.021" v="0" actId="20577"/>
      <pc:docMkLst>
        <pc:docMk/>
      </pc:docMkLst>
      <pc:sldChg chg="modSp">
        <pc:chgData name="COPPER, Frederik Anton" userId="0f901088-783c-438a-8209-1f3e953b174f" providerId="ADAL" clId="{C05A3B66-D44F-4A0D-A721-73A0E2F6D3FB}" dt="2020-11-03T11:37:43.021" v="0" actId="20577"/>
        <pc:sldMkLst>
          <pc:docMk/>
          <pc:sldMk cId="308803726" sldId="295"/>
        </pc:sldMkLst>
        <pc:spChg chg="mod">
          <ac:chgData name="COPPER, Frederik Anton" userId="0f901088-783c-438a-8209-1f3e953b174f" providerId="ADAL" clId="{C05A3B66-D44F-4A0D-A721-73A0E2F6D3FB}" dt="2020-11-03T11:37:43.021" v="0" actId="20577"/>
          <ac:spMkLst>
            <pc:docMk/>
            <pc:sldMk cId="308803726" sldId="295"/>
            <ac:spMk id="2" creationId="{792C72D7-0DB3-47B6-ACCD-3268695FB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8000"/>
            <a:r>
              <a:rPr lang="zh-CN" altLang="en-US" dirty="0"/>
              <a:t>世卫组织的团队与来自世界各地的专家合作，制定这方面的指导意见。专家们一起审查报告、研究结果和各国的情况介绍，分析趋势，征求其他专家组的意见，然后商定最佳做法。指导意见供卫生决策者根据国家和背景情况调整使用。随着出现新的科学知识，指导文件将被更新。</a:t>
            </a:r>
          </a:p>
          <a:p>
            <a:endParaRPr lang="en-US" dirty="0"/>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8000">
              <a:spcAft>
                <a:spcPts val="1800"/>
              </a:spcAft>
            </a:pPr>
            <a:r>
              <a:rPr lang="zh-CN" altLang="zh-CN" sz="1200" kern="1200" dirty="0">
                <a:solidFill>
                  <a:schemeClr val="tx1"/>
                </a:solidFill>
                <a:effectLst/>
                <a:latin typeface="+mn-lt"/>
                <a:ea typeface="+mn-ea"/>
                <a:cs typeface="+mn-cs"/>
              </a:rPr>
              <a:t>演练采用我们迄今所了解到的有关病毒的情况，并要求学员评估他们的防范和应对工作。</a:t>
            </a:r>
            <a:endParaRPr lang="en-US" altLang="zh-CN" sz="1200" kern="1200" dirty="0">
              <a:solidFill>
                <a:schemeClr val="tx1"/>
              </a:solidFill>
              <a:effectLst/>
              <a:latin typeface="+mn-lt"/>
              <a:ea typeface="+mn-ea"/>
              <a:cs typeface="+mn-cs"/>
            </a:endParaRPr>
          </a:p>
          <a:p>
            <a:pPr indent="288000">
              <a:spcAft>
                <a:spcPts val="1800"/>
              </a:spcAft>
            </a:pPr>
            <a:endParaRPr lang="zh-CN" altLang="zh-CN" sz="1200" kern="1200" dirty="0">
              <a:solidFill>
                <a:schemeClr val="tx1"/>
              </a:solidFill>
              <a:effectLst/>
              <a:latin typeface="+mn-lt"/>
              <a:ea typeface="+mn-ea"/>
              <a:cs typeface="+mn-cs"/>
            </a:endParaRPr>
          </a:p>
          <a:p>
            <a:pPr indent="288000">
              <a:spcAft>
                <a:spcPts val="1800"/>
              </a:spcAft>
            </a:pPr>
            <a:r>
              <a:rPr lang="zh-CN" altLang="zh-CN" sz="1200" kern="1200" dirty="0">
                <a:solidFill>
                  <a:schemeClr val="tx1"/>
                </a:solidFill>
                <a:effectLst/>
                <a:latin typeface="+mn-lt"/>
                <a:ea typeface="+mn-ea"/>
                <a:cs typeface="+mn-cs"/>
              </a:rPr>
              <a:t>这方面的结果将转化为战略行动，指导所有国家和国际伙伴在制定和改进针对具体情况的国家和区域行动计划时的努力。</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rPr>
              <a:t>https://www.who.int/emergencies/diseases/novel-coronavirus-2019/technical-guidance-publications</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DFF109-5F8C-46C5-B013-3B4098F5F7E7}" type="slidenum">
              <a:rPr lang="en-GB" smtClean="0"/>
              <a:t>12</a:t>
            </a:fld>
            <a:endParaRPr lang="en-GB"/>
          </a:p>
        </p:txBody>
      </p:sp>
    </p:spTree>
    <p:extLst>
      <p:ext uri="{BB962C8B-B14F-4D97-AF65-F5344CB8AC3E}">
        <p14:creationId xmlns:p14="http://schemas.microsoft.com/office/powerpoint/2010/main" val="201740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DFF109-5F8C-46C5-B013-3B4098F5F7E7}" type="slidenum">
              <a:rPr lang="en-GB" smtClean="0"/>
              <a:t>20</a:t>
            </a:fld>
            <a:endParaRPr lang="en-GB"/>
          </a:p>
        </p:txBody>
      </p:sp>
    </p:spTree>
    <p:extLst>
      <p:ext uri="{BB962C8B-B14F-4D97-AF65-F5344CB8AC3E}">
        <p14:creationId xmlns:p14="http://schemas.microsoft.com/office/powerpoint/2010/main" val="47684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DFF109-5F8C-46C5-B013-3B4098F5F7E7}" type="slidenum">
              <a:rPr lang="en-GB" smtClean="0"/>
              <a:t>26</a:t>
            </a:fld>
            <a:endParaRPr lang="en-GB"/>
          </a:p>
        </p:txBody>
      </p:sp>
    </p:spTree>
    <p:extLst>
      <p:ext uri="{BB962C8B-B14F-4D97-AF65-F5344CB8AC3E}">
        <p14:creationId xmlns:p14="http://schemas.microsoft.com/office/powerpoint/2010/main" val="209927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en-US" sz="3500" b="0" i="0" u="none" strike="noStrike" kern="1200" cap="none" spc="0" normalizeH="0" baseline="0" noProof="0" dirty="0">
                <a:ln>
                  <a:noFill/>
                </a:ln>
                <a:solidFill>
                  <a:prstClr val="black"/>
                </a:solidFill>
                <a:effectLst/>
                <a:uLnTx/>
                <a:uFillTx/>
                <a:latin typeface="Calibri" pitchFamily="34" charset="0"/>
                <a:cs typeface="Courier New" pitchFamily="49" charset="0"/>
              </a:rPr>
              <a:t>分成小组。</a:t>
            </a:r>
            <a:endParaRPr kumimoji="0" lang="en-CA" altLang="zh-CN" sz="35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en-US" sz="3500" b="0" i="0" u="none" strike="noStrike" kern="1200" cap="none" spc="0" normalizeH="0" baseline="0" noProof="0" dirty="0">
                <a:ln>
                  <a:noFill/>
                </a:ln>
                <a:solidFill>
                  <a:prstClr val="black"/>
                </a:solidFill>
                <a:effectLst/>
                <a:uLnTx/>
                <a:uFillTx/>
                <a:latin typeface="Calibri" pitchFamily="34" charset="0"/>
                <a:cs typeface="Courier New" pitchFamily="49" charset="0"/>
              </a:rPr>
              <a:t>按行动优先考虑结果。</a:t>
            </a:r>
            <a:endParaRPr kumimoji="0" lang="en-CA" altLang="zh-CN" sz="35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行动</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为什么作为重点？</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谁负责该行动？</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需要什么资源？</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什么时候需要？</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每个小组的报告员将用</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5</a:t>
            </a:r>
            <a:r>
              <a:rPr kumimoji="0" lang="zh-CN" altLang="zh-CN" sz="1200" b="0" i="0" u="none" strike="noStrike" kern="1200" cap="none" spc="0" normalizeH="0" baseline="0" noProof="0" dirty="0">
                <a:ln>
                  <a:noFill/>
                </a:ln>
                <a:solidFill>
                  <a:prstClr val="black"/>
                </a:solidFill>
                <a:effectLst/>
                <a:uLnTx/>
                <a:uFillTx/>
                <a:latin typeface="+mn-lt"/>
                <a:ea typeface="+mn-ea"/>
                <a:cs typeface="+mn-cs"/>
              </a:rPr>
              <a:t>分钟时间总结小组的研究结果。</a:t>
            </a:r>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41</a:t>
            </a:fld>
            <a:endParaRPr lang="en-US"/>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solidFill>
                  <a:prstClr val="black">
                    <a:tint val="75000"/>
                  </a:prstClr>
                </a:solidFill>
              </a:rPr>
              <a:pPr/>
              <a:t>3 November 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solidFill>
                  <a:prstClr val="black">
                    <a:tint val="75000"/>
                  </a:prstClr>
                </a:solidFill>
              </a:rPr>
              <a:pPr/>
              <a:t>3 November 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92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solidFill>
                  <a:prstClr val="black">
                    <a:tint val="75000"/>
                  </a:prstClr>
                </a:solidFill>
              </a:rPr>
              <a:pPr/>
              <a:t>3 November 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9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solidFill>
                  <a:prstClr val="black">
                    <a:tint val="75000"/>
                  </a:prstClr>
                </a:solidFill>
              </a:rPr>
              <a:pPr/>
              <a:t>3 November 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solidFill>
                  <a:prstClr val="black">
                    <a:tint val="75000"/>
                  </a:prstClr>
                </a:solidFill>
              </a:rPr>
              <a:pPr/>
              <a:t>3 November 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60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solidFill>
                  <a:prstClr val="black">
                    <a:tint val="75000"/>
                  </a:prstClr>
                </a:solidFill>
              </a:rPr>
              <a:pPr/>
              <a:t>3 November 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solidFill>
                  <a:prstClr val="black">
                    <a:tint val="75000"/>
                  </a:prstClr>
                </a:solidFill>
              </a:rPr>
              <a:pPr/>
              <a:t>3 November 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solidFill>
                  <a:prstClr val="black">
                    <a:tint val="75000"/>
                  </a:prstClr>
                </a:solidFill>
              </a:rPr>
              <a:pPr/>
              <a:t>3 November 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en-US" sz="1200" b="1" dirty="0">
              <a:solidFill>
                <a:prstClr val="white"/>
              </a:solidFill>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r>
              <a:rPr lang="en-US" sz="1200" b="1" dirty="0">
                <a:solidFill>
                  <a:prstClr val="white"/>
                </a:solidFill>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r>
              <a:rPr lang="en-US" sz="1200" b="1" dirty="0">
                <a:solidFill>
                  <a:prstClr val="white"/>
                </a:solidFill>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solidFill>
                  <a:prstClr val="white"/>
                </a:solidFill>
              </a:rPr>
              <a:pPr/>
              <a:t>3 November 2020</a:t>
            </a:fld>
            <a:endParaRPr lang="en-US" dirty="0">
              <a:solidFill>
                <a:prstClr val="white"/>
              </a:solidFill>
            </a:endParaRPr>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prstClr val="white"/>
                </a:solidFill>
                <a:cs typeface="Arial" panose="020B0604020202020204" pitchFamily="34" charset="0"/>
              </a:rPr>
              <a:t>page </a:t>
            </a:r>
            <a:fld id="{1B4E33A6-6130-4A49-BBD8-DE9BC3CBE6A3}" type="slidenum">
              <a:rPr lang="en-US" sz="1200" b="1" smtClean="0">
                <a:solidFill>
                  <a:prstClr val="white"/>
                </a:solidFill>
                <a:cs typeface="Arial" panose="020B0604020202020204" pitchFamily="34" charset="0"/>
              </a:rPr>
              <a:pPr algn="r"/>
              <a:t>‹#›</a:t>
            </a:fld>
            <a:endParaRPr lang="en-US" sz="1200" b="1" dirty="0">
              <a:solidFill>
                <a:prstClr val="white"/>
              </a:solidFill>
              <a:cs typeface="Arial" panose="020B0604020202020204" pitchFamily="34" charset="0"/>
            </a:endParaRPr>
          </a:p>
        </p:txBody>
      </p:sp>
    </p:spTree>
    <p:extLst>
      <p:ext uri="{BB962C8B-B14F-4D97-AF65-F5344CB8AC3E}">
        <p14:creationId xmlns:p14="http://schemas.microsoft.com/office/powerpoint/2010/main" val="1554100246"/>
      </p:ext>
    </p:extLst>
  </p:cSld>
  <p:clrMapOvr>
    <a:masterClrMapping/>
  </p:clrMapOvr>
  <p:transition spd="slow">
    <p:fade/>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solidFill>
                  <a:prstClr val="black">
                    <a:tint val="75000"/>
                  </a:prstClr>
                </a:solidFill>
              </a:rPr>
              <a:pPr/>
              <a:t>3 November 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8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solidFill>
                  <a:prstClr val="black">
                    <a:tint val="75000"/>
                  </a:prstClr>
                </a:solidFill>
              </a:rPr>
              <a:pPr/>
              <a:t>3 November 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284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solidFill>
                  <a:prstClr val="black">
                    <a:tint val="75000"/>
                  </a:prstClr>
                </a:solidFill>
              </a:rPr>
              <a:pPr/>
              <a:t>3 November 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391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43.jp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xtranet.who.int/hslp/training/course/view.php?id=333" TargetMode="External"/><Relationship Id="rId2" Type="http://schemas.openxmlformats.org/officeDocument/2006/relationships/hyperlink" Target="https://www.who.int/emergencies/diseases/novel-coronavirus-2019/training/online-trai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who.int/emergencies/diseases/novel-coronavirus-2019" TargetMode="External"/><Relationship Id="rId7" Type="http://schemas.openxmlformats.org/officeDocument/2006/relationships/hyperlink" Target="https://www.who.int/ihr/procedures/simulation-exercise/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www.who.int/health-topics/coronavirus"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229824"/>
          </a:xfrm>
          <a:prstGeom prst="rect">
            <a:avLst/>
          </a:prstGeom>
        </p:spPr>
        <p:txBody>
          <a:bodyPr vert="horz" wrap="square" lIns="0" tIns="74930" rIns="0" bIns="0" rtlCol="0">
            <a:spAutoFit/>
          </a:bodyPr>
          <a:lstStyle/>
          <a:p>
            <a:pPr marL="12700" marR="5080">
              <a:lnSpc>
                <a:spcPts val="4500"/>
              </a:lnSpc>
              <a:spcBef>
                <a:spcPts val="590"/>
              </a:spcBef>
            </a:pP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a:t>
            </a:r>
            <a:b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COVID-2019</a:t>
            </a: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endParaRPr sz="42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6" name="object 6"/>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346132" y="4269740"/>
            <a:ext cx="3797300" cy="742063"/>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lang="zh-CN" altLang="en-US" sz="2400" b="1" spc="-5" dirty="0">
                <a:solidFill>
                  <a:srgbClr val="D86422"/>
                </a:solidFill>
                <a:latin typeface="STXihei" panose="02010600040101010101" pitchFamily="2" charset="-122"/>
                <a:ea typeface="STXihei" panose="02010600040101010101" pitchFamily="2" charset="-122"/>
                <a:cs typeface="Arial"/>
              </a:rPr>
              <a:t>入境口岸</a:t>
            </a:r>
            <a:endParaRPr lang="en-US" altLang="zh-CN" sz="2400" b="1" spc="-5" dirty="0">
              <a:solidFill>
                <a:srgbClr val="D86422"/>
              </a:solidFill>
              <a:latin typeface="STXihei" panose="02010600040101010101" pitchFamily="2" charset="-122"/>
              <a:ea typeface="STXihei" panose="02010600040101010101" pitchFamily="2" charset="-122"/>
              <a:cs typeface="Arial"/>
            </a:endParaRPr>
          </a:p>
          <a:p>
            <a:pPr marL="262890" marR="5080" indent="-250825">
              <a:lnSpc>
                <a:spcPct val="100800"/>
              </a:lnSpc>
              <a:spcBef>
                <a:spcPts val="75"/>
              </a:spcBef>
              <a:tabLst>
                <a:tab pos="2937510" algn="l"/>
              </a:tabLst>
            </a:pPr>
            <a:r>
              <a:rPr lang="zh-CN" altLang="en-US" sz="2400" b="1" spc="-5" dirty="0">
                <a:solidFill>
                  <a:srgbClr val="D86422"/>
                </a:solidFill>
                <a:latin typeface="STXihei" panose="02010600040101010101" pitchFamily="2" charset="-122"/>
                <a:ea typeface="STXihei" panose="02010600040101010101" pitchFamily="2" charset="-122"/>
                <a:cs typeface="Arial"/>
              </a:rPr>
              <a:t>模拟演练</a:t>
            </a:r>
            <a:endParaRPr sz="2400" dirty="0">
              <a:latin typeface="STXihei" panose="02010600040101010101" pitchFamily="2" charset="-122"/>
              <a:ea typeface="STXihei" panose="02010600040101010101" pitchFamily="2" charset="-122"/>
              <a:cs typeface="Arial"/>
            </a:endParaRPr>
          </a:p>
        </p:txBody>
      </p:sp>
      <p:sp>
        <p:nvSpPr>
          <p:cNvPr id="8" name="object 8"/>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131063" y="6315455"/>
            <a:ext cx="1295400" cy="414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文本框 9">
            <a:extLst>
              <a:ext uri="{FF2B5EF4-FFF2-40B4-BE49-F238E27FC236}">
                <a16:creationId xmlns:a16="http://schemas.microsoft.com/office/drawing/2014/main" id="{F0B94362-3BB7-48CB-B129-D8E8459ED9AF}"/>
              </a:ext>
            </a:extLst>
          </p:cNvPr>
          <p:cNvSpPr txBox="1"/>
          <p:nvPr/>
        </p:nvSpPr>
        <p:spPr>
          <a:xfrm>
            <a:off x="611050" y="6362845"/>
            <a:ext cx="822960" cy="365760"/>
          </a:xfrm>
          <a:prstGeom prst="rect">
            <a:avLst/>
          </a:prstGeom>
          <a:solidFill>
            <a:sysClr val="window" lastClr="FFFFFF"/>
          </a:solidFill>
        </p:spPr>
        <p:txBody>
          <a:bodyPr wrap="square" lIns="0" tIns="91440" bIns="9144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zh-CN" altLang="en-US" sz="900" b="1" i="0" u="none" strike="noStrike" kern="0" cap="none" spc="0" normalizeH="0" baseline="0" noProof="0" dirty="0">
                <a:ln>
                  <a:noFill/>
                </a:ln>
                <a:solidFill>
                  <a:srgbClr val="4BACC6"/>
                </a:solidFill>
                <a:effectLst/>
                <a:uLnTx/>
                <a:uFillTx/>
                <a:latin typeface="STXihei" panose="02010600040101010101" pitchFamily="2" charset="-122"/>
                <a:ea typeface="STXihei" panose="02010600040101010101" pitchFamily="2" charset="-122"/>
              </a:rPr>
              <a:t>世界卫生组织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322643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桌面演练的规则</a:t>
            </a:r>
            <a:endParaRPr sz="3200" dirty="0">
              <a:latin typeface="STXihei" panose="02010600040101010101" pitchFamily="2" charset="-122"/>
              <a:ea typeface="STXihei" panose="02010600040101010101" pitchFamily="2" charset="-122"/>
            </a:endParaRPr>
          </a:p>
        </p:txBody>
      </p:sp>
      <p:sp>
        <p:nvSpPr>
          <p:cNvPr id="4" name="object 4"/>
          <p:cNvSpPr txBox="1"/>
          <p:nvPr/>
        </p:nvSpPr>
        <p:spPr>
          <a:xfrm>
            <a:off x="170800" y="1006347"/>
            <a:ext cx="10040000" cy="4471993"/>
          </a:xfrm>
          <a:prstGeom prst="rect">
            <a:avLst/>
          </a:prstGeom>
        </p:spPr>
        <p:txBody>
          <a:bodyPr vert="horz" wrap="square" lIns="0" tIns="6350" rIns="0" bIns="0" rtlCol="0">
            <a:spAutoFit/>
          </a:bodyPr>
          <a:lstStyle/>
          <a:p>
            <a:pPr marL="457200" marR="4595495" indent="-355600">
              <a:lnSpc>
                <a:spcPts val="4000"/>
              </a:lnSpc>
              <a:spcAft>
                <a:spcPts val="1800"/>
              </a:spcAft>
              <a:buClr>
                <a:srgbClr val="A24B19"/>
              </a:buClr>
              <a:buSzPts val="500"/>
              <a:buChar char="•"/>
              <a:tabLst>
                <a:tab pos="456565" algn="l"/>
                <a:tab pos="457200" algn="l"/>
              </a:tabLst>
            </a:pP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不是测试工作人员的个人能力</a:t>
            </a:r>
          </a:p>
          <a:p>
            <a:pPr marL="457200" indent="-355600">
              <a:lnSpc>
                <a:spcPts val="4000"/>
              </a:lnSpc>
              <a:spcAft>
                <a:spcPts val="1800"/>
              </a:spcAft>
              <a:buClr>
                <a:srgbClr val="A24B19"/>
              </a:buClr>
              <a:buSzPts val="500"/>
              <a:buChar char="•"/>
              <a:tabLst>
                <a:tab pos="456565" algn="l"/>
                <a:tab pos="457200" algn="l"/>
              </a:tabLst>
            </a:pP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尊重他人的意见</a:t>
            </a:r>
          </a:p>
          <a:p>
            <a:pPr marL="469900" marR="4735195" lvl="1" indent="-304800">
              <a:lnSpc>
                <a:spcPts val="4000"/>
              </a:lnSpc>
              <a:spcAft>
                <a:spcPts val="1800"/>
              </a:spcAft>
              <a:buClr>
                <a:srgbClr val="A24B19"/>
              </a:buClr>
              <a:buSzPts val="500"/>
              <a:buChar char="•"/>
              <a:tabLst>
                <a:tab pos="469265" algn="l"/>
                <a:tab pos="469900" algn="l"/>
              </a:tabLst>
            </a:pP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像在现实生活中那样做出反应，并允许他人也这样做</a:t>
            </a:r>
          </a:p>
          <a:p>
            <a:pPr marL="368300" marR="5080" indent="-355600">
              <a:lnSpc>
                <a:spcPts val="4000"/>
              </a:lnSpc>
              <a:spcAft>
                <a:spcPts val="1800"/>
              </a:spcAft>
              <a:buClr>
                <a:srgbClr val="A24B19"/>
              </a:buClr>
              <a:buSzPts val="500"/>
              <a:buChar char="•"/>
              <a:tabLst>
                <a:tab pos="367665" algn="l"/>
                <a:tab pos="368300" algn="l"/>
              </a:tabLst>
            </a:pP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 使用您现有的计划、准则和条规</a:t>
            </a:r>
            <a:br>
              <a:rPr lang="en-US" altLang="zh-CN" sz="2800" dirty="0">
                <a:latin typeface="Times New Roman" panose="02020603050405020304" pitchFamily="18" charset="0"/>
                <a:ea typeface="SimSun" panose="02010600030101010101" pitchFamily="2" charset="-122"/>
                <a:cs typeface="Times New Roman" panose="02020603050405020304" pitchFamily="18" charset="0"/>
              </a:rPr>
            </a:b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来充实您的反应</a:t>
            </a:r>
          </a:p>
          <a:p>
            <a:pPr marL="368300" indent="-355600">
              <a:lnSpc>
                <a:spcPts val="4000"/>
              </a:lnSpc>
              <a:spcAft>
                <a:spcPts val="1800"/>
              </a:spcAft>
              <a:buClr>
                <a:srgbClr val="A24B19"/>
              </a:buClr>
              <a:buSzPts val="500"/>
              <a:buChar char="•"/>
              <a:tabLst>
                <a:tab pos="367665" algn="l"/>
                <a:tab pos="368300" algn="l"/>
              </a:tabLst>
            </a:pP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 专注于解决方案</a:t>
            </a:r>
          </a:p>
        </p:txBody>
      </p:sp>
      <p:sp>
        <p:nvSpPr>
          <p:cNvPr id="5" name="object 5"/>
          <p:cNvSpPr/>
          <p:nvPr/>
        </p:nvSpPr>
        <p:spPr>
          <a:xfrm>
            <a:off x="5905319" y="825500"/>
            <a:ext cx="5884332" cy="353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800"/>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31125" y="0"/>
            <a:ext cx="479807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桌面演练的规则（续）</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70D134AA-6801-4648-8042-FCAA3CCE1C15}"/>
              </a:ext>
            </a:extLst>
          </p:cNvPr>
          <p:cNvSpPr/>
          <p:nvPr/>
        </p:nvSpPr>
        <p:spPr>
          <a:xfrm>
            <a:off x="249540" y="685800"/>
            <a:ext cx="11960875" cy="4947765"/>
          </a:xfrm>
          <a:prstGeom prst="rect">
            <a:avLst/>
          </a:prstGeom>
        </p:spPr>
        <p:txBody>
          <a:bodyPr wrap="square">
            <a:spAutoFit/>
          </a:bodyPr>
          <a:lstStyle/>
          <a:p>
            <a:pPr algn="ctr"/>
            <a:r>
              <a:rPr lang="zh-CN" altLang="en-US" sz="28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接受本场景，不要反驳！</a:t>
            </a:r>
            <a:endParaRPr lang="en-US" sz="28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endParaRPr lang="en-US" sz="1400" dirty="0">
              <a:solidFill>
                <a:prstClr val="black"/>
              </a:solidFill>
              <a:latin typeface="Arial"/>
              <a:cs typeface="Arial"/>
            </a:endParaRPr>
          </a:p>
          <a:p>
            <a:pPr indent="457200"/>
            <a:r>
              <a:rPr lang="zh-CN" altLang="en-US" sz="2800" dirty="0">
                <a:solidFill>
                  <a:prstClr val="black"/>
                </a:solidFill>
                <a:latin typeface="SimSun" panose="02010600030101010101" pitchFamily="2" charset="-122"/>
                <a:ea typeface="SimSun" panose="02010600030101010101" pitchFamily="2" charset="-122"/>
                <a:cs typeface="Times New Roman" panose="02020603050405020304" pitchFamily="18" charset="0"/>
              </a:rPr>
              <a:t>“隔离”和“检疫”</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经常互换使用，但根据</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国际卫生条例（</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2005</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，两者有所不同：</a:t>
            </a:r>
            <a:r>
              <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p>
          <a:p>
            <a:pPr marL="457200" indent="-457200">
              <a:lnSpc>
                <a:spcPts val="3200"/>
              </a:lnSpc>
              <a:buFont typeface="Arial" panose="020B0604020202020204" pitchFamily="34" charset="0"/>
              <a:buChar char="•"/>
            </a:pPr>
            <a:r>
              <a:rPr lang="zh-CN" altLang="en-US" sz="2400" b="1" dirty="0">
                <a:solidFill>
                  <a:prstClr val="black"/>
                </a:solidFill>
                <a:latin typeface="STXihei" panose="02010600040101010101" pitchFamily="2" charset="-122"/>
                <a:ea typeface="STXihei" panose="02010600040101010101" pitchFamily="2" charset="-122"/>
                <a:cs typeface="Times New Roman" panose="02020603050405020304" pitchFamily="18" charset="0"/>
              </a:rPr>
              <a:t>“隔离”</a:t>
            </a:r>
            <a:r>
              <a:rPr lang="zh-CN" altLang="en-US"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系指将</a:t>
            </a:r>
            <a:r>
              <a:rPr lang="zh-CN" altLang="en-US" sz="2400" u="sng"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病人或受染者</a:t>
            </a:r>
            <a:r>
              <a:rPr lang="zh-CN" altLang="en-US"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或受染的行李、集装箱、交通工具、物品或邮包与其他个人和物体隔离，以防止感染或污染扩散；</a:t>
            </a:r>
            <a:endParaRPr lang="en-US" altLang="zh-CN"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endParaRPr>
          </a:p>
          <a:p>
            <a:pPr marL="457200" indent="-457200">
              <a:lnSpc>
                <a:spcPts val="3200"/>
              </a:lnSpc>
              <a:buFont typeface="Arial" panose="020B0604020202020204" pitchFamily="34" charset="0"/>
              <a:buChar char="•"/>
            </a:pPr>
            <a:r>
              <a:rPr lang="zh-CN" altLang="en-US" sz="2400" b="1" dirty="0">
                <a:solidFill>
                  <a:prstClr val="black"/>
                </a:solidFill>
                <a:latin typeface="STXihei" panose="02010600040101010101" pitchFamily="2" charset="-122"/>
                <a:ea typeface="STXihei" panose="02010600040101010101" pitchFamily="2" charset="-122"/>
                <a:cs typeface="Times New Roman" panose="02020603050405020304" pitchFamily="18" charset="0"/>
              </a:rPr>
              <a:t>“检疫”</a:t>
            </a:r>
            <a:r>
              <a:rPr lang="zh-CN" altLang="en-US"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系指限制</a:t>
            </a:r>
            <a:r>
              <a:rPr lang="zh-CN" altLang="en-US" sz="2400" u="sng"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有嫌疑但无症状的个人</a:t>
            </a:r>
            <a:r>
              <a:rPr lang="zh-CN" altLang="en-US"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或有嫌疑的行李、集装箱、交通工具或物品的活动和（或）将其与其他的个人和物体隔离，以防止感染或污染的可能传播；</a:t>
            </a:r>
            <a:endParaRPr lang="en-US" sz="24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endParaRPr>
          </a:p>
          <a:p>
            <a:endParaRPr lang="en-US" sz="1400" dirty="0">
              <a:solidFill>
                <a:prstClr val="black"/>
              </a:solidFill>
              <a:latin typeface="Arial"/>
              <a:cs typeface="Arial"/>
            </a:endParaRPr>
          </a:p>
          <a:p>
            <a:pPr indent="720000" algn="just">
              <a:lnSpc>
                <a:spcPts val="4000"/>
              </a:lnSpc>
            </a:pP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为本次演练的目的，</a:t>
            </a:r>
            <a:r>
              <a:rPr lang="zh-CN" altLang="en-US" sz="28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800" b="1" dirty="0">
                <a:solidFill>
                  <a:prstClr val="black"/>
                </a:solidFill>
                <a:latin typeface="STXihei" panose="02010600040101010101" pitchFamily="2" charset="-122"/>
                <a:ea typeface="STXihei" panose="02010600040101010101" pitchFamily="2" charset="-122"/>
                <a:cs typeface="Times New Roman" panose="02020603050405020304" pitchFamily="18" charset="0"/>
              </a:rPr>
              <a:t>检疫</a:t>
            </a:r>
            <a:r>
              <a:rPr lang="zh-CN" altLang="en-US" sz="28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将被视为在公共领域中使用的术语，宽泛地将检疫定义为在</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背景下对人员或货物进行的任何类型的控制或限制。</a:t>
            </a: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7782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zh-CN" altLang="en-US" dirty="0">
                <a:latin typeface="STXihei" panose="02010600040101010101" pitchFamily="2" charset="-122"/>
                <a:ea typeface="STXihei" panose="02010600040101010101" pitchFamily="2" charset="-122"/>
              </a:rPr>
              <a:t>桌面演练：如何开展</a:t>
            </a:r>
            <a:endParaRPr lang="en-US" dirty="0">
              <a:latin typeface="STXihei" panose="02010600040101010101" pitchFamily="2" charset="-122"/>
              <a:ea typeface="STXihei" panose="02010600040101010101" pitchFamily="2" charset="-122"/>
            </a:endParaRP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pPr>
              <a:defRPr/>
            </a:pPr>
            <a:fld id="{7EA682B2-33C9-4D4F-9A18-C7D5F7FE2751}" type="datetime3">
              <a:rPr lang="en-US" smtClean="0">
                <a:solidFill>
                  <a:prstClr val="white"/>
                </a:solidFill>
              </a:rPr>
              <a:pPr>
                <a:defRPr/>
              </a:pPr>
              <a:t>3 November 2020</a:t>
            </a:fld>
            <a:endParaRPr lang="en-US" dirty="0">
              <a:solidFill>
                <a:prstClr val="white"/>
              </a:solidFill>
            </a:endParaRPr>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algn="ctr">
              <a:defRPr/>
            </a:pPr>
            <a:endParaRPr lang="en-US" dirty="0">
              <a:solidFill>
                <a:prstClr val="white"/>
              </a:solidFill>
            </a:endParaRPr>
          </a:p>
          <a:p>
            <a:pPr algn="ctr">
              <a:defRPr/>
            </a:pPr>
            <a:endParaRPr lang="en-US" sz="2400" dirty="0">
              <a:solidFill>
                <a:prstClr val="white"/>
              </a:solidFill>
            </a:endParaRPr>
          </a:p>
          <a:p>
            <a:pPr algn="ctr">
              <a:defRPr/>
            </a:pPr>
            <a:r>
              <a:rPr lang="zh-CN" alt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这是一次封闭的活动，</a:t>
            </a:r>
            <a:br>
              <a:rPr lang="en-US" altLang="zh-CN"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专为您而设计。</a:t>
            </a:r>
          </a:p>
          <a:p>
            <a:pPr algn="ctr">
              <a:defRPr/>
            </a:pPr>
            <a:endParaRPr lang="en-US" sz="2400" dirty="0">
              <a:solidFill>
                <a:prstClr val="white"/>
              </a:solidFill>
            </a:endParaRPr>
          </a:p>
          <a:p>
            <a:pPr algn="ctr">
              <a:spcAft>
                <a:spcPts val="2400"/>
              </a:spcAft>
              <a:defRPr/>
            </a:pPr>
            <a:r>
              <a:rPr lang="zh-CN" alt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主持人将指导您完成</a:t>
            </a:r>
            <a:br>
              <a:rPr lang="en-US" altLang="zh-CN"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一系列针对</a:t>
            </a:r>
            <a:r>
              <a:rPr lang="en-US" altLang="zh-CN"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输入性病例的讨论。</a:t>
            </a:r>
            <a:endParaRPr lang="en-US" sz="24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a:p>
            <a:pPr lvl="0" algn="ctr">
              <a:spcAft>
                <a:spcPts val="2400"/>
              </a:spcAft>
              <a:buClr>
                <a:srgbClr val="FFFFFF"/>
              </a:buClr>
              <a:buSzPts val="2400"/>
            </a:pPr>
            <a:r>
              <a:rPr lang="zh-CN" altLang="en-US" sz="3600" b="1" dirty="0">
                <a:solidFill>
                  <a:srgbClr val="FFFFFF"/>
                </a:solidFill>
                <a:latin typeface="STXihei" panose="02010600040101010101" pitchFamily="2" charset="-122"/>
                <a:ea typeface="STXihei" panose="02010600040101010101" pitchFamily="2" charset="-122"/>
                <a:cs typeface="Arial"/>
                <a:sym typeface="Arial"/>
              </a:rPr>
              <a:t>我们在这里都能学到东西</a:t>
            </a:r>
            <a:endParaRPr lang="en-US" altLang="zh-CN" sz="2400" dirty="0">
              <a:solidFill>
                <a:prstClr val="black"/>
              </a:solidFill>
              <a:latin typeface="STXihei" panose="02010600040101010101" pitchFamily="2" charset="-122"/>
              <a:ea typeface="STXihei" panose="02010600040101010101" pitchFamily="2" charset="-122"/>
            </a:endParaRP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12700" lvl="0" algn="ctr">
              <a:spcBef>
                <a:spcPts val="100"/>
              </a:spcBef>
            </a:pPr>
            <a:r>
              <a:rPr lang="zh-CN" altLang="en-US" sz="2000" b="1" spc="5" dirty="0">
                <a:solidFill>
                  <a:srgbClr val="FFFFFF"/>
                </a:solidFill>
                <a:latin typeface="STXihei" panose="02010600040101010101" pitchFamily="2" charset="-122"/>
                <a:ea typeface="STXihei" panose="02010600040101010101" pitchFamily="2" charset="-122"/>
                <a:cs typeface="Arial"/>
              </a:rPr>
              <a:t>汇总情况</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12700" marR="5080" lvl="0" indent="635" algn="ctr">
              <a:lnSpc>
                <a:spcPts val="2180"/>
              </a:lnSpc>
              <a:spcBef>
                <a:spcPts val="355"/>
              </a:spcBef>
            </a:pPr>
            <a:r>
              <a:rPr lang="zh-CN" altLang="en-US" sz="2000" b="1" dirty="0">
                <a:solidFill>
                  <a:srgbClr val="FFFFFF"/>
                </a:solidFill>
                <a:latin typeface="STXihei" panose="02010600040101010101" pitchFamily="2" charset="-122"/>
                <a:ea typeface="STXihei" panose="02010600040101010101" pitchFamily="2" charset="-122"/>
                <a:cs typeface="Arial"/>
              </a:rPr>
              <a:t>有主持人牵头的</a:t>
            </a:r>
            <a:br>
              <a:rPr lang="en-US" altLang="zh-CN" sz="2000" b="1" dirty="0">
                <a:solidFill>
                  <a:srgbClr val="FFFFFF"/>
                </a:solidFill>
                <a:latin typeface="STXihei" panose="02010600040101010101" pitchFamily="2" charset="-122"/>
                <a:ea typeface="STXihei" panose="02010600040101010101" pitchFamily="2" charset="-122"/>
                <a:cs typeface="Arial"/>
              </a:rPr>
            </a:br>
            <a:r>
              <a:rPr lang="zh-CN" altLang="en-US" sz="2000" b="1" dirty="0">
                <a:solidFill>
                  <a:srgbClr val="FFFFFF"/>
                </a:solidFill>
                <a:latin typeface="STXihei" panose="02010600040101010101" pitchFamily="2" charset="-122"/>
                <a:ea typeface="STXihei" panose="02010600040101010101" pitchFamily="2" charset="-122"/>
                <a:cs typeface="Arial"/>
              </a:rPr>
              <a:t>情况介绍</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R="5080" lvl="0" algn="ctr">
              <a:lnSpc>
                <a:spcPts val="2180"/>
              </a:lnSpc>
              <a:spcBef>
                <a:spcPts val="355"/>
              </a:spcBef>
            </a:pPr>
            <a:r>
              <a:rPr lang="zh-CN" altLang="en-US" sz="2000" b="1" spc="-5" dirty="0">
                <a:solidFill>
                  <a:srgbClr val="FFFFFF"/>
                </a:solidFill>
                <a:latin typeface="STXihei" panose="02010600040101010101" pitchFamily="2" charset="-122"/>
                <a:ea typeface="STXihei" panose="02010600040101010101" pitchFamily="2" charset="-122"/>
                <a:cs typeface="Arial"/>
              </a:rPr>
              <a:t>制定行动计划</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12700" marR="5080" lvl="0" indent="-635" algn="ctr">
                <a:lnSpc>
                  <a:spcPct val="90000"/>
                </a:lnSpc>
                <a:spcBef>
                  <a:spcPts val="340"/>
                </a:spcBef>
              </a:pP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a:t>
              </a:r>
            </a:p>
            <a:p>
              <a:pPr marL="12700" marR="5080" lvl="0" indent="-635" algn="ctr">
                <a:lnSpc>
                  <a:spcPct val="90000"/>
                </a:lnSpc>
                <a:spcBef>
                  <a:spcPts val="340"/>
                </a:spcBef>
              </a:pPr>
              <a: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(5)</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12700" marR="5080" indent="-635" algn="ctr">
                <a:lnSpc>
                  <a:spcPct val="90000"/>
                </a:lnSpc>
                <a:spcBef>
                  <a:spcPts val="340"/>
                </a:spcBef>
              </a:pP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a:t>
              </a:r>
            </a:p>
            <a:p>
              <a:pPr marL="12700" marR="5080" indent="-635" algn="ctr">
                <a:lnSpc>
                  <a:spcPct val="90000"/>
                </a:lnSpc>
                <a:spcBef>
                  <a:spcPts val="340"/>
                </a:spcBef>
              </a:pPr>
              <a: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132080" marR="5080" lvl="0" indent="-120014" algn="ctr">
                <a:lnSpc>
                  <a:spcPts val="2180"/>
                </a:lnSpc>
                <a:spcBef>
                  <a:spcPts val="355"/>
                </a:spcBef>
              </a:pPr>
              <a:r>
                <a:rPr lang="zh-CN" altLang="en-US" sz="2000" b="1" dirty="0">
                  <a:solidFill>
                    <a:prstClr val="black"/>
                  </a:solidFill>
                  <a:latin typeface="STXihei" panose="02010600040101010101" pitchFamily="2" charset="-122"/>
                  <a:ea typeface="STXihei" panose="02010600040101010101" pitchFamily="2" charset="-122"/>
                  <a:cs typeface="Arial"/>
                </a:rPr>
                <a:t>局面最新</a:t>
              </a:r>
              <a:br>
                <a:rPr lang="en-US" altLang="zh-CN" sz="2000" b="1" dirty="0">
                  <a:solidFill>
                    <a:prstClr val="black"/>
                  </a:solidFill>
                  <a:latin typeface="STXihei" panose="02010600040101010101" pitchFamily="2" charset="-122"/>
                  <a:ea typeface="STXihei" panose="02010600040101010101" pitchFamily="2" charset="-122"/>
                  <a:cs typeface="Arial"/>
                </a:rPr>
              </a:br>
              <a:r>
                <a:rPr lang="zh-CN" altLang="en-US" sz="2000" b="1" dirty="0">
                  <a:solidFill>
                    <a:prstClr val="black"/>
                  </a:solidFill>
                  <a:latin typeface="STXihei" panose="02010600040101010101" pitchFamily="2" charset="-122"/>
                  <a:ea typeface="STXihei" panose="02010600040101010101" pitchFamily="2" charset="-122"/>
                  <a:cs typeface="Arial"/>
                </a:rPr>
                <a:t>情况</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12700" marR="5080" indent="-635" algn="ctr">
                <a:lnSpc>
                  <a:spcPct val="90000"/>
                </a:lnSpc>
                <a:spcBef>
                  <a:spcPts val="340"/>
                </a:spcBef>
              </a:pP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a:t>
              </a:r>
            </a:p>
            <a:p>
              <a:pPr marL="12700" marR="5080" indent="-635" algn="ctr">
                <a:lnSpc>
                  <a:spcPct val="90000"/>
                </a:lnSpc>
                <a:spcBef>
                  <a:spcPts val="340"/>
                </a:spcBef>
              </a:pPr>
              <a: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12700" marR="5080" lvl="0" indent="-635" algn="ctr">
                <a:lnSpc>
                  <a:spcPct val="90000"/>
                </a:lnSpc>
                <a:spcBef>
                  <a:spcPts val="340"/>
                </a:spcBef>
              </a:pP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a:t>
              </a:r>
            </a:p>
            <a:p>
              <a:pPr marL="12700" marR="5080" lvl="0" indent="-635" algn="ctr">
                <a:lnSpc>
                  <a:spcPct val="90000"/>
                </a:lnSpc>
                <a:spcBef>
                  <a:spcPts val="340"/>
                </a:spcBef>
              </a:pPr>
              <a: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132080" marR="5080" lvl="0" indent="-120014" algn="ctr">
                <a:lnSpc>
                  <a:spcPts val="2180"/>
                </a:lnSpc>
                <a:spcBef>
                  <a:spcPts val="355"/>
                </a:spcBef>
              </a:pPr>
              <a:r>
                <a:rPr lang="zh-CN" altLang="en-US" sz="2000" b="1" dirty="0">
                  <a:solidFill>
                    <a:prstClr val="black"/>
                  </a:solidFill>
                  <a:latin typeface="STXihei" panose="02010600040101010101" pitchFamily="2" charset="-122"/>
                  <a:ea typeface="STXihei" panose="02010600040101010101" pitchFamily="2" charset="-122"/>
                  <a:cs typeface="Arial"/>
                </a:rPr>
                <a:t>局面最新</a:t>
              </a:r>
              <a:br>
                <a:rPr lang="en-US" altLang="zh-CN" sz="2000" b="1" dirty="0">
                  <a:solidFill>
                    <a:prstClr val="black"/>
                  </a:solidFill>
                  <a:latin typeface="STXihei" panose="02010600040101010101" pitchFamily="2" charset="-122"/>
                  <a:ea typeface="STXihei" panose="02010600040101010101" pitchFamily="2" charset="-122"/>
                  <a:cs typeface="Arial"/>
                </a:rPr>
              </a:br>
              <a:r>
                <a:rPr lang="zh-CN" altLang="en-US" sz="2000" b="1" dirty="0">
                  <a:solidFill>
                    <a:prstClr val="black"/>
                  </a:solidFill>
                  <a:latin typeface="STXihei" panose="02010600040101010101" pitchFamily="2" charset="-122"/>
                  <a:ea typeface="STXihei" panose="02010600040101010101" pitchFamily="2" charset="-122"/>
                  <a:cs typeface="Arial"/>
                </a:rPr>
                <a:t>情况</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12700" marR="5080" lvl="0" indent="-635" algn="ctr">
                <a:lnSpc>
                  <a:spcPct val="90000"/>
                </a:lnSpc>
                <a:spcBef>
                  <a:spcPts val="340"/>
                </a:spcBef>
              </a:pP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a:t>
              </a:r>
            </a:p>
            <a:p>
              <a:pPr marL="12700" marR="5080" lvl="0" indent="-635" algn="ctr">
                <a:lnSpc>
                  <a:spcPct val="90000"/>
                </a:lnSpc>
                <a:spcBef>
                  <a:spcPts val="340"/>
                </a:spcBef>
              </a:pPr>
              <a:r>
                <a:rPr lang="en-US" altLang="zh-CN" sz="2000"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12700" lvl="0" algn="ctr">
                <a:spcBef>
                  <a:spcPts val="100"/>
                </a:spcBef>
              </a:pPr>
              <a:r>
                <a:rPr lang="zh-CN" altLang="en-US" sz="2000" b="1" dirty="0">
                  <a:solidFill>
                    <a:prstClr val="black"/>
                  </a:solidFill>
                  <a:latin typeface="STXihei" panose="02010600040101010101" pitchFamily="2" charset="-122"/>
                  <a:ea typeface="STXihei" panose="02010600040101010101" pitchFamily="2" charset="-122"/>
                  <a:cs typeface="Arial"/>
                </a:rPr>
                <a:t>局面</a:t>
              </a:r>
            </a:p>
          </p:txBody>
        </p:sp>
      </p:grpSp>
      <p:sp>
        <p:nvSpPr>
          <p:cNvPr id="42" name="object 18"/>
          <p:cNvSpPr txBox="1"/>
          <p:nvPr/>
        </p:nvSpPr>
        <p:spPr>
          <a:xfrm>
            <a:off x="76269" y="6638035"/>
            <a:ext cx="1788160" cy="197490"/>
          </a:xfrm>
          <a:prstGeom prst="rect">
            <a:avLst/>
          </a:prstGeom>
          <a:solidFill>
            <a:schemeClr val="accent1"/>
          </a:solidFill>
        </p:spPr>
        <p:txBody>
          <a:bodyPr vert="horz" wrap="square" lIns="0" tIns="12700" rIns="0" bIns="0" rtlCol="0">
            <a:spAutoFit/>
          </a:bodyPr>
          <a:lstStyle/>
          <a:p>
            <a:pPr marL="12700">
              <a:spcBef>
                <a:spcPts val="100"/>
              </a:spcBef>
            </a:pPr>
            <a:r>
              <a:rPr lang="zh-CN" altLang="en-US" sz="1200" b="1" spc="-5" dirty="0">
                <a:solidFill>
                  <a:srgbClr val="FFFFFF"/>
                </a:solidFill>
                <a:ea typeface="宋体" panose="02010600030101010101" pitchFamily="2" charset="-122"/>
                <a:cs typeface="Arial"/>
              </a:rPr>
              <a:t>模拟演练</a:t>
            </a:r>
            <a:endParaRPr sz="1200" dirty="0">
              <a:solidFill>
                <a:prstClr val="black"/>
              </a:solidFill>
              <a:cs typeface="Arial"/>
            </a:endParaRPr>
          </a:p>
        </p:txBody>
      </p:sp>
      <p:sp>
        <p:nvSpPr>
          <p:cNvPr id="43" name="object 19"/>
          <p:cNvSpPr txBox="1"/>
          <p:nvPr/>
        </p:nvSpPr>
        <p:spPr>
          <a:xfrm>
            <a:off x="2374926" y="6638035"/>
            <a:ext cx="2580640" cy="197490"/>
          </a:xfrm>
          <a:prstGeom prst="rect">
            <a:avLst/>
          </a:prstGeom>
          <a:solidFill>
            <a:schemeClr val="accent3"/>
          </a:solidFill>
        </p:spPr>
        <p:txBody>
          <a:bodyPr vert="horz" wrap="square" lIns="0" tIns="12700" rIns="0" bIns="0" rtlCol="0">
            <a:spAutoFit/>
          </a:bodyPr>
          <a:lstStyle/>
          <a:p>
            <a:pPr marL="12700">
              <a:spcBef>
                <a:spcPts val="100"/>
              </a:spcBef>
            </a:pPr>
            <a:r>
              <a:rPr lang="zh-CN" altLang="en-US" sz="1200" b="1" spc="-5" dirty="0">
                <a:solidFill>
                  <a:srgbClr val="FFFFFF"/>
                </a:solidFill>
                <a:ea typeface="宋体" panose="02010600030101010101" pitchFamily="2" charset="-122"/>
                <a:cs typeface="Arial"/>
              </a:rPr>
              <a:t>新型冠状病毒</a:t>
            </a:r>
            <a:r>
              <a:rPr lang="en-US" altLang="zh-CN" sz="1200" b="1" spc="-5" dirty="0">
                <a:solidFill>
                  <a:srgbClr val="FFFFFF"/>
                </a:solidFill>
                <a:ea typeface="宋体" panose="02010600030101010101" pitchFamily="2" charset="-122"/>
                <a:cs typeface="Arial"/>
              </a:rPr>
              <a:t>(</a:t>
            </a:r>
            <a:r>
              <a:rPr lang="en-US" sz="1200" b="1" spc="-5" dirty="0">
                <a:solidFill>
                  <a:srgbClr val="FFFFFF"/>
                </a:solidFill>
                <a:cs typeface="Arial"/>
              </a:rPr>
              <a:t>COVID-19</a:t>
            </a:r>
            <a:r>
              <a:rPr lang="zh-CN" altLang="en-US" sz="1200" b="1" spc="-5" dirty="0">
                <a:solidFill>
                  <a:srgbClr val="FFFFFF"/>
                </a:solidFill>
                <a:cs typeface="Arial"/>
              </a:rPr>
              <a:t>）</a:t>
            </a:r>
            <a:endParaRPr sz="1200" dirty="0">
              <a:solidFill>
                <a:prstClr val="black"/>
              </a:solidFill>
              <a:cs typeface="Arial"/>
            </a:endParaRPr>
          </a:p>
        </p:txBody>
      </p:sp>
      <p:sp>
        <p:nvSpPr>
          <p:cNvPr id="46" name="object 22"/>
          <p:cNvSpPr txBox="1"/>
          <p:nvPr/>
        </p:nvSpPr>
        <p:spPr>
          <a:xfrm>
            <a:off x="5560593" y="6638035"/>
            <a:ext cx="1200150" cy="197490"/>
          </a:xfrm>
          <a:prstGeom prst="rect">
            <a:avLst/>
          </a:prstGeom>
          <a:solidFill>
            <a:schemeClr val="accent5"/>
          </a:solidFill>
        </p:spPr>
        <p:txBody>
          <a:bodyPr vert="horz" wrap="square" lIns="0" tIns="12700" rIns="0" bIns="0" rtlCol="0">
            <a:spAutoFit/>
          </a:bodyPr>
          <a:lstStyle/>
          <a:p>
            <a:pPr marL="12700">
              <a:spcBef>
                <a:spcPts val="100"/>
              </a:spcBef>
            </a:pPr>
            <a:r>
              <a:rPr lang="en-US" altLang="zh-CN" sz="1200" b="1" spc="-5" dirty="0">
                <a:solidFill>
                  <a:srgbClr val="FFFFFF"/>
                </a:solidFill>
                <a:ea typeface="宋体" panose="02010600030101010101" pitchFamily="2" charset="-122"/>
                <a:cs typeface="Arial"/>
              </a:rPr>
              <a:t>2020</a:t>
            </a:r>
            <a:r>
              <a:rPr lang="zh-CN" altLang="en-US" sz="1200" b="1" spc="-5" dirty="0">
                <a:solidFill>
                  <a:srgbClr val="FFFFFF"/>
                </a:solidFill>
                <a:ea typeface="宋体" panose="02010600030101010101" pitchFamily="2" charset="-122"/>
                <a:cs typeface="Arial"/>
              </a:rPr>
              <a:t>年</a:t>
            </a:r>
            <a:r>
              <a:rPr lang="en-US" altLang="zh-CN" sz="1200" b="1" spc="-5" dirty="0">
                <a:solidFill>
                  <a:srgbClr val="FFFFFF"/>
                </a:solidFill>
                <a:ea typeface="宋体" panose="02010600030101010101" pitchFamily="2" charset="-122"/>
                <a:cs typeface="Arial"/>
              </a:rPr>
              <a:t>10</a:t>
            </a:r>
            <a:r>
              <a:rPr lang="zh-CN" altLang="en-US" sz="1200" b="1" spc="-5" dirty="0">
                <a:solidFill>
                  <a:srgbClr val="FFFFFF"/>
                </a:solidFill>
                <a:ea typeface="宋体" panose="02010600030101010101" pitchFamily="2" charset="-122"/>
                <a:cs typeface="Arial"/>
              </a:rPr>
              <a:t>月</a:t>
            </a:r>
            <a:r>
              <a:rPr lang="en-US" altLang="zh-CN" sz="1200" b="1" spc="-5" dirty="0">
                <a:solidFill>
                  <a:srgbClr val="FFFFFF"/>
                </a:solidFill>
                <a:ea typeface="宋体" panose="02010600030101010101" pitchFamily="2" charset="-122"/>
                <a:cs typeface="Arial"/>
              </a:rPr>
              <a:t>28</a:t>
            </a:r>
            <a:r>
              <a:rPr lang="zh-CN" altLang="en-US" sz="1200" b="1" spc="-5" dirty="0">
                <a:solidFill>
                  <a:srgbClr val="FFFFFF"/>
                </a:solidFill>
                <a:ea typeface="宋体" panose="02010600030101010101" pitchFamily="2" charset="-122"/>
                <a:cs typeface="Arial"/>
              </a:rPr>
              <a:t>日</a:t>
            </a:r>
            <a:endParaRPr sz="1200" dirty="0">
              <a:solidFill>
                <a:prstClr val="black"/>
              </a:solidFill>
              <a:cs typeface="Arial"/>
            </a:endParaRPr>
          </a:p>
        </p:txBody>
      </p:sp>
      <p:sp>
        <p:nvSpPr>
          <p:cNvPr id="3" name="文本框 2"/>
          <p:cNvSpPr txBox="1"/>
          <p:nvPr/>
        </p:nvSpPr>
        <p:spPr>
          <a:xfrm>
            <a:off x="11327027" y="6642011"/>
            <a:ext cx="838200" cy="215444"/>
          </a:xfrm>
          <a:prstGeom prst="rect">
            <a:avLst/>
          </a:prstGeom>
          <a:solidFill>
            <a:schemeClr val="tx2"/>
          </a:solidFill>
        </p:spPr>
        <p:txBody>
          <a:bodyPr wrap="square" lIns="72000" tIns="0" bIns="0" rtlCol="0">
            <a:spAutoFit/>
          </a:bodyPr>
          <a:lstStyle/>
          <a:p>
            <a:pPr algn="l">
              <a:spcBef>
                <a:spcPts val="700"/>
              </a:spcBef>
              <a:buClr>
                <a:srgbClr val="DD8047"/>
              </a:buClr>
              <a:buSzPct val="60000"/>
            </a:pPr>
            <a:r>
              <a:rPr lang="zh-CN" altLang="en-US" sz="1400" b="1" dirty="0">
                <a:solidFill>
                  <a:schemeClr val="bg1"/>
                </a:solidFill>
                <a:latin typeface="+mj-lt"/>
                <a:cs typeface="Calibri" panose="020F0502020204030204" pitchFamily="34" charset="0"/>
              </a:rPr>
              <a:t>第</a:t>
            </a:r>
            <a:r>
              <a:rPr lang="en-US" altLang="zh-CN" sz="1400" b="1" dirty="0">
                <a:solidFill>
                  <a:schemeClr val="bg1"/>
                </a:solidFill>
                <a:latin typeface="+mj-lt"/>
                <a:cs typeface="Calibri" panose="020F0502020204030204" pitchFamily="34" charset="0"/>
              </a:rPr>
              <a:t>12</a:t>
            </a:r>
            <a:r>
              <a:rPr lang="zh-CN" altLang="en-US" sz="1400" b="1" dirty="0">
                <a:solidFill>
                  <a:schemeClr val="bg1"/>
                </a:solidFill>
                <a:latin typeface="+mj-lt"/>
                <a:cs typeface="Calibri" panose="020F0502020204030204" pitchFamily="34" charset="0"/>
              </a:rPr>
              <a:t>页</a:t>
            </a:r>
          </a:p>
        </p:txBody>
      </p:sp>
    </p:spTree>
    <p:extLst>
      <p:ext uri="{BB962C8B-B14F-4D97-AF65-F5344CB8AC3E}">
        <p14:creationId xmlns:p14="http://schemas.microsoft.com/office/powerpoint/2010/main" val="335733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10" dirty="0">
                <a:latin typeface="STXihei" panose="02010600040101010101" pitchFamily="2" charset="-122"/>
                <a:ea typeface="STXihei" panose="02010600040101010101" pitchFamily="2" charset="-122"/>
              </a:rPr>
              <a:t>问题解答</a:t>
            </a:r>
            <a:endParaRPr sz="3200" dirty="0">
              <a:latin typeface="STXihei" panose="02010600040101010101" pitchFamily="2" charset="-122"/>
              <a:ea typeface="STXihei" panose="02010600040101010101" pitchFamily="2" charset="-122"/>
            </a:endParaRPr>
          </a:p>
        </p:txBody>
      </p:sp>
      <p:sp>
        <p:nvSpPr>
          <p:cNvPr id="3" name="object 3"/>
          <p:cNvSpPr/>
          <p:nvPr/>
        </p:nvSpPr>
        <p:spPr>
          <a:xfrm>
            <a:off x="5687567" y="1414272"/>
            <a:ext cx="3136391" cy="40294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931462" y="2103627"/>
            <a:ext cx="2677160" cy="1859483"/>
          </a:xfrm>
          <a:prstGeom prst="rect">
            <a:avLst/>
          </a:prstGeom>
        </p:spPr>
        <p:txBody>
          <a:bodyPr vert="horz" wrap="square" lIns="0" tIns="12700" rIns="0" bIns="0" rtlCol="0">
            <a:spAutoFit/>
          </a:bodyPr>
          <a:lstStyle/>
          <a:p>
            <a:pPr lvl="0" algn="r">
              <a:buClr>
                <a:srgbClr val="DD8047"/>
              </a:buClr>
              <a:buSzPct val="60000"/>
            </a:pPr>
            <a:r>
              <a:rPr lang="zh-CN" altLang="en-US" sz="4000" b="1" dirty="0">
                <a:solidFill>
                  <a:srgbClr val="0070C0"/>
                </a:solidFill>
                <a:latin typeface="STXihei" panose="02010600040101010101" pitchFamily="2" charset="-122"/>
                <a:ea typeface="STXihei" panose="02010600040101010101" pitchFamily="2" charset="-122"/>
                <a:cs typeface="Calibri" panose="020F0502020204030204" pitchFamily="34" charset="0"/>
              </a:rPr>
              <a:t>开始</a:t>
            </a:r>
            <a:br>
              <a:rPr lang="zh-CN" altLang="en-US" sz="4000" b="1" dirty="0">
                <a:solidFill>
                  <a:srgbClr val="0070C0"/>
                </a:solidFill>
                <a:latin typeface="STXihei" panose="02010600040101010101" pitchFamily="2" charset="-122"/>
                <a:ea typeface="STXihei" panose="02010600040101010101" pitchFamily="2" charset="-122"/>
                <a:cs typeface="Calibri" panose="020F0502020204030204" pitchFamily="34" charset="0"/>
              </a:rPr>
            </a:br>
            <a:r>
              <a:rPr lang="zh-CN" altLang="en-US" sz="4000" b="1" dirty="0">
                <a:solidFill>
                  <a:srgbClr val="0070C0"/>
                </a:solidFill>
                <a:latin typeface="STXihei" panose="02010600040101010101" pitchFamily="2" charset="-122"/>
                <a:ea typeface="STXihei" panose="02010600040101010101" pitchFamily="2" charset="-122"/>
                <a:cs typeface="Calibri" panose="020F0502020204030204" pitchFamily="34" charset="0"/>
              </a:rPr>
              <a:t>之前的</a:t>
            </a:r>
            <a:br>
              <a:rPr lang="zh-CN" altLang="en-US" sz="4000" b="1" dirty="0">
                <a:solidFill>
                  <a:srgbClr val="0070C0"/>
                </a:solidFill>
                <a:latin typeface="STXihei" panose="02010600040101010101" pitchFamily="2" charset="-122"/>
                <a:ea typeface="STXihei" panose="02010600040101010101" pitchFamily="2" charset="-122"/>
                <a:cs typeface="Calibri" panose="020F0502020204030204" pitchFamily="34" charset="0"/>
              </a:rPr>
            </a:br>
            <a:r>
              <a:rPr lang="zh-CN" altLang="en-US" sz="4000" b="1" dirty="0">
                <a:solidFill>
                  <a:srgbClr val="0070C0"/>
                </a:solidFill>
                <a:latin typeface="STXihei" panose="02010600040101010101" pitchFamily="2" charset="-122"/>
                <a:ea typeface="STXihei" panose="02010600040101010101" pitchFamily="2" charset="-122"/>
                <a:cs typeface="Calibri" panose="020F0502020204030204" pitchFamily="34" charset="0"/>
              </a:rPr>
              <a:t>任何问题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387688"/>
          </a:xfrm>
          <a:prstGeom prst="rect">
            <a:avLst/>
          </a:prstGeom>
        </p:spPr>
        <p:txBody>
          <a:bodyPr vert="horz" wrap="square" lIns="0" tIns="74930" rIns="0" bIns="0" rtlCol="0">
            <a:spAutoFit/>
          </a:bodyPr>
          <a:lstStyle/>
          <a:p>
            <a:pPr marL="12700" marR="5080">
              <a:lnSpc>
                <a:spcPts val="5300"/>
              </a:lnSpc>
              <a:spcBef>
                <a:spcPts val="590"/>
              </a:spcBef>
            </a:pP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a:t>
            </a:r>
            <a:b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COVID-2019</a:t>
            </a:r>
            <a:r>
              <a:rPr lang="zh-CN" altLang="en-US" sz="4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endParaRPr sz="4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6825353" y="4431735"/>
            <a:ext cx="1200785" cy="330200"/>
          </a:xfrm>
          <a:prstGeom prst="rect">
            <a:avLst/>
          </a:prstGeom>
        </p:spPr>
        <p:txBody>
          <a:bodyPr vert="horz" wrap="square" lIns="0" tIns="12700" rIns="0" bIns="0" rtlCol="0">
            <a:spAutoFit/>
          </a:bodyPr>
          <a:lstStyle/>
          <a:p>
            <a:pPr marL="12700">
              <a:lnSpc>
                <a:spcPct val="100000"/>
              </a:lnSpc>
              <a:spcBef>
                <a:spcPts val="100"/>
              </a:spcBef>
            </a:pPr>
            <a:r>
              <a:rPr lang="zh-CN" altLang="en-US" sz="2000" b="1" dirty="0">
                <a:solidFill>
                  <a:srgbClr val="FFFFFF"/>
                </a:solidFill>
                <a:latin typeface="STXihei" panose="02010600040101010101" pitchFamily="2" charset="-122"/>
                <a:ea typeface="STXihei" panose="02010600040101010101" pitchFamily="2" charset="-122"/>
                <a:cs typeface="Arial"/>
              </a:rPr>
              <a:t>演练开始</a:t>
            </a:r>
            <a:endParaRPr sz="2000" b="1" dirty="0">
              <a:latin typeface="STXihei" panose="02010600040101010101" pitchFamily="2" charset="-122"/>
              <a:ea typeface="STXihei" panose="02010600040101010101" pitchFamily="2" charset="-122"/>
              <a:cs typeface="Arial"/>
            </a:endParaRP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7" name="object 7"/>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351888" y="3388867"/>
            <a:ext cx="3797935" cy="1373068"/>
          </a:xfrm>
          <a:prstGeom prst="rect">
            <a:avLst/>
          </a:prstGeom>
        </p:spPr>
        <p:txBody>
          <a:bodyPr vert="horz" wrap="square" lIns="0" tIns="12700" rIns="0" bIns="0" rtlCol="0">
            <a:spAutoFit/>
          </a:bodyPr>
          <a:lstStyle/>
          <a:p>
            <a:pPr marL="533400" marR="5080" indent="1257300" algn="r">
              <a:lnSpc>
                <a:spcPct val="121700"/>
              </a:lnSpc>
              <a:spcBef>
                <a:spcPts val="100"/>
              </a:spcBef>
            </a:pPr>
            <a:r>
              <a:rPr lang="zh-CN" altLang="en-US" sz="24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入境口岸</a:t>
            </a:r>
            <a:endParaRPr lang="en-US" altLang="zh-CN" sz="24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endParaRPr>
          </a:p>
          <a:p>
            <a:pPr marL="533400" marR="5080" indent="1257300" algn="r">
              <a:lnSpc>
                <a:spcPct val="121700"/>
              </a:lnSpc>
              <a:spcBef>
                <a:spcPts val="100"/>
              </a:spcBef>
            </a:pPr>
            <a:r>
              <a:rPr lang="zh-CN" altLang="en-US" sz="2400" b="1"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突发卫生事件</a:t>
            </a:r>
            <a:endParaRPr lang="en-US" altLang="zh-CN" sz="2400" b="1"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endParaRPr>
          </a:p>
          <a:p>
            <a:pPr marL="888365" algn="r">
              <a:lnSpc>
                <a:spcPct val="100000"/>
              </a:lnSpc>
              <a:spcBef>
                <a:spcPts val="620"/>
              </a:spcBef>
            </a:pPr>
            <a:r>
              <a:rPr lang="zh-CN" altLang="en-US" sz="24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模拟演练</a:t>
            </a:r>
          </a:p>
        </p:txBody>
      </p:sp>
      <p:sp>
        <p:nvSpPr>
          <p:cNvPr id="9" name="object 9"/>
          <p:cNvSpPr/>
          <p:nvPr/>
        </p:nvSpPr>
        <p:spPr>
          <a:xfrm>
            <a:off x="131063" y="6315455"/>
            <a:ext cx="1295400" cy="4145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0917935" y="6327647"/>
            <a:ext cx="1267968" cy="3901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文本框 10">
            <a:extLst>
              <a:ext uri="{FF2B5EF4-FFF2-40B4-BE49-F238E27FC236}">
                <a16:creationId xmlns:a16="http://schemas.microsoft.com/office/drawing/2014/main" id="{62411709-346D-4152-B378-AC025E5BD063}"/>
              </a:ext>
            </a:extLst>
          </p:cNvPr>
          <p:cNvSpPr txBox="1"/>
          <p:nvPr/>
        </p:nvSpPr>
        <p:spPr>
          <a:xfrm>
            <a:off x="611050" y="6362845"/>
            <a:ext cx="822960" cy="365760"/>
          </a:xfrm>
          <a:prstGeom prst="rect">
            <a:avLst/>
          </a:prstGeom>
          <a:solidFill>
            <a:sysClr val="window" lastClr="FFFFFF"/>
          </a:solidFill>
        </p:spPr>
        <p:txBody>
          <a:bodyPr wrap="square" lIns="0" tIns="91440" bIns="9144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zh-CN" altLang="en-US" sz="900" b="1" i="0" u="none" strike="noStrike" kern="0" cap="none" spc="0" normalizeH="0" baseline="0" noProof="0" dirty="0">
                <a:ln>
                  <a:noFill/>
                </a:ln>
                <a:solidFill>
                  <a:srgbClr val="4BACC6"/>
                </a:solidFill>
                <a:effectLst/>
                <a:uLnTx/>
                <a:uFillTx/>
                <a:latin typeface="STXihei" panose="02010600040101010101" pitchFamily="2" charset="-122"/>
                <a:ea typeface="STXihei" panose="02010600040101010101" pitchFamily="2" charset="-122"/>
              </a:rPr>
              <a:t>世界卫生组织</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31178" y="6583951"/>
            <a:ext cx="12272476" cy="283752"/>
            <a:chOff x="-80136" y="6574535"/>
            <a:chExt cx="12272476" cy="283752"/>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80136" y="6605558"/>
              <a:ext cx="2084831" cy="25272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dirty="0"/>
            </a:p>
          </p:txBody>
        </p:sp>
      </p:grpSp>
      <p:sp>
        <p:nvSpPr>
          <p:cNvPr id="18" name="object 18"/>
          <p:cNvSpPr txBox="1"/>
          <p:nvPr/>
        </p:nvSpPr>
        <p:spPr>
          <a:xfrm>
            <a:off x="76269" y="6638035"/>
            <a:ext cx="1788160" cy="197490"/>
          </a:xfrm>
          <a:prstGeom prst="rect">
            <a:avLst/>
          </a:prstGeom>
        </p:spPr>
        <p:txBody>
          <a:bodyPr vert="horz" wrap="square" lIns="0" tIns="12700" rIns="0" bIns="0" rtlCol="0">
            <a:spAutoFit/>
          </a:bodyPr>
          <a:lstStyle/>
          <a:p>
            <a:pPr marL="12700">
              <a:lnSpc>
                <a:spcPct val="100000"/>
              </a:lnSpc>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模拟演练</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9" name="object 19"/>
          <p:cNvSpPr txBox="1"/>
          <p:nvPr/>
        </p:nvSpPr>
        <p:spPr>
          <a:xfrm>
            <a:off x="2374926" y="6638035"/>
            <a:ext cx="2580640" cy="197490"/>
          </a:xfrm>
          <a:prstGeom prst="rect">
            <a:avLst/>
          </a:prstGeom>
        </p:spPr>
        <p:txBody>
          <a:bodyPr vert="horz" wrap="square" lIns="0" tIns="12700" rIns="0" bIns="0" rtlCol="0">
            <a:spAutoFit/>
          </a:bodyPr>
          <a:lstStyle/>
          <a:p>
            <a:pPr marL="12700">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0" name="object 20"/>
          <p:cNvSpPr txBox="1"/>
          <p:nvPr/>
        </p:nvSpPr>
        <p:spPr>
          <a:xfrm>
            <a:off x="11401037" y="6619747"/>
            <a:ext cx="592455" cy="197490"/>
          </a:xfrm>
          <a:prstGeom prst="rect">
            <a:avLst/>
          </a:prstGeom>
        </p:spPr>
        <p:txBody>
          <a:bodyPr vert="horz" wrap="square" lIns="0" tIns="12700" rIns="0" bIns="0" rtlCol="0">
            <a:spAutoFit/>
          </a:bodyPr>
          <a:lstStyle/>
          <a:p>
            <a:pPr marL="12700">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15</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1" name="object 21"/>
          <p:cNvSpPr txBox="1">
            <a:spLocks noGrp="1"/>
          </p:cNvSpPr>
          <p:nvPr>
            <p:ph type="title"/>
          </p:nvPr>
        </p:nvSpPr>
        <p:spPr>
          <a:xfrm>
            <a:off x="0" y="896"/>
            <a:ext cx="7771130" cy="518091"/>
          </a:xfrm>
          <a:prstGeom prst="rect">
            <a:avLst/>
          </a:prstGeom>
        </p:spPr>
        <p:txBody>
          <a:bodyPr vert="horz" wrap="square" lIns="0" tIns="25400" rIns="0" bIns="0" rtlCol="0">
            <a:spAutoFit/>
          </a:bodyPr>
          <a:lstStyle/>
          <a:p>
            <a:pPr marL="243840">
              <a:lnSpc>
                <a:spcPct val="100000"/>
              </a:lnSpc>
              <a:spcBef>
                <a:spcPts val="200"/>
              </a:spcBef>
            </a:pPr>
            <a:r>
              <a:rPr lang="zh-CN" altLang="en-US" sz="3200" dirty="0">
                <a:latin typeface="Times New Roman" panose="02020603050405020304" pitchFamily="18" charset="0"/>
                <a:ea typeface="STXihei" panose="02010600040101010101" pitchFamily="2" charset="-122"/>
                <a:cs typeface="Times New Roman" panose="02020603050405020304" pitchFamily="18" charset="0"/>
              </a:rPr>
              <a:t>第一课</a:t>
            </a:r>
            <a:r>
              <a:rPr sz="3200" dirty="0">
                <a:latin typeface="Times New Roman" panose="02020603050405020304" pitchFamily="18" charset="0"/>
                <a:ea typeface="STXihei" panose="02010600040101010101" pitchFamily="2" charset="-122"/>
                <a:cs typeface="Times New Roman" panose="02020603050405020304" pitchFamily="18" charset="0"/>
              </a:rPr>
              <a:t> </a:t>
            </a:r>
            <a:r>
              <a:rPr lang="en-US" altLang="zh-CN" sz="3200" dirty="0">
                <a:latin typeface="Times New Roman" panose="02020603050405020304" pitchFamily="18" charset="0"/>
                <a:ea typeface="STXihei" panose="02010600040101010101" pitchFamily="2" charset="-122"/>
                <a:cs typeface="Times New Roman" panose="02020603050405020304" pitchFamily="18" charset="0"/>
              </a:rPr>
              <a:t>–</a:t>
            </a:r>
            <a:r>
              <a:rPr sz="3200" spc="-30" dirty="0">
                <a:latin typeface="Times New Roman" panose="02020603050405020304" pitchFamily="18" charset="0"/>
                <a:ea typeface="STXihei" panose="02010600040101010101" pitchFamily="2" charset="-122"/>
                <a:cs typeface="Times New Roman" panose="02020603050405020304" pitchFamily="18" charset="0"/>
              </a:rPr>
              <a:t> </a:t>
            </a:r>
            <a:r>
              <a:rPr lang="zh-CN" altLang="en-US" sz="3200" spc="-30" dirty="0">
                <a:latin typeface="Times New Roman" panose="02020603050405020304" pitchFamily="18" charset="0"/>
                <a:ea typeface="STXihei" panose="02010600040101010101" pitchFamily="2" charset="-122"/>
                <a:cs typeface="Times New Roman" panose="02020603050405020304" pitchFamily="18" charset="0"/>
              </a:rPr>
              <a:t>局面</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2" name="object 22"/>
          <p:cNvSpPr txBox="1"/>
          <p:nvPr/>
        </p:nvSpPr>
        <p:spPr>
          <a:xfrm>
            <a:off x="5560593" y="6638035"/>
            <a:ext cx="1200150" cy="197490"/>
          </a:xfrm>
          <a:prstGeom prst="rect">
            <a:avLst/>
          </a:prstGeom>
          <a:solidFill>
            <a:schemeClr val="accent5">
              <a:lumMod val="75000"/>
            </a:schemeClr>
          </a:solidFill>
        </p:spPr>
        <p:txBody>
          <a:bodyPr vert="horz" wrap="square" lIns="0" tIns="12700" rIns="0" bIns="0" rtlCol="0">
            <a:spAutoFit/>
          </a:bodyPr>
          <a:lstStyle/>
          <a:p>
            <a:pPr marL="12700">
              <a:spcBef>
                <a:spcPts val="100"/>
              </a:spcBef>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28</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a:p>
        </p:txBody>
      </p:sp>
      <p:sp>
        <p:nvSpPr>
          <p:cNvPr id="24" name="object 24"/>
          <p:cNvSpPr txBox="1"/>
          <p:nvPr/>
        </p:nvSpPr>
        <p:spPr>
          <a:xfrm>
            <a:off x="581670" y="977900"/>
            <a:ext cx="5943600" cy="5397055"/>
          </a:xfrm>
          <a:prstGeom prst="rect">
            <a:avLst/>
          </a:prstGeom>
        </p:spPr>
        <p:txBody>
          <a:bodyPr vert="horz" wrap="square" lIns="0" tIns="15240" rIns="0" bIns="0" rtlCol="0">
            <a:spAutoFit/>
          </a:bodyPr>
          <a:lstStyle/>
          <a:p>
            <a:pPr marL="297815" marR="144780" indent="-285750" algn="just">
              <a:lnSpc>
                <a:spcPts val="2500"/>
              </a:lnSpc>
              <a:spcBef>
                <a:spcPts val="120"/>
              </a:spcBef>
              <a:spcAft>
                <a:spcPts val="1800"/>
              </a:spcAft>
              <a:buChar char="•"/>
              <a:tabLst>
                <a:tab pos="297815" algn="l"/>
                <a:tab pos="298450" algn="l"/>
              </a:tabLst>
            </a:pPr>
            <a:r>
              <a:rPr lang="en-US" altLang="zh-CN"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年初，特别是在</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月至</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5</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月期间，随着各国努力适应新型大流行病毒的出现，</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的病例数量激增。</a:t>
            </a:r>
          </a:p>
          <a:p>
            <a:pPr marL="297815" marR="563245" indent="-285750" algn="just">
              <a:lnSpc>
                <a:spcPts val="2500"/>
              </a:lnSpc>
              <a:spcBef>
                <a:spcPts val="25"/>
              </a:spcBef>
              <a:spcAft>
                <a:spcPts val="1800"/>
              </a:spcAft>
              <a:buChar char="•"/>
              <a:tabLst>
                <a:tab pos="297815" algn="l"/>
                <a:tab pos="29845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该病毒使旅行业受到重创，乘客人数和航班数下降了</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50%</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以上。</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97815" marR="563245" indent="-285750" algn="just">
              <a:lnSpc>
                <a:spcPts val="2500"/>
              </a:lnSpc>
              <a:spcBef>
                <a:spcPts val="25"/>
              </a:spcBef>
              <a:spcAft>
                <a:spcPts val="1800"/>
              </a:spcAft>
              <a:buChar char="•"/>
              <a:tabLst>
                <a:tab pos="297815" algn="l"/>
                <a:tab pos="29845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大多数国家实施了重大限制，几乎所有国家都规定对新到达的人员实施某种形式的检疫。</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97815" marR="563245" indent="-285750" algn="just">
              <a:lnSpc>
                <a:spcPts val="2500"/>
              </a:lnSpc>
              <a:spcBef>
                <a:spcPts val="25"/>
              </a:spcBef>
              <a:spcAft>
                <a:spcPts val="1800"/>
              </a:spcAft>
              <a:buChar char="•"/>
              <a:tabLst>
                <a:tab pos="297815" algn="l"/>
                <a:tab pos="29845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抵达后的措施各不相同，包括不进行检疫，要求居家隔离（如果感到不适），到强制居家隔离（或者在酒店或临时住所），直至强制检疫（把抵达者送到指定的酒店或设施）。</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97815" marR="563245" indent="-285750" algn="just">
              <a:lnSpc>
                <a:spcPts val="2500"/>
              </a:lnSpc>
              <a:spcBef>
                <a:spcPts val="25"/>
              </a:spcBef>
              <a:spcAft>
                <a:spcPts val="1800"/>
              </a:spcAft>
              <a:buChar char="•"/>
              <a:tabLst>
                <a:tab pos="297815" algn="l"/>
                <a:tab pos="29845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经合组织对</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影响的估计表明，</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年国际旅游将减少</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60%</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。如果复苏推迟到</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12</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月，这一比率可能会升至</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80%</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。这已导致若干航空公司倒闭和数千人失业。</a:t>
            </a:r>
            <a:endParaRPr sz="18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25" name="object 25"/>
          <p:cNvGrpSpPr/>
          <p:nvPr/>
        </p:nvGrpSpPr>
        <p:grpSpPr>
          <a:xfrm>
            <a:off x="7690104" y="0"/>
            <a:ext cx="4502150" cy="634365"/>
            <a:chOff x="7690104" y="0"/>
            <a:chExt cx="4502150" cy="634365"/>
          </a:xfrm>
        </p:grpSpPr>
        <p:sp>
          <p:nvSpPr>
            <p:cNvPr id="26" name="object 26"/>
            <p:cNvSpPr/>
            <p:nvPr/>
          </p:nvSpPr>
          <p:spPr>
            <a:xfrm>
              <a:off x="7690104" y="0"/>
              <a:ext cx="4258056" cy="63398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28" name="object 28"/>
            <p:cNvSpPr/>
            <p:nvPr/>
          </p:nvSpPr>
          <p:spPr>
            <a:xfrm>
              <a:off x="7961376" y="0"/>
              <a:ext cx="4227576"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30" name="object 30"/>
          <p:cNvSpPr txBox="1"/>
          <p:nvPr/>
        </p:nvSpPr>
        <p:spPr>
          <a:xfrm>
            <a:off x="8040623" y="896"/>
            <a:ext cx="3881754" cy="607060"/>
          </a:xfrm>
          <a:prstGeom prst="rect">
            <a:avLst/>
          </a:prstGeom>
          <a:solidFill>
            <a:srgbClr val="D86422"/>
          </a:solidFill>
        </p:spPr>
        <p:txBody>
          <a:bodyPr vert="horz" wrap="square" lIns="0" tIns="135255" rIns="0" bIns="0" rtlCol="0">
            <a:noAutofit/>
          </a:bodyPr>
          <a:lstStyle/>
          <a:p>
            <a:pPr marL="1074420">
              <a:lnSpc>
                <a:spcPct val="100000"/>
              </a:lnSpc>
              <a:spcBef>
                <a:spcPts val="1065"/>
              </a:spcBef>
              <a:spcAft>
                <a:spcPts val="1200"/>
              </a:spcAft>
            </a:pPr>
            <a:r>
              <a:rPr lang="zh-CN" altLang="en-US" sz="2000" b="1" spc="-5" dirty="0">
                <a:solidFill>
                  <a:srgbClr val="FFFFFF"/>
                </a:solidFill>
                <a:latin typeface="Arial Black"/>
                <a:cs typeface="Arial Black"/>
              </a:rPr>
              <a:t>仅用于模拟</a:t>
            </a:r>
            <a:endParaRPr sz="2000" b="1" dirty="0">
              <a:latin typeface="Arial Black"/>
              <a:cs typeface="Arial Black"/>
            </a:endParaRPr>
          </a:p>
        </p:txBody>
      </p:sp>
      <p:sp>
        <p:nvSpPr>
          <p:cNvPr id="31" name="object 31"/>
          <p:cNvSpPr txBox="1"/>
          <p:nvPr/>
        </p:nvSpPr>
        <p:spPr>
          <a:xfrm>
            <a:off x="10205060" y="6249486"/>
            <a:ext cx="1405270" cy="182101"/>
          </a:xfrm>
          <a:prstGeom prst="rect">
            <a:avLst/>
          </a:prstGeom>
        </p:spPr>
        <p:txBody>
          <a:bodyPr vert="horz" wrap="square" lIns="0" tIns="12700" rIns="0" bIns="0" rtlCol="0">
            <a:spAutoFit/>
          </a:bodyPr>
          <a:lstStyle/>
          <a:p>
            <a:pPr marL="12700">
              <a:lnSpc>
                <a:spcPct val="100000"/>
              </a:lnSpc>
              <a:spcBef>
                <a:spcPts val="100"/>
              </a:spcBef>
            </a:pPr>
            <a:r>
              <a:rPr lang="zh-CN" altLang="en-US"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数据：</a:t>
            </a:r>
            <a:r>
              <a:rPr lang="en-US" altLang="zh-CN"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1</a:t>
            </a:r>
            <a:r>
              <a:rPr lang="zh-CN" altLang="en-US" sz="11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日</a:t>
            </a:r>
          </a:p>
        </p:txBody>
      </p:sp>
      <p:sp>
        <p:nvSpPr>
          <p:cNvPr id="32" name="object 32"/>
          <p:cNvSpPr/>
          <p:nvPr/>
        </p:nvSpPr>
        <p:spPr>
          <a:xfrm>
            <a:off x="6996846" y="3821258"/>
            <a:ext cx="5058954" cy="2082302"/>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6877777" y="731686"/>
            <a:ext cx="4747016" cy="3036740"/>
          </a:xfrm>
          <a:prstGeom prst="rect">
            <a:avLst/>
          </a:prstGeom>
          <a:blipFill>
            <a:blip r:embed="rId12" cstate="print"/>
            <a:stretch>
              <a:fillRect/>
            </a:stretch>
          </a:blipFill>
        </p:spPr>
        <p:txBody>
          <a:bodyPr wrap="square" lIns="0" tIns="0" rIns="0" bIns="0" rtlCol="0"/>
          <a:lstStyle/>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631305" cy="997709"/>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第一课</a:t>
            </a:r>
            <a:r>
              <a:rPr sz="3200" dirty="0">
                <a:latin typeface="STXihei" panose="02010600040101010101" pitchFamily="2" charset="-122"/>
                <a:ea typeface="STXihei" panose="02010600040101010101" pitchFamily="2" charset="-122"/>
              </a:rPr>
              <a:t> –</a:t>
            </a:r>
            <a:r>
              <a:rPr lang="en-US" sz="3200" dirty="0">
                <a:latin typeface="STXihei" panose="02010600040101010101" pitchFamily="2" charset="-122"/>
                <a:ea typeface="STXihei" panose="02010600040101010101" pitchFamily="2" charset="-122"/>
              </a:rPr>
              <a:t> </a:t>
            </a:r>
            <a:r>
              <a:rPr lang="zh-CN" altLang="en-US" sz="3200" dirty="0">
                <a:latin typeface="STXihei" panose="02010600040101010101" pitchFamily="2" charset="-122"/>
                <a:ea typeface="STXihei" panose="02010600040101010101" pitchFamily="2" charset="-122"/>
              </a:rPr>
              <a:t>讨论问题</a:t>
            </a:r>
            <a:br>
              <a:rPr lang="zh-CN" altLang="en-US" sz="3200" dirty="0"/>
            </a:br>
            <a:endParaRPr sz="3200" dirty="0"/>
          </a:p>
        </p:txBody>
      </p:sp>
      <p:sp>
        <p:nvSpPr>
          <p:cNvPr id="3" name="object 3"/>
          <p:cNvSpPr/>
          <p:nvPr/>
        </p:nvSpPr>
        <p:spPr>
          <a:xfrm>
            <a:off x="9634728" y="5620511"/>
            <a:ext cx="566927" cy="670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12124" y="826922"/>
            <a:ext cx="10841990" cy="4946226"/>
          </a:xfrm>
          <a:prstGeom prst="rect">
            <a:avLst/>
          </a:prstGeom>
        </p:spPr>
        <p:txBody>
          <a:bodyPr vert="horz" wrap="square" lIns="0" tIns="146050" rIns="0" bIns="0" rtlCol="0">
            <a:spAutoFit/>
          </a:bodyPr>
          <a:lstStyle/>
          <a:p>
            <a:pPr marL="12700">
              <a:lnSpc>
                <a:spcPct val="100000"/>
              </a:lnSpc>
              <a:spcBef>
                <a:spcPts val="1150"/>
              </a:spcBef>
              <a:spcAft>
                <a:spcPts val="2400"/>
              </a:spcAft>
            </a:pPr>
            <a:r>
              <a:rPr lang="zh-CN" altLang="en-US" sz="2800" b="1" spc="-5" dirty="0">
                <a:solidFill>
                  <a:srgbClr val="005D85"/>
                </a:solidFill>
                <a:latin typeface="STXihei" panose="02010600040101010101" pitchFamily="2" charset="-122"/>
                <a:ea typeface="STXihei" panose="02010600040101010101" pitchFamily="2" charset="-122"/>
                <a:cs typeface="Arial"/>
              </a:rPr>
              <a:t>讨论问题</a:t>
            </a:r>
          </a:p>
          <a:p>
            <a:pPr marL="355600" indent="-342900">
              <a:lnSpc>
                <a:spcPct val="100000"/>
              </a:lnSpc>
              <a:spcBef>
                <a:spcPts val="600"/>
              </a:spcBef>
              <a:spcAft>
                <a:spcPts val="1200"/>
              </a:spcAft>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描述您管理入境国际旅行者和回国公民的当前程序。</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600"/>
              </a:spcBef>
              <a:spcAft>
                <a:spcPts val="1200"/>
              </a:spcAft>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入境程序是否因抵达途径（机场、陆路边境或海港）而异？</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600"/>
              </a:spcBef>
              <a:spcAft>
                <a:spcPts val="1200"/>
              </a:spcAft>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检查您的计划。计划是否与当前正在实施的程序一致？</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755"/>
              </a:spcBef>
              <a:spcAft>
                <a:spcPts val="2400"/>
              </a:spcAft>
              <a:buChar char="•"/>
              <a:tabLst>
                <a:tab pos="354965" algn="l"/>
                <a:tab pos="355600" algn="l"/>
              </a:tabLst>
            </a:pPr>
            <a:r>
              <a:rPr lang="zh-CN" altLang="en-US" sz="2000" spc="-10" dirty="0">
                <a:latin typeface="SimSun" panose="02010600030101010101" pitchFamily="2" charset="-122"/>
                <a:ea typeface="SimSun" panose="02010600030101010101" pitchFamily="2" charset="-122"/>
                <a:cs typeface="Arial"/>
              </a:rPr>
              <a:t>在活动挂图上比较实际需求、您的法律框架和当前发布的计划。</a:t>
            </a:r>
            <a:endParaRPr sz="2200" dirty="0">
              <a:latin typeface="SimSun" panose="02010600030101010101" pitchFamily="2" charset="-122"/>
              <a:ea typeface="SimSun" panose="02010600030101010101" pitchFamily="2" charset="-122"/>
              <a:cs typeface="Arial"/>
            </a:endParaRPr>
          </a:p>
          <a:p>
            <a:pPr marL="12700">
              <a:lnSpc>
                <a:spcPct val="100000"/>
              </a:lnSpc>
              <a:spcBef>
                <a:spcPts val="1975"/>
              </a:spcBef>
              <a:spcAft>
                <a:spcPts val="2400"/>
              </a:spcAft>
              <a:tabLst>
                <a:tab pos="991869" algn="l"/>
              </a:tabLst>
            </a:pPr>
            <a:r>
              <a:rPr lang="zh-CN" altLang="en-US" sz="2200"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200" dirty="0">
              <a:latin typeface="KaiTi" panose="02010609060101010101" pitchFamily="49" charset="-122"/>
              <a:ea typeface="KaiTi" panose="02010609060101010101" pitchFamily="49" charset="-122"/>
              <a:cs typeface="Arial"/>
            </a:endParaRPr>
          </a:p>
          <a:p>
            <a:pPr>
              <a:lnSpc>
                <a:spcPct val="100000"/>
              </a:lnSpc>
              <a:spcBef>
                <a:spcPts val="5"/>
              </a:spcBef>
            </a:pPr>
            <a:endParaRPr sz="2950" dirty="0">
              <a:latin typeface="Arial"/>
              <a:cs typeface="Arial"/>
            </a:endParaRPr>
          </a:p>
          <a:p>
            <a:pPr marR="5080" algn="r">
              <a:lnSpc>
                <a:spcPct val="100000"/>
              </a:lnSpc>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595439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第二课 </a:t>
            </a:r>
            <a:r>
              <a:rPr lang="en-US" altLang="zh-CN" sz="3200" spc="-5" dirty="0">
                <a:latin typeface="STXihei" panose="02010600040101010101" pitchFamily="2" charset="-122"/>
                <a:ea typeface="STXihei" panose="02010600040101010101" pitchFamily="2" charset="-122"/>
              </a:rPr>
              <a:t>– </a:t>
            </a:r>
            <a:r>
              <a:rPr lang="zh-CN" altLang="en-US" sz="3200" spc="-5" dirty="0">
                <a:latin typeface="STXihei" panose="02010600040101010101" pitchFamily="2" charset="-122"/>
                <a:ea typeface="STXihei" panose="02010600040101010101" pitchFamily="2" charset="-122"/>
              </a:rPr>
              <a:t>为主持人提供的说明</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1031225" y="1152652"/>
            <a:ext cx="10151745" cy="3350982"/>
          </a:xfrm>
          <a:prstGeom prst="rect">
            <a:avLst/>
          </a:prstGeom>
        </p:spPr>
        <p:txBody>
          <a:bodyPr vert="horz" wrap="square" lIns="0" tIns="12700" rIns="0" bIns="0" rtlCol="0">
            <a:spAutoFit/>
          </a:bodyPr>
          <a:lstStyle/>
          <a:p>
            <a:pPr marL="12700">
              <a:lnSpc>
                <a:spcPts val="2500"/>
              </a:lnSpc>
              <a:spcBef>
                <a:spcPts val="100"/>
              </a:spcBef>
              <a:spcAft>
                <a:spcPts val="1800"/>
              </a:spcAf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本次演练现在有两个不同的场景，您可以根据本国情况进行选择</a:t>
            </a:r>
            <a:endParaRPr sz="18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500"/>
              </a:lnSpc>
              <a:spcBef>
                <a:spcPts val="1410"/>
              </a:spcBef>
              <a:buAutoNum type="arabicPeriod"/>
              <a:tabLst>
                <a:tab pos="354965" algn="l"/>
                <a:tab pos="3556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第一种是要在没有检疫或隔离政策的国家测试程序。</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500"/>
              </a:lnSpc>
              <a:spcBef>
                <a:spcPts val="1410"/>
              </a:spcBef>
              <a:spcAft>
                <a:spcPts val="1800"/>
              </a:spcAft>
              <a:buAutoNum type="arabicPeriod"/>
              <a:tabLst>
                <a:tab pos="354965" algn="l"/>
                <a:tab pos="3556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第二种涉及旅客自己安排的自我隔离。旅客必须留在家中或者酒店或其它住宿处。由他自己负责安排具体细节，并且必须以最有效的方式前往该地点，并在那里停留</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10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到</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14</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天。</a:t>
            </a:r>
            <a:endParaRPr sz="1800"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500"/>
              </a:lnSpc>
              <a:spcBef>
                <a:spcPts val="1505"/>
              </a:spcBef>
              <a:spcAft>
                <a:spcPts val="1800"/>
              </a:spcAf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如果要探索不同的方案，可以使用多个场景。</a:t>
            </a:r>
            <a:endParaRPr sz="1800" dirty="0">
              <a:latin typeface="Times New Roman" panose="02020603050405020304" pitchFamily="18" charset="0"/>
              <a:ea typeface="SimSun" panose="02010600030101010101" pitchFamily="2" charset="-122"/>
              <a:cs typeface="Times New Roman" panose="02020603050405020304" pitchFamily="18" charset="0"/>
            </a:endParaRPr>
          </a:p>
          <a:p>
            <a:pPr marL="12700" marR="561975">
              <a:lnSpc>
                <a:spcPts val="2500"/>
              </a:lnSpc>
              <a:spcBef>
                <a:spcPts val="1570"/>
              </a:spcBef>
              <a:spcAft>
                <a:spcPts val="1800"/>
              </a:spcAf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您还可以考虑使用其中一个场景来探索您当前未使用或可能正在考虑使用的管理入境者的方法。</a:t>
            </a:r>
            <a:endParaRPr sz="16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35376"/>
          </a:xfrm>
          <a:prstGeom prst="rect">
            <a:avLst/>
          </a:prstGeom>
        </p:spPr>
        <p:txBody>
          <a:bodyPr vert="horz" wrap="square" lIns="0" tIns="65405" rIns="0" bIns="0" rtlCol="0">
            <a:spAutoFit/>
          </a:bodyPr>
          <a:lstStyle/>
          <a:p>
            <a:pPr marL="243204">
              <a:lnSpc>
                <a:spcPct val="100000"/>
              </a:lnSpc>
              <a:spcBef>
                <a:spcPts val="515"/>
              </a:spcBef>
            </a:pPr>
            <a:r>
              <a:rPr lang="zh-CN" altLang="en-US" sz="2400" spc="-5" dirty="0">
                <a:latin typeface="Times New Roman" panose="02020603050405020304" pitchFamily="18" charset="0"/>
                <a:ea typeface="STXihei" panose="02010600040101010101" pitchFamily="2" charset="-122"/>
                <a:cs typeface="Times New Roman" panose="02020603050405020304" pitchFamily="18" charset="0"/>
              </a:rPr>
              <a:t>第二课：方案</a:t>
            </a:r>
            <a:r>
              <a:rPr lang="en-US" altLang="zh-CN" sz="2400" spc="-5" dirty="0">
                <a:latin typeface="Times New Roman" panose="02020603050405020304" pitchFamily="18" charset="0"/>
                <a:ea typeface="STXihei" panose="02010600040101010101" pitchFamily="2" charset="-122"/>
                <a:cs typeface="Times New Roman" panose="02020603050405020304" pitchFamily="18" charset="0"/>
              </a:rPr>
              <a:t>1 – </a:t>
            </a:r>
            <a:r>
              <a:rPr lang="zh-CN" altLang="en-US" sz="2400" spc="-5" dirty="0">
                <a:latin typeface="Times New Roman" panose="02020603050405020304" pitchFamily="18" charset="0"/>
                <a:ea typeface="STXihei" panose="02010600040101010101" pitchFamily="2" charset="-122"/>
                <a:cs typeface="Times New Roman" panose="02020603050405020304" pitchFamily="18" charset="0"/>
              </a:rPr>
              <a:t>不进行检疫的国家</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p:nvPr/>
        </p:nvSpPr>
        <p:spPr>
          <a:xfrm>
            <a:off x="249345" y="719931"/>
            <a:ext cx="6971030" cy="5681345"/>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a:p>
        </p:txBody>
      </p:sp>
      <p:sp>
        <p:nvSpPr>
          <p:cNvPr id="4" name="object 4"/>
          <p:cNvSpPr txBox="1"/>
          <p:nvPr/>
        </p:nvSpPr>
        <p:spPr>
          <a:xfrm>
            <a:off x="328070" y="1247140"/>
            <a:ext cx="6813550" cy="4153125"/>
          </a:xfrm>
          <a:prstGeom prst="rect">
            <a:avLst/>
          </a:prstGeom>
        </p:spPr>
        <p:txBody>
          <a:bodyPr vert="horz" wrap="square" lIns="0" tIns="22860" rIns="0" bIns="0" rtlCol="0">
            <a:spAutoFit/>
          </a:bodyPr>
          <a:lstStyle/>
          <a:p>
            <a:pPr marL="241300" marR="5715" indent="-228600">
              <a:lnSpc>
                <a:spcPts val="2600"/>
              </a:lnSpc>
              <a:spcBef>
                <a:spcPts val="180"/>
              </a:spcBef>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某人已经联系了当地医生，并自诉患有与</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一致的症状。</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nSpc>
                <a:spcPts val="2600"/>
              </a:lnSpc>
              <a:spcBef>
                <a:spcPts val="180"/>
              </a:spcBef>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他是贵国的国民，最近从感染率很高的一个国家返回。</a:t>
            </a:r>
          </a:p>
          <a:p>
            <a:pPr marL="241300" indent="-228600">
              <a:lnSpc>
                <a:spcPts val="2600"/>
              </a:lnSpc>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卫生部或贵国同等部门已派出一个检测团队并已经采集了标本进行分析，您预计可在未来</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24-48</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小时内获得结果。</a:t>
            </a:r>
          </a:p>
          <a:p>
            <a:pPr marL="241300" indent="-228600">
              <a:lnSpc>
                <a:spcPts val="2600"/>
              </a:lnSpc>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此人</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5</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天前乘坐飞机抵达，昨天开始感到身体不适，症状越来越严重。</a:t>
            </a:r>
          </a:p>
          <a:p>
            <a:pPr marL="241300" indent="-228600" algn="just">
              <a:lnSpc>
                <a:spcPts val="2600"/>
              </a:lnSpc>
              <a:spcAft>
                <a:spcPts val="600"/>
              </a:spcAft>
              <a:buChar char="•"/>
              <a:tabLst>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此人乘坐的是国家航空公司的飞机。据介绍，飞机上座率达一半，机组人员采取了建议的安全预防措施（口罩、消毒剂和规定的座位安排）。登机井然有序。</a:t>
            </a:r>
          </a:p>
          <a:p>
            <a:pPr marL="241300" indent="-228600" algn="just">
              <a:lnSpc>
                <a:spcPts val="2600"/>
              </a:lnSpc>
              <a:spcAft>
                <a:spcPts val="600"/>
              </a:spcAft>
              <a:buChar char="•"/>
              <a:tabLst>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在出港处，据说机场安检混乱，安检口人员拥挤，安检人员要求人们在拥挤的地方摘除口罩以验证身份。</a:t>
            </a:r>
          </a:p>
          <a:p>
            <a:pPr marL="241300" marR="6350" indent="-228600" algn="just">
              <a:lnSpc>
                <a:spcPts val="2600"/>
              </a:lnSpc>
              <a:spcBef>
                <a:spcPts val="70"/>
              </a:spcBef>
              <a:spcAft>
                <a:spcPts val="600"/>
              </a:spcAft>
              <a:buChar char="•"/>
              <a:tabLst>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回到家后，疑似病例走出家门，与朋友和家人发生接触。</a:t>
            </a:r>
            <a:endParaRPr sz="16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8" name="object 8"/>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87" y="1586"/>
            <a:ext cx="3881754" cy="606425"/>
          </a:xfrm>
          <a:prstGeom prst="rect">
            <a:avLst/>
          </a:prstGeom>
          <a:solidFill>
            <a:srgbClr val="D86422"/>
          </a:solidFill>
        </p:spPr>
        <p:txBody>
          <a:bodyPr vert="horz" wrap="square" lIns="0" tIns="180340" rIns="0" bIns="0" rtlCol="0">
            <a:noAutofit/>
          </a:bodyPr>
          <a:lstStyle/>
          <a:p>
            <a:pPr marL="234315" algn="ctr">
              <a:lnSpc>
                <a:spcPct val="100000"/>
              </a:lnSpc>
              <a:spcBef>
                <a:spcPts val="1420"/>
              </a:spcBef>
            </a:pPr>
            <a:r>
              <a:rPr lang="zh-CN" altLang="en-US" sz="2000" b="1" spc="-5" dirty="0">
                <a:solidFill>
                  <a:srgbClr val="FFFFFF"/>
                </a:solidFill>
                <a:latin typeface="STXihei" panose="02010600040101010101" pitchFamily="2" charset="-122"/>
                <a:ea typeface="STXihei" panose="02010600040101010101" pitchFamily="2" charset="-122"/>
                <a:cs typeface="Arial Black"/>
              </a:rPr>
              <a:t>仅用于模拟</a:t>
            </a:r>
          </a:p>
        </p:txBody>
      </p:sp>
      <p:sp>
        <p:nvSpPr>
          <p:cNvPr id="11" name="object 11"/>
          <p:cNvSpPr/>
          <p:nvPr/>
        </p:nvSpPr>
        <p:spPr>
          <a:xfrm>
            <a:off x="7391018" y="756738"/>
            <a:ext cx="4469956" cy="30024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27939"/>
            <a:ext cx="7284720" cy="452120"/>
          </a:xfrm>
          <a:prstGeom prst="rect">
            <a:avLst/>
          </a:prstGeom>
        </p:spPr>
        <p:txBody>
          <a:bodyPr vert="horz" wrap="square" lIns="0" tIns="12700" rIns="0" bIns="0" rtlCol="0">
            <a:spAutoFit/>
          </a:bodyPr>
          <a:lstStyle/>
          <a:p>
            <a:pPr marL="12700">
              <a:lnSpc>
                <a:spcPct val="100000"/>
              </a:lnSpc>
              <a:spcBef>
                <a:spcPts val="100"/>
              </a:spcBef>
            </a:pPr>
            <a:r>
              <a:rPr lang="zh-CN" altLang="en-US" sz="2800" dirty="0">
                <a:latin typeface="Times New Roman" panose="02020603050405020304" pitchFamily="18" charset="0"/>
                <a:ea typeface="STXihei" panose="02010600040101010101" pitchFamily="2" charset="-122"/>
                <a:cs typeface="Times New Roman" panose="02020603050405020304" pitchFamily="18" charset="0"/>
              </a:rPr>
              <a:t>第二课</a:t>
            </a:r>
            <a:r>
              <a:rPr sz="2800" dirty="0">
                <a:latin typeface="Times New Roman" panose="02020603050405020304" pitchFamily="18" charset="0"/>
                <a:ea typeface="STXihei" panose="02010600040101010101" pitchFamily="2" charset="-122"/>
                <a:cs typeface="Times New Roman" panose="02020603050405020304" pitchFamily="18" charset="0"/>
              </a:rPr>
              <a:t> </a:t>
            </a:r>
            <a:r>
              <a:rPr lang="en-US" altLang="zh-CN" sz="2800" dirty="0">
                <a:latin typeface="Times New Roman" panose="02020603050405020304" pitchFamily="18" charset="0"/>
                <a:ea typeface="STXihei" panose="02010600040101010101" pitchFamily="2" charset="-122"/>
                <a:cs typeface="Times New Roman" panose="02020603050405020304" pitchFamily="18" charset="0"/>
              </a:rPr>
              <a:t>–</a:t>
            </a:r>
            <a:r>
              <a:rPr sz="2800" dirty="0">
                <a:latin typeface="Times New Roman" panose="02020603050405020304" pitchFamily="18" charset="0"/>
                <a:ea typeface="STXihei" panose="02010600040101010101" pitchFamily="2" charset="-122"/>
                <a:cs typeface="Times New Roman" panose="02020603050405020304" pitchFamily="18" charset="0"/>
              </a:rPr>
              <a:t> </a:t>
            </a:r>
            <a:r>
              <a:rPr lang="zh-CN" altLang="en-US" sz="2800" dirty="0">
                <a:latin typeface="Times New Roman" panose="02020603050405020304" pitchFamily="18" charset="0"/>
                <a:ea typeface="STXihei" panose="02010600040101010101" pitchFamily="2" charset="-122"/>
                <a:cs typeface="Times New Roman" panose="02020603050405020304" pitchFamily="18" charset="0"/>
              </a:rPr>
              <a:t>方案</a:t>
            </a:r>
            <a:r>
              <a:rPr lang="en-US" altLang="zh-CN" sz="2800" dirty="0">
                <a:latin typeface="Times New Roman" panose="02020603050405020304" pitchFamily="18" charset="0"/>
                <a:ea typeface="STXihei" panose="02010600040101010101" pitchFamily="2" charset="-122"/>
                <a:cs typeface="Times New Roman" panose="02020603050405020304" pitchFamily="18" charset="0"/>
              </a:rPr>
              <a:t>1</a:t>
            </a:r>
            <a:r>
              <a:rPr lang="zh-CN" altLang="en-US" sz="2800" dirty="0">
                <a:latin typeface="Times New Roman" panose="02020603050405020304" pitchFamily="18" charset="0"/>
                <a:ea typeface="STXihei" panose="02010600040101010101" pitchFamily="2" charset="-122"/>
                <a:cs typeface="Times New Roman" panose="02020603050405020304" pitchFamily="18" charset="0"/>
              </a:rPr>
              <a:t>：讨论问题</a:t>
            </a:r>
            <a:endParaRPr sz="28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object 4"/>
          <p:cNvSpPr txBox="1"/>
          <p:nvPr/>
        </p:nvSpPr>
        <p:spPr>
          <a:xfrm>
            <a:off x="459724" y="510539"/>
            <a:ext cx="11195050" cy="6097182"/>
          </a:xfrm>
          <a:prstGeom prst="rect">
            <a:avLst/>
          </a:prstGeom>
        </p:spPr>
        <p:txBody>
          <a:bodyPr vert="horz" wrap="square" lIns="0" tIns="170815" rIns="0" bIns="0" rtlCol="0">
            <a:spAutoFit/>
          </a:bodyPr>
          <a:lstStyle/>
          <a:p>
            <a:pPr marL="12700">
              <a:lnSpc>
                <a:spcPct val="100000"/>
              </a:lnSpc>
              <a:spcBef>
                <a:spcPts val="1345"/>
              </a:spcBef>
              <a:spcAft>
                <a:spcPts val="1800"/>
              </a:spcAft>
            </a:pPr>
            <a:r>
              <a:rPr lang="zh-CN" altLang="en-US" sz="2600" b="1" spc="-5" dirty="0">
                <a:solidFill>
                  <a:srgbClr val="005D85"/>
                </a:solidFill>
                <a:latin typeface="STXihei" panose="02010600040101010101" pitchFamily="2" charset="-122"/>
                <a:ea typeface="STXihei" panose="02010600040101010101" pitchFamily="2" charset="-122"/>
                <a:cs typeface="Arial"/>
              </a:rPr>
              <a:t>讨论问题</a:t>
            </a:r>
            <a:endParaRPr sz="2600" b="1" dirty="0">
              <a:latin typeface="STXihei" panose="02010600040101010101" pitchFamily="2" charset="-122"/>
              <a:ea typeface="STXihei" panose="02010600040101010101" pitchFamily="2" charset="-122"/>
              <a:cs typeface="Arial"/>
            </a:endParaRPr>
          </a:p>
          <a:p>
            <a:pPr marL="355600" indent="-342900">
              <a:lnSpc>
                <a:spcPts val="3100"/>
              </a:lnSpc>
              <a:spcBef>
                <a:spcPts val="60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此时，您将启用哪些计划、程序和资源？</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3100"/>
              </a:lnSpc>
              <a:spcBef>
                <a:spcPts val="60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需要联系哪些人，为什么以及如何联系？</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3100"/>
              </a:lnSpc>
              <a:spcBef>
                <a:spcPts val="60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感染者是否需要在另一地点接受进一步评估或隔离，或者能否居家隔离？如果他们被送到别处，如何接送？</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3100"/>
              </a:lnSpc>
              <a:spcBef>
                <a:spcPts val="60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对于其他乘客、机组人员，还有其它考虑吗？</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3100"/>
              </a:lnSpc>
              <a:spcBef>
                <a:spcPts val="60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需要实施什么样的追踪措施？</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3100"/>
              </a:lnSpc>
              <a:spcBef>
                <a:spcPts val="600"/>
              </a:spcBef>
              <a:spcAft>
                <a:spcPts val="24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您行动的法律框架是什么？</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ct val="100000"/>
              </a:lnSpc>
              <a:spcAft>
                <a:spcPts val="1800"/>
              </a:spcAft>
              <a:tabLst>
                <a:tab pos="872490" algn="l"/>
              </a:tabLst>
            </a:pPr>
            <a:r>
              <a:rPr lang="zh-CN" altLang="en-US" sz="2000"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150" dirty="0">
              <a:latin typeface="KaiTi" panose="02010609060101010101" pitchFamily="49" charset="-122"/>
              <a:ea typeface="KaiTi" panose="02010609060101010101" pitchFamily="49" charset="-122"/>
              <a:cs typeface="Arial"/>
            </a:endParaRPr>
          </a:p>
          <a:p>
            <a:pPr marR="274955" algn="r">
              <a:lnSpc>
                <a:spcPct val="100000"/>
              </a:lnSpc>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51384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日程</a:t>
            </a:r>
            <a:endParaRPr sz="3200" dirty="0">
              <a:latin typeface="STXihei" panose="02010600040101010101" pitchFamily="2" charset="-122"/>
              <a:ea typeface="STXihei" panose="02010600040101010101" pitchFamily="2" charset="-122"/>
            </a:endParaRP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a:p>
        </p:txBody>
      </p:sp>
      <p:sp>
        <p:nvSpPr>
          <p:cNvPr id="8" name="Content Placeholder 2">
            <a:extLst>
              <a:ext uri="{FF2B5EF4-FFF2-40B4-BE49-F238E27FC236}">
                <a16:creationId xmlns:a16="http://schemas.microsoft.com/office/drawing/2014/main" id="{2DE68DE2-6316-4455-9697-9ED7EF612BA9}"/>
              </a:ext>
            </a:extLst>
          </p:cNvPr>
          <p:cNvSpPr txBox="1">
            <a:spLocks/>
          </p:cNvSpPr>
          <p:nvPr/>
        </p:nvSpPr>
        <p:spPr>
          <a:xfrm>
            <a:off x="270426" y="1033462"/>
            <a:ext cx="5779211" cy="401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Arial" panose="020B0604020202020204" pitchFamily="34" charset="0"/>
              <a:buNone/>
              <a:tabLst/>
              <a:defRPr/>
            </a:pPr>
            <a:r>
              <a:rPr kumimoji="0" lang="zh-CN" altLang="en-US"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第一部分：</a:t>
            </a:r>
            <a:endParaRPr kumimoji="0" lang="en-GB"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sysClr val="windowText" lastClr="000000"/>
                </a:solidFill>
                <a:latin typeface="Times New Roman" panose="02020603050405020304" pitchFamily="18" charset="0"/>
                <a:ea typeface="KaiTi" panose="02010609060101010101" pitchFamily="49" charset="-122"/>
                <a:cs typeface="Times New Roman" panose="02020603050405020304" pitchFamily="18" charset="0"/>
              </a:rPr>
              <a:t>08:45</a:t>
            </a:r>
            <a:r>
              <a:rPr kumimoji="0" lang="en-US" sz="2000" b="0" i="1" u="none" strike="noStrike" kern="1200" cap="none" spc="0" normalizeH="0" baseline="0" noProof="0" dirty="0">
                <a:ln>
                  <a:noFill/>
                </a:ln>
                <a:solidFill>
                  <a:sysClr val="windowText" lastClr="000000"/>
                </a:solidFill>
                <a:effectLst/>
                <a:uLnTx/>
                <a:uFillTx/>
                <a:latin typeface="Arial" panose="020B0604020202020204"/>
                <a:cs typeface="Arial" panose="020B0604020202020204" pitchFamily="34" charset="0"/>
              </a:rPr>
              <a:t>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注册</a:t>
            </a:r>
            <a:endPar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09:00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介绍</a:t>
            </a:r>
            <a:endPar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09:10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演练目标和如何开展</a:t>
            </a:r>
            <a:endParaRPr kumimoji="0" 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09:15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桌面模拟</a:t>
            </a:r>
            <a:endPar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10:45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茶歇（</a:t>
            </a:r>
            <a:r>
              <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15</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分钟）</a:t>
            </a:r>
            <a:endPar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11:00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桌面模拟</a:t>
            </a:r>
            <a:endPar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12:30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汇总情况</a:t>
            </a:r>
            <a:endPar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13:00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第一部分结束</a:t>
            </a:r>
            <a:endParaRPr kumimoji="0" lang="en-US" altLang="zh-CN"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13:00	</a:t>
            </a:r>
            <a:r>
              <a:rPr kumimoji="0" lang="zh-CN" alt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午餐</a:t>
            </a:r>
            <a:endParaRPr kumimoji="0" lang="en-US" sz="2000" b="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p:txBody>
      </p:sp>
      <p:sp>
        <p:nvSpPr>
          <p:cNvPr id="9" name="TextBox 5">
            <a:extLst>
              <a:ext uri="{FF2B5EF4-FFF2-40B4-BE49-F238E27FC236}">
                <a16:creationId xmlns:a16="http://schemas.microsoft.com/office/drawing/2014/main" id="{45345226-480B-414B-AA22-2B6F837BB1F0}"/>
              </a:ext>
            </a:extLst>
          </p:cNvPr>
          <p:cNvSpPr txBox="1"/>
          <p:nvPr/>
        </p:nvSpPr>
        <p:spPr>
          <a:xfrm>
            <a:off x="6056478" y="1033272"/>
            <a:ext cx="4807726" cy="3422668"/>
          </a:xfrm>
          <a:prstGeom prst="rect">
            <a:avLst/>
          </a:prstGeom>
          <a:noFill/>
        </p:spPr>
        <p:txBody>
          <a:bodyPr wrap="none" rtlCol="0">
            <a:spAutoFit/>
          </a:bodyPr>
          <a:lstStyle/>
          <a:p>
            <a:pPr>
              <a:spcBef>
                <a:spcPts val="700"/>
              </a:spcBef>
              <a:buClr>
                <a:srgbClr val="DD8047"/>
              </a:buClr>
              <a:buSzPct val="60000"/>
              <a:defRPr/>
            </a:pPr>
            <a:r>
              <a:rPr lang="zh-CN" altLang="en-US" sz="2000" b="1" dirty="0">
                <a:solidFill>
                  <a:srgbClr val="0070C0"/>
                </a:solidFill>
                <a:latin typeface="STXihei" panose="02010600040101010101" pitchFamily="2" charset="-122"/>
                <a:ea typeface="STXihei" panose="02010600040101010101" pitchFamily="2" charset="-122"/>
                <a:cs typeface="Calibri" panose="020F0502020204030204" pitchFamily="34" charset="0"/>
              </a:rPr>
              <a:t>第二部分：</a:t>
            </a:r>
            <a:endParaRPr lang="en-GB" sz="2000" b="1" dirty="0">
              <a:solidFill>
                <a:srgbClr val="0070C0"/>
              </a:solidFill>
              <a:latin typeface="STXihei" panose="02010600040101010101" pitchFamily="2" charset="-122"/>
              <a:ea typeface="STXihei" panose="02010600040101010101" pitchFamily="2" charset="-122"/>
              <a:cs typeface="Calibri" panose="020F0502020204030204" pitchFamily="34"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09:00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回顾</a:t>
            </a:r>
            <a:endPar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09:15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差距分析和行动计划（</a:t>
            </a:r>
            <a:r>
              <a:rPr lang="zh-CN" altLang="en-US" sz="2000" dirty="0">
                <a:solidFill>
                  <a:srgbClr val="383838"/>
                </a:solidFill>
                <a:latin typeface="KaiTi" panose="02010609060101010101" pitchFamily="49" charset="-122"/>
                <a:ea typeface="KaiTi" panose="02010609060101010101" pitchFamily="49" charset="-122"/>
                <a:cs typeface="Times New Roman" panose="02020603050405020304" pitchFamily="18" charset="0"/>
              </a:rPr>
              <a:t>分组讨论</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10:30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茶歇（</a:t>
            </a: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15</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分钟）</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10:45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继续讨论行动计划（</a:t>
            </a:r>
            <a:r>
              <a:rPr lang="zh-CN" altLang="en-US" sz="2000" dirty="0">
                <a:solidFill>
                  <a:srgbClr val="383838"/>
                </a:solidFill>
                <a:latin typeface="KaiTi" panose="02010609060101010101" pitchFamily="49" charset="-122"/>
                <a:ea typeface="KaiTi" panose="02010609060101010101" pitchFamily="49" charset="-122"/>
                <a:cs typeface="Times New Roman" panose="02020603050405020304" pitchFamily="18" charset="0"/>
              </a:rPr>
              <a:t>分组讨论</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a:t>
            </a:r>
            <a:endPar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11:30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全体会议汇总</a:t>
            </a:r>
            <a:endPar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12:00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总结和后续步骤</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a:lnSpc>
                <a:spcPts val="2700"/>
              </a:lnSpc>
              <a:spcBef>
                <a:spcPts val="700"/>
              </a:spcBef>
              <a:buClr>
                <a:srgbClr val="DD8047"/>
              </a:buClr>
              <a:buSzPct val="60000"/>
              <a:defRPr/>
            </a:pPr>
            <a:r>
              <a:rPr 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12:30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闭会</a:t>
            </a:r>
            <a:endParaRPr lang="en-US"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6" y="64682"/>
            <a:ext cx="7771130" cy="415498"/>
          </a:xfrm>
          <a:prstGeom prst="rect">
            <a:avLst/>
          </a:prstGeom>
        </p:spPr>
        <p:txBody>
          <a:bodyPr vert="horz" wrap="square" lIns="0" tIns="106680" rIns="0" bIns="0" rtlCol="0">
            <a:spAutoFit/>
          </a:bodyPr>
          <a:lstStyle/>
          <a:p>
            <a:pPr marL="243204">
              <a:lnSpc>
                <a:spcPct val="100000"/>
              </a:lnSpc>
              <a:spcBef>
                <a:spcPts val="840"/>
              </a:spcBef>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第二课：方案</a:t>
            </a:r>
            <a:r>
              <a:rPr lang="en-US" altLang="zh-CN" spc="-5" dirty="0">
                <a:latin typeface="Times New Roman" panose="02020603050405020304" pitchFamily="18" charset="0"/>
                <a:ea typeface="STXihei" panose="02010600040101010101" pitchFamily="2" charset="-122"/>
                <a:cs typeface="Times New Roman" panose="02020603050405020304" pitchFamily="18" charset="0"/>
              </a:rPr>
              <a:t>2 – </a:t>
            </a: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进行自我隔离的国家</a:t>
            </a:r>
            <a:endParaRPr spc="-5"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object 4"/>
          <p:cNvSpPr/>
          <p:nvPr/>
        </p:nvSpPr>
        <p:spPr>
          <a:xfrm>
            <a:off x="249330" y="638445"/>
            <a:ext cx="8595360" cy="5681345"/>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dirty="0"/>
          </a:p>
        </p:txBody>
      </p:sp>
      <p:sp>
        <p:nvSpPr>
          <p:cNvPr id="5" name="object 5"/>
          <p:cNvSpPr txBox="1"/>
          <p:nvPr/>
        </p:nvSpPr>
        <p:spPr>
          <a:xfrm>
            <a:off x="328070" y="759459"/>
            <a:ext cx="8437880" cy="1371600"/>
          </a:xfrm>
          <a:prstGeom prst="rect">
            <a:avLst/>
          </a:prstGeom>
        </p:spPr>
        <p:txBody>
          <a:bodyPr vert="horz" wrap="square" lIns="0" tIns="22860" rIns="0" bIns="0" rtlCol="0">
            <a:spAutoFit/>
          </a:bodyPr>
          <a:lstStyle/>
          <a:p>
            <a:pPr marL="241300" marR="5080" indent="-228600">
              <a:lnSpc>
                <a:spcPts val="2200"/>
              </a:lnSpc>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某人已经联系了当地医生，并自诉患有与</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一致的症状。</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080" indent="-228600">
              <a:lnSpc>
                <a:spcPts val="2200"/>
              </a:lnSpc>
              <a:spcAft>
                <a:spcPts val="600"/>
              </a:spcAft>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他是贵国的国民，最近从感染率很高的一个国家返回。抵达后，此人被家人接走，并立即坐车回家。</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080" indent="-228600">
              <a:lnSpc>
                <a:spcPts val="2200"/>
              </a:lnSpc>
              <a:buChar char="•"/>
              <a:tabLst>
                <a:tab pos="240665" algn="l"/>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在抵达之前，他的家人购买了</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14</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天隔离用的食品，他们没有在此间离开过家。一家四口都在一起隔离，没有和任何其他人有过接触。</a:t>
            </a:r>
            <a:endParaRPr sz="16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object 8"/>
          <p:cNvSpPr txBox="1"/>
          <p:nvPr/>
        </p:nvSpPr>
        <p:spPr>
          <a:xfrm>
            <a:off x="328070" y="2377440"/>
            <a:ext cx="8503920" cy="3191323"/>
          </a:xfrm>
          <a:prstGeom prst="rect">
            <a:avLst/>
          </a:prstGeom>
        </p:spPr>
        <p:txBody>
          <a:bodyPr vert="horz" wrap="square" lIns="0" tIns="22860" rIns="0" bIns="0" rtlCol="0">
            <a:spAutoFit/>
          </a:bodyPr>
          <a:lstStyle/>
          <a:p>
            <a:pPr marL="241300" indent="-228600" algn="just">
              <a:lnSpc>
                <a:spcPts val="2100"/>
              </a:lnSpc>
              <a:spcAft>
                <a:spcPts val="1200"/>
              </a:spcAft>
              <a:buChar char="•"/>
              <a:tabLst>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该病例回家后，他乘坐的航班继续由同一机组的人员操作。</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241300" indent="-228600" algn="just">
              <a:lnSpc>
                <a:spcPts val="2100"/>
              </a:lnSpc>
              <a:spcAft>
                <a:spcPts val="1200"/>
              </a:spcAft>
              <a:buChar char="•"/>
              <a:tabLst>
                <a:tab pos="241300" algn="l"/>
              </a:tabLst>
            </a:pP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飞机上共有</a:t>
            </a: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22</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人散坐在机舱内。</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据感染者说，飞机很新，机组人员采取了建议的安全预防措施（口罩、消毒剂和规定的座位安排）。登机井然有序。填写了报告表格。</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241300" indent="-228600" algn="just">
              <a:lnSpc>
                <a:spcPts val="2100"/>
              </a:lnSpc>
              <a:spcAft>
                <a:spcPts val="1200"/>
              </a:spcAft>
              <a:buChar char="•"/>
              <a:tabLst>
                <a:tab pos="241300" algn="l"/>
              </a:tabLs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卫生部（或贵国同等机构）已派出检查人员前往其他</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21</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名乘客的住处。他们发现：</a:t>
            </a:r>
            <a:endParaRPr sz="1600" dirty="0">
              <a:latin typeface="Times New Roman" panose="02020603050405020304" pitchFamily="18" charset="0"/>
              <a:ea typeface="SimSun" panose="02010600030101010101" pitchFamily="2" charset="-122"/>
              <a:cs typeface="Times New Roman" panose="02020603050405020304" pitchFamily="18" charset="0"/>
            </a:endParaRPr>
          </a:p>
          <a:p>
            <a:pPr marL="698500" lvl="1" indent="-228600" algn="just">
              <a:lnSpc>
                <a:spcPts val="2200"/>
              </a:lnSpc>
              <a:spcBef>
                <a:spcPts val="95"/>
              </a:spcBef>
              <a:spcAft>
                <a:spcPts val="600"/>
              </a:spcAft>
              <a:buChar char="•"/>
              <a:tabLst>
                <a:tab pos="698500" algn="l"/>
              </a:tabLst>
            </a:pP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7</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人不在家，也不在报告表上指定的地方</a:t>
            </a:r>
            <a:endParaRPr sz="1600" dirty="0">
              <a:latin typeface="Times New Roman" panose="02020603050405020304" pitchFamily="18" charset="0"/>
              <a:ea typeface="SimSun" panose="02010600030101010101" pitchFamily="2" charset="-122"/>
              <a:cs typeface="Times New Roman" panose="02020603050405020304" pitchFamily="18" charset="0"/>
            </a:endParaRPr>
          </a:p>
          <a:p>
            <a:pPr marL="698500" lvl="1" indent="-228600" algn="just">
              <a:lnSpc>
                <a:spcPts val="2200"/>
              </a:lnSpc>
              <a:spcAft>
                <a:spcPts val="600"/>
              </a:spcAft>
              <a:buChar char="•"/>
              <a:tabLst>
                <a:tab pos="698500" algn="l"/>
              </a:tabLst>
            </a:pP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人当时有本家庭以外的人来访</a:t>
            </a:r>
            <a:endParaRPr lang="en-US" altLang="zh-CN" sz="1600" dirty="0">
              <a:latin typeface="Times New Roman" panose="02020603050405020304" pitchFamily="18" charset="0"/>
              <a:ea typeface="SimSun" panose="02010600030101010101" pitchFamily="2" charset="-122"/>
              <a:cs typeface="Times New Roman" panose="02020603050405020304" pitchFamily="18" charset="0"/>
            </a:endParaRPr>
          </a:p>
          <a:p>
            <a:pPr marL="698500" lvl="1" indent="-228600" algn="just">
              <a:lnSpc>
                <a:spcPts val="2200"/>
              </a:lnSpc>
              <a:spcAft>
                <a:spcPts val="600"/>
              </a:spcAft>
              <a:buChar char="•"/>
              <a:tabLst>
                <a:tab pos="698500" algn="l"/>
              </a:tabLst>
            </a:pP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4</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人出现了</a:t>
            </a: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的症状，其中一人说，他们当天上午去看过医生，并接受了测试，需要进行隔离（</a:t>
            </a: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24-48</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小时内可获得结果）。</a:t>
            </a:r>
            <a:endParaRPr lang="en-US" altLang="zh-CN" sz="1600" dirty="0">
              <a:latin typeface="Times New Roman" panose="02020603050405020304" pitchFamily="18" charset="0"/>
              <a:ea typeface="SimSun" panose="02010600030101010101" pitchFamily="2" charset="-122"/>
              <a:cs typeface="Times New Roman" panose="02020603050405020304" pitchFamily="18" charset="0"/>
            </a:endParaRPr>
          </a:p>
          <a:p>
            <a:pPr marL="698500" lvl="1" indent="-228600" algn="just">
              <a:lnSpc>
                <a:spcPts val="2200"/>
              </a:lnSpc>
              <a:spcAft>
                <a:spcPts val="600"/>
              </a:spcAft>
              <a:buChar char="•"/>
              <a:tabLst>
                <a:tab pos="698500" algn="l"/>
              </a:tabLst>
            </a:pP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7</a:t>
            </a:r>
            <a:r>
              <a:rPr lang="zh-CN" altLang="en-US" sz="1600" dirty="0">
                <a:latin typeface="Times New Roman" panose="02020603050405020304" pitchFamily="18" charset="0"/>
                <a:ea typeface="SimSun" panose="02010600030101010101" pitchFamily="2" charset="-122"/>
                <a:cs typeface="Times New Roman" panose="02020603050405020304" pitchFamily="18" charset="0"/>
              </a:rPr>
              <a:t>人根据指导意见正在进行隔离，没有出现症状。</a:t>
            </a:r>
            <a:endParaRPr sz="16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9" name="object 9"/>
          <p:cNvGrpSpPr/>
          <p:nvPr/>
        </p:nvGrpSpPr>
        <p:grpSpPr>
          <a:xfrm>
            <a:off x="7497397" y="-32368"/>
            <a:ext cx="4459540" cy="701039"/>
            <a:chOff x="7732776" y="0"/>
            <a:chExt cx="4459540" cy="701039"/>
          </a:xfrm>
        </p:grpSpPr>
        <p:sp>
          <p:nvSpPr>
            <p:cNvPr id="10" name="object 10"/>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8040687" y="1587"/>
            <a:ext cx="3881754" cy="604490"/>
          </a:xfrm>
          <a:prstGeom prst="rect">
            <a:avLst/>
          </a:prstGeom>
          <a:solidFill>
            <a:srgbClr val="D86422"/>
          </a:solidFill>
        </p:spPr>
        <p:txBody>
          <a:bodyPr vert="horz" wrap="square" lIns="0" tIns="180340" rIns="0" bIns="0" rtlCol="0">
            <a:noAutofit/>
          </a:bodyPr>
          <a:lstStyle/>
          <a:p>
            <a:pPr marL="234315" algn="ctr">
              <a:lnSpc>
                <a:spcPct val="100000"/>
              </a:lnSpc>
              <a:spcBef>
                <a:spcPts val="1420"/>
              </a:spcBef>
            </a:pPr>
            <a:r>
              <a:rPr lang="zh-CN" altLang="en-US" sz="2000" b="1" spc="-5" dirty="0">
                <a:solidFill>
                  <a:srgbClr val="FFFFFF"/>
                </a:solidFill>
                <a:latin typeface="STXihei" panose="02010600040101010101" pitchFamily="2" charset="-122"/>
                <a:ea typeface="STXihei" panose="02010600040101010101" pitchFamily="2" charset="-122"/>
                <a:cs typeface="Arial Black"/>
              </a:rPr>
              <a:t>仅用于模拟</a:t>
            </a:r>
            <a:endParaRPr sz="2000" b="1" dirty="0">
              <a:latin typeface="STXihei" panose="02010600040101010101" pitchFamily="2" charset="-122"/>
              <a:ea typeface="STXihei" panose="02010600040101010101" pitchFamily="2" charset="-122"/>
              <a:cs typeface="Arial Black"/>
            </a:endParaRPr>
          </a:p>
        </p:txBody>
      </p:sp>
      <p:grpSp>
        <p:nvGrpSpPr>
          <p:cNvPr id="15" name="object 15"/>
          <p:cNvGrpSpPr/>
          <p:nvPr/>
        </p:nvGrpSpPr>
        <p:grpSpPr>
          <a:xfrm>
            <a:off x="8949961" y="684000"/>
            <a:ext cx="3115945" cy="5439410"/>
            <a:chOff x="8949961" y="699104"/>
            <a:chExt cx="3115945" cy="5439410"/>
          </a:xfrm>
        </p:grpSpPr>
        <p:sp>
          <p:nvSpPr>
            <p:cNvPr id="16" name="object 16"/>
            <p:cNvSpPr/>
            <p:nvPr/>
          </p:nvSpPr>
          <p:spPr>
            <a:xfrm>
              <a:off x="8949961" y="699104"/>
              <a:ext cx="3110525" cy="382053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3" name="文本框 2"/>
          <p:cNvSpPr txBox="1"/>
          <p:nvPr/>
        </p:nvSpPr>
        <p:spPr>
          <a:xfrm>
            <a:off x="9030120" y="712934"/>
            <a:ext cx="2089446" cy="506266"/>
          </a:xfrm>
          <a:prstGeom prst="rect">
            <a:avLst/>
          </a:prstGeom>
          <a:solidFill>
            <a:schemeClr val="tx2"/>
          </a:solidFill>
        </p:spPr>
        <p:txBody>
          <a:bodyPr wrap="square" tIns="144000" rtlCol="0">
            <a:noAutofit/>
          </a:bodyPr>
          <a:lstStyle/>
          <a:p>
            <a:pPr algn="ctr">
              <a:spcBef>
                <a:spcPts val="1200"/>
              </a:spcBef>
            </a:pPr>
            <a:r>
              <a:rPr lang="zh-CN" altLang="en-US" b="1" dirty="0">
                <a:solidFill>
                  <a:schemeClr val="bg1"/>
                </a:solidFill>
                <a:latin typeface="STXihei" panose="02010600040101010101" pitchFamily="2" charset="-122"/>
                <a:ea typeface="STXihei" panose="02010600040101010101" pitchFamily="2" charset="-122"/>
              </a:rPr>
              <a:t>加拿大入境旅客</a:t>
            </a:r>
          </a:p>
        </p:txBody>
      </p:sp>
      <p:sp>
        <p:nvSpPr>
          <p:cNvPr id="6" name="文本框 5"/>
          <p:cNvSpPr txBox="1"/>
          <p:nvPr/>
        </p:nvSpPr>
        <p:spPr>
          <a:xfrm>
            <a:off x="9055141" y="1264116"/>
            <a:ext cx="2743200" cy="144073"/>
          </a:xfrm>
          <a:prstGeom prst="rect">
            <a:avLst/>
          </a:prstGeom>
          <a:solidFill>
            <a:srgbClr val="007033"/>
          </a:solidFill>
        </p:spPr>
        <p:txBody>
          <a:bodyPr wrap="square" tIns="36000" bIns="0" rtlCol="0">
            <a:spAutoFit/>
          </a:bodyPr>
          <a:lstStyle/>
          <a:p>
            <a:r>
              <a:rPr lang="zh-CN" altLang="en-US" sz="700" b="1" dirty="0">
                <a:solidFill>
                  <a:schemeClr val="bg1"/>
                </a:solidFill>
                <a:latin typeface="Times New Roman" panose="02020603050405020304" pitchFamily="18" charset="0"/>
                <a:ea typeface="STXihei" panose="02010600040101010101" pitchFamily="2" charset="-122"/>
                <a:cs typeface="Times New Roman" panose="02020603050405020304" pitchFamily="18" charset="0"/>
              </a:rPr>
              <a:t>如返回加拿大，须自我隔离</a:t>
            </a:r>
            <a:r>
              <a:rPr lang="en-US" altLang="zh-CN" sz="700" b="1" dirty="0">
                <a:solidFill>
                  <a:schemeClr val="bg1"/>
                </a:solidFill>
                <a:latin typeface="Times New Roman" panose="02020603050405020304" pitchFamily="18" charset="0"/>
                <a:ea typeface="STXihei" panose="02010600040101010101" pitchFamily="2" charset="-122"/>
                <a:cs typeface="Times New Roman" panose="02020603050405020304" pitchFamily="18" charset="0"/>
              </a:rPr>
              <a:t>14</a:t>
            </a:r>
            <a:r>
              <a:rPr lang="zh-CN" altLang="en-US" sz="700" b="1" dirty="0">
                <a:solidFill>
                  <a:schemeClr val="bg1"/>
                </a:solidFill>
                <a:latin typeface="Times New Roman" panose="02020603050405020304" pitchFamily="18" charset="0"/>
                <a:ea typeface="STXihei" panose="02010600040101010101" pitchFamily="2" charset="-122"/>
                <a:cs typeface="Times New Roman" panose="02020603050405020304" pitchFamily="18" charset="0"/>
              </a:rPr>
              <a:t>天。</a:t>
            </a:r>
          </a:p>
        </p:txBody>
      </p:sp>
      <p:sp>
        <p:nvSpPr>
          <p:cNvPr id="7" name="文本框 6"/>
          <p:cNvSpPr txBox="1"/>
          <p:nvPr/>
        </p:nvSpPr>
        <p:spPr>
          <a:xfrm>
            <a:off x="9108000" y="1548000"/>
            <a:ext cx="1431357" cy="109026"/>
          </a:xfrm>
          <a:prstGeom prst="rect">
            <a:avLst/>
          </a:prstGeom>
          <a:solidFill>
            <a:schemeClr val="bg1"/>
          </a:solidFill>
        </p:spPr>
        <p:txBody>
          <a:bodyPr wrap="square" lIns="72000" tIns="0" bIns="0" rtlCol="0">
            <a:noAutofit/>
          </a:bodyPr>
          <a:lstStyle/>
          <a:p>
            <a:r>
              <a:rPr lang="en-US" altLang="zh-CN" sz="700" b="1" dirty="0">
                <a:latin typeface="Times New Roman" panose="02020603050405020304" pitchFamily="18" charset="0"/>
                <a:ea typeface="STXihei" panose="02010600040101010101" pitchFamily="2" charset="-122"/>
                <a:cs typeface="Times New Roman" panose="02020603050405020304" pitchFamily="18" charset="0"/>
              </a:rPr>
              <a:t>COVID-19</a:t>
            </a:r>
            <a:r>
              <a:rPr lang="zh-CN" altLang="en-US" sz="700" b="1" dirty="0">
                <a:latin typeface="Times New Roman" panose="02020603050405020304" pitchFamily="18" charset="0"/>
                <a:ea typeface="STXihei" panose="02010600040101010101" pitchFamily="2" charset="-122"/>
                <a:cs typeface="Times New Roman" panose="02020603050405020304" pitchFamily="18" charset="0"/>
              </a:rPr>
              <a:t>强制性检疫</a:t>
            </a:r>
          </a:p>
        </p:txBody>
      </p:sp>
      <p:sp>
        <p:nvSpPr>
          <p:cNvPr id="18" name="文本框 17"/>
          <p:cNvSpPr txBox="1"/>
          <p:nvPr/>
        </p:nvSpPr>
        <p:spPr>
          <a:xfrm>
            <a:off x="9144000" y="1799860"/>
            <a:ext cx="2209800" cy="2391140"/>
          </a:xfrm>
          <a:prstGeom prst="rect">
            <a:avLst/>
          </a:prstGeom>
          <a:solidFill>
            <a:schemeClr val="accent1">
              <a:lumMod val="75000"/>
            </a:schemeClr>
          </a:solidFill>
        </p:spPr>
        <p:txBody>
          <a:bodyPr wrap="square" rtlCol="0">
            <a:noAutofit/>
          </a:bodyPr>
          <a:lstStyle/>
          <a:p>
            <a:pPr marL="36000" indent="-36000" algn="just">
              <a:spcAft>
                <a:spcPts val="1500"/>
              </a:spcAft>
              <a:buFont typeface="Arial" panose="020B0604020202020204" pitchFamily="34" charset="0"/>
              <a:buChar char="•"/>
            </a:pP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居家</a:t>
            </a:r>
            <a:r>
              <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14</a:t>
            </a: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天，此期间不得接待访客。除非出现紧急医疗问题，否则不得出门。</a:t>
            </a:r>
            <a:endPar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36000" indent="-36000" algn="just">
              <a:spcAft>
                <a:spcPts val="1500"/>
              </a:spcAft>
              <a:buFont typeface="Arial" panose="020B0604020202020204" pitchFamily="34" charset="0"/>
              <a:buChar char="•"/>
            </a:pP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避免与他人共享生活空间，包括卧室和卫生间。</a:t>
            </a:r>
            <a:endPar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36000" indent="-36000" algn="just">
              <a:spcAft>
                <a:spcPts val="1500"/>
              </a:spcAft>
              <a:buFont typeface="Arial" panose="020B0604020202020204" pitchFamily="34" charset="0"/>
              <a:buChar char="•"/>
            </a:pP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请求帮助或利用送货上门的服务以满足食品、药品及其它需求，但要与送货员保持两米的距离。</a:t>
            </a:r>
            <a:endPar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36000" indent="-36000" algn="just">
              <a:spcAft>
                <a:spcPts val="1500"/>
              </a:spcAft>
              <a:buFont typeface="Arial" panose="020B0604020202020204" pitchFamily="34" charset="0"/>
              <a:buChar char="•"/>
            </a:pP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如果要出门呼吸新鲜空气，请留在私人场所，例如自家的院子或阳台，但要与他人保持两米的距离。</a:t>
            </a:r>
            <a:endPar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36000" indent="-36000" algn="just">
              <a:spcAft>
                <a:spcPts val="1500"/>
              </a:spcAft>
              <a:buFont typeface="Arial" panose="020B0604020202020204" pitchFamily="34" charset="0"/>
              <a:buChar char="•"/>
            </a:pPr>
            <a:r>
              <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如果出现症状，请联系您的卫生保健提供者或拨打</a:t>
            </a:r>
            <a:r>
              <a:rPr lang="en-US" altLang="zh-CN"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8-1-1.</a:t>
            </a:r>
            <a:endParaRPr lang="zh-CN" alt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829564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第二课 </a:t>
            </a:r>
            <a:r>
              <a:rPr lang="en-US" altLang="zh-CN" sz="3200" spc="-5" dirty="0">
                <a:latin typeface="Times New Roman" panose="02020603050405020304" pitchFamily="18" charset="0"/>
                <a:ea typeface="STXihei" panose="02010600040101010101" pitchFamily="2" charset="-122"/>
                <a:cs typeface="Times New Roman" panose="02020603050405020304" pitchFamily="18" charset="0"/>
              </a:rPr>
              <a:t>- </a:t>
            </a: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方案</a:t>
            </a:r>
            <a:r>
              <a:rPr lang="en-US" altLang="zh-CN" sz="3200" spc="-5" dirty="0">
                <a:latin typeface="Times New Roman" panose="02020603050405020304" pitchFamily="18" charset="0"/>
                <a:ea typeface="STXihei" panose="02010600040101010101" pitchFamily="2" charset="-122"/>
                <a:cs typeface="Times New Roman" panose="02020603050405020304" pitchFamily="18" charset="0"/>
              </a:rPr>
              <a:t>2</a:t>
            </a: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：讨论问题</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object 4"/>
          <p:cNvSpPr txBox="1"/>
          <p:nvPr/>
        </p:nvSpPr>
        <p:spPr>
          <a:xfrm>
            <a:off x="459724" y="498652"/>
            <a:ext cx="10970275" cy="6031138"/>
          </a:xfrm>
          <a:prstGeom prst="rect">
            <a:avLst/>
          </a:prstGeom>
        </p:spPr>
        <p:txBody>
          <a:bodyPr vert="horz" wrap="square" lIns="0" tIns="143510" rIns="0" bIns="0" rtlCol="0">
            <a:spAutoFit/>
          </a:bodyPr>
          <a:lstStyle/>
          <a:p>
            <a:pPr marL="12700">
              <a:lnSpc>
                <a:spcPct val="100000"/>
              </a:lnSpc>
              <a:spcBef>
                <a:spcPts val="1130"/>
              </a:spcBef>
            </a:pPr>
            <a:r>
              <a:rPr lang="zh-CN" altLang="en-US" sz="2600" b="1" spc="-5" dirty="0">
                <a:solidFill>
                  <a:srgbClr val="005D85"/>
                </a:solidFill>
                <a:latin typeface="STXihei" panose="02010600040101010101" pitchFamily="2" charset="-122"/>
                <a:ea typeface="STXihei" panose="02010600040101010101" pitchFamily="2" charset="-122"/>
                <a:cs typeface="Arial"/>
              </a:rPr>
              <a:t>讨论问题</a:t>
            </a:r>
            <a:endParaRPr sz="2600" b="1" dirty="0">
              <a:latin typeface="STXihei" panose="02010600040101010101" pitchFamily="2" charset="-122"/>
              <a:ea typeface="STXihei" panose="02010600040101010101" pitchFamily="2" charset="-122"/>
              <a:cs typeface="Arial"/>
            </a:endParaRPr>
          </a:p>
          <a:p>
            <a:pPr marL="355600" indent="-342900">
              <a:lnSpc>
                <a:spcPts val="2800"/>
              </a:lnSpc>
              <a:spcBef>
                <a:spcPts val="7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此时，您将启用哪些计划、程序和资源？</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7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需要联系哪些人，为什么以及如何联系？</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7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感染者是否需要在另一地点接受进一步评估或隔离，或者能否居家自我隔离？如果他们被送到别处，如何接送？</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7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对于其他乘客、机组人员，还有其它考虑吗？</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120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对那</a:t>
            </a:r>
            <a: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t>7</a:t>
            </a: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个不在家的人，您将怎么办？</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120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对有访客的人，您将怎么办？</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120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对出现症状的人，您将怎么办？</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800"/>
              </a:lnSpc>
              <a:spcBef>
                <a:spcPts val="120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您行动的法律框架是什么？你有什么额外的权力来实施隔离或发布通知要求遵守隔离规定（罚款或其它制裁）？</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ct val="100000"/>
              </a:lnSpc>
              <a:spcBef>
                <a:spcPts val="985"/>
              </a:spcBef>
              <a:tabLst>
                <a:tab pos="904240" algn="l"/>
              </a:tabLst>
            </a:pPr>
            <a:r>
              <a:rPr lang="zh-CN" altLang="en-US" sz="2000"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000" dirty="0">
              <a:latin typeface="KaiTi" panose="02010609060101010101" pitchFamily="49" charset="-122"/>
              <a:ea typeface="KaiTi" panose="02010609060101010101" pitchFamily="49" charset="-122"/>
              <a:cs typeface="Arial"/>
            </a:endParaRPr>
          </a:p>
          <a:p>
            <a:pPr marL="9777095">
              <a:lnSpc>
                <a:spcPct val="100000"/>
              </a:lnSpc>
              <a:spcBef>
                <a:spcPts val="464"/>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15506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b="1" dirty="0">
                <a:solidFill>
                  <a:schemeClr val="bg1"/>
                </a:solidFill>
                <a:latin typeface="STXihei" panose="02010600040101010101" pitchFamily="2" charset="-122"/>
                <a:ea typeface="STXihei" panose="02010600040101010101" pitchFamily="2" charset="-122"/>
                <a:cs typeface="Arial"/>
              </a:rPr>
              <a:t>休息</a:t>
            </a:r>
            <a:endParaRPr sz="3200" b="1" dirty="0">
              <a:solidFill>
                <a:schemeClr val="bg1"/>
              </a:solidFill>
              <a:latin typeface="STXihei" panose="02010600040101010101" pitchFamily="2" charset="-122"/>
              <a:ea typeface="STXihei" panose="02010600040101010101" pitchFamily="2" charset="-122"/>
              <a:cs typeface="Arial"/>
            </a:endParaRPr>
          </a:p>
        </p:txBody>
      </p:sp>
      <p:sp>
        <p:nvSpPr>
          <p:cNvPr id="3" name="object 3"/>
          <p:cNvSpPr/>
          <p:nvPr/>
        </p:nvSpPr>
        <p:spPr>
          <a:xfrm>
            <a:off x="3650455" y="1513681"/>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144167" y="2855467"/>
            <a:ext cx="2844800" cy="1141338"/>
          </a:xfrm>
          <a:prstGeom prst="rect">
            <a:avLst/>
          </a:prstGeom>
        </p:spPr>
        <p:txBody>
          <a:bodyPr vert="horz" wrap="square" lIns="0" tIns="33020" rIns="0" bIns="0" rtlCol="0">
            <a:spAutoFit/>
          </a:bodyPr>
          <a:lstStyle/>
          <a:p>
            <a:pPr lvl="0" algn="ct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茶歇</a:t>
            </a:r>
            <a:br>
              <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a:t>
            </a:r>
            <a:r>
              <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15</a:t>
            </a: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分钟）</a:t>
            </a:r>
            <a:endPar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zh-CN" altLang="en-US" sz="3200" dirty="0">
                <a:latin typeface="Times New Roman" panose="02020603050405020304" pitchFamily="18" charset="0"/>
                <a:ea typeface="STXihei" panose="02010600040101010101" pitchFamily="2" charset="-122"/>
                <a:cs typeface="Times New Roman" panose="02020603050405020304" pitchFamily="18" charset="0"/>
              </a:rPr>
              <a:t>第三课 </a:t>
            </a:r>
            <a:r>
              <a:rPr lang="en-US" altLang="zh-CN" sz="3200" dirty="0">
                <a:latin typeface="Times New Roman" panose="02020603050405020304" pitchFamily="18" charset="0"/>
                <a:ea typeface="STXihei"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STXihei" panose="02010600040101010101" pitchFamily="2" charset="-122"/>
                <a:cs typeface="Times New Roman" panose="02020603050405020304" pitchFamily="18" charset="0"/>
              </a:rPr>
              <a:t>货船</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6"/>
            <a:ext cx="3881754" cy="606425"/>
          </a:xfrm>
          <a:prstGeom prst="rect">
            <a:avLst/>
          </a:prstGeom>
          <a:solidFill>
            <a:srgbClr val="D86422"/>
          </a:solidFill>
        </p:spPr>
        <p:txBody>
          <a:bodyPr vert="horz" wrap="square" lIns="0" tIns="222885" rIns="0" bIns="0" rtlCol="0">
            <a:noAutofit/>
          </a:bodyPr>
          <a:lstStyle/>
          <a:p>
            <a:pPr marL="1073785">
              <a:lnSpc>
                <a:spcPct val="100000"/>
              </a:lnSpc>
              <a:spcBef>
                <a:spcPts val="1755"/>
              </a:spcBef>
            </a:pPr>
            <a:r>
              <a:rPr lang="zh-CN" altLang="en-US" sz="2000" b="1" spc="-5" dirty="0">
                <a:solidFill>
                  <a:srgbClr val="FFFFFF"/>
                </a:solidFill>
                <a:latin typeface="STXihei" panose="02010600040101010101" pitchFamily="2" charset="-122"/>
                <a:ea typeface="STXihei" panose="02010600040101010101" pitchFamily="2" charset="-122"/>
                <a:cs typeface="Arial Black"/>
              </a:rPr>
              <a:t>仅用于模拟</a:t>
            </a:r>
            <a:endParaRPr sz="2000" b="1" dirty="0">
              <a:latin typeface="STXihei" panose="02010600040101010101" pitchFamily="2" charset="-122"/>
              <a:ea typeface="STXihei" panose="02010600040101010101" pitchFamily="2" charset="-122"/>
              <a:cs typeface="Arial Black"/>
            </a:endParaRPr>
          </a:p>
        </p:txBody>
      </p:sp>
      <p:sp>
        <p:nvSpPr>
          <p:cNvPr id="9" name="object 9"/>
          <p:cNvSpPr/>
          <p:nvPr/>
        </p:nvSpPr>
        <p:spPr>
          <a:xfrm>
            <a:off x="484187" y="841375"/>
            <a:ext cx="6809740" cy="4873625"/>
          </a:xfrm>
          <a:custGeom>
            <a:avLst/>
            <a:gdLst/>
            <a:ahLst/>
            <a:cxnLst/>
            <a:rect l="l" t="t" r="r" b="b"/>
            <a:pathLst>
              <a:path w="6809740" h="5553075">
                <a:moveTo>
                  <a:pt x="6809241" y="0"/>
                </a:moveTo>
                <a:lnTo>
                  <a:pt x="0" y="0"/>
                </a:lnTo>
                <a:lnTo>
                  <a:pt x="0" y="5553074"/>
                </a:lnTo>
                <a:lnTo>
                  <a:pt x="6809241" y="5553074"/>
                </a:lnTo>
                <a:lnTo>
                  <a:pt x="6809241" y="0"/>
                </a:lnTo>
                <a:close/>
              </a:path>
            </a:pathLst>
          </a:custGeom>
          <a:solidFill>
            <a:srgbClr val="DDDDDD"/>
          </a:solidFill>
        </p:spPr>
        <p:txBody>
          <a:bodyPr wrap="square" lIns="0" tIns="0" rIns="0" bIns="0" rtlCol="0"/>
          <a:lstStyle/>
          <a:p>
            <a:endParaRPr/>
          </a:p>
        </p:txBody>
      </p:sp>
      <p:sp>
        <p:nvSpPr>
          <p:cNvPr id="10" name="object 10"/>
          <p:cNvSpPr txBox="1"/>
          <p:nvPr/>
        </p:nvSpPr>
        <p:spPr>
          <a:xfrm>
            <a:off x="562912" y="894588"/>
            <a:ext cx="6652895" cy="3320717"/>
          </a:xfrm>
          <a:prstGeom prst="rect">
            <a:avLst/>
          </a:prstGeom>
        </p:spPr>
        <p:txBody>
          <a:bodyPr vert="horz" wrap="square" lIns="0" tIns="12700" rIns="0" bIns="0" rtlCol="0">
            <a:spAutoFit/>
          </a:bodyPr>
          <a:lstStyle/>
          <a:p>
            <a:pPr marL="241300" marR="5715" indent="-228600" algn="just">
              <a:lnSpc>
                <a:spcPts val="3000"/>
              </a:lnSpc>
              <a:spcBef>
                <a:spcPts val="100"/>
              </a:spcBef>
              <a:spcAft>
                <a:spcPts val="600"/>
              </a:spcAft>
              <a:buChar char="•"/>
              <a:tabLst>
                <a:tab pos="241300" algn="l"/>
              </a:tabLs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Maersk Orion</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号货船报告说，船上有紧急医疗情况，并要求在指定入境口岸停靠。</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3000"/>
              </a:lnSpc>
              <a:spcBef>
                <a:spcPts val="100"/>
              </a:spcBef>
              <a:spcAft>
                <a:spcPts val="600"/>
              </a:spcAft>
              <a:buChar char="•"/>
              <a:tabLst>
                <a:tab pos="2413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船上有</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23</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名船员，包括高级船员（船长、轮机长）、专业技术人员（电工、机械师）和下层船员或“额定人员”（甲板水手、厨师和机工）。</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3000"/>
              </a:lnSpc>
              <a:spcBef>
                <a:spcPts val="100"/>
              </a:spcBef>
              <a:spcAft>
                <a:spcPts val="600"/>
              </a:spcAft>
              <a:buChar char="•"/>
              <a:tabLst>
                <a:tab pos="2413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该船</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6</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天前驶离一个</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高发病率国家。</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3000"/>
              </a:lnSpc>
              <a:spcBef>
                <a:spcPts val="100"/>
              </a:spcBef>
              <a:spcAft>
                <a:spcPts val="600"/>
              </a:spcAft>
              <a:buChar char="•"/>
              <a:tabLst>
                <a:tab pos="241300" algn="l"/>
              </a:tabLs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5</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名船员呈现</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症状，其中一名船员病情严重，正在进行补氧。</a:t>
            </a:r>
            <a:endParaRPr sz="20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object 11"/>
          <p:cNvSpPr txBox="1"/>
          <p:nvPr/>
        </p:nvSpPr>
        <p:spPr>
          <a:xfrm>
            <a:off x="548640" y="4297680"/>
            <a:ext cx="6652895" cy="741742"/>
          </a:xfrm>
          <a:prstGeom prst="rect">
            <a:avLst/>
          </a:prstGeom>
        </p:spPr>
        <p:txBody>
          <a:bodyPr vert="horz" wrap="square" lIns="0" tIns="12700" rIns="0" bIns="0" rtlCol="0">
            <a:spAutoFit/>
          </a:bodyPr>
          <a:lstStyle/>
          <a:p>
            <a:pPr marL="241300" marR="5080" indent="-228600" algn="just">
              <a:lnSpc>
                <a:spcPts val="3000"/>
              </a:lnSpc>
              <a:buChar char="•"/>
              <a:tabLst>
                <a:tab pos="240665" algn="l"/>
                <a:tab pos="241300" algn="l"/>
                <a:tab pos="901065" algn="l"/>
                <a:tab pos="1693545" algn="l"/>
                <a:tab pos="2026920" algn="l"/>
                <a:tab pos="2369820" algn="l"/>
                <a:tab pos="2459990" algn="l"/>
                <a:tab pos="2974340" algn="l"/>
                <a:tab pos="3091815" algn="l"/>
                <a:tab pos="3820795" algn="l"/>
                <a:tab pos="4062095" algn="l"/>
              </a:tabLst>
            </a:pPr>
            <a:r>
              <a:rPr lang="zh-CN" altLang="en-US" sz="2000" dirty="0">
                <a:latin typeface="Arial"/>
                <a:cs typeface="Arial"/>
              </a:rPr>
              <a:t> 海上的</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天气</a:t>
            </a:r>
            <a:r>
              <a:rPr lang="zh-CN" altLang="en-US" sz="2000" dirty="0">
                <a:latin typeface="Arial"/>
                <a:cs typeface="Arial"/>
              </a:rPr>
              <a:t>使直升机救援很危险，船长请求允许停靠码  头，将患病船员送下船。</a:t>
            </a:r>
            <a:endParaRPr sz="2000" dirty="0">
              <a:latin typeface="Arial"/>
              <a:cs typeface="Arial"/>
            </a:endParaRPr>
          </a:p>
        </p:txBody>
      </p:sp>
      <p:sp>
        <p:nvSpPr>
          <p:cNvPr id="13" name="object 13"/>
          <p:cNvSpPr txBox="1"/>
          <p:nvPr/>
        </p:nvSpPr>
        <p:spPr>
          <a:xfrm>
            <a:off x="640080" y="5212080"/>
            <a:ext cx="6651625" cy="320601"/>
          </a:xfrm>
          <a:prstGeom prst="rect">
            <a:avLst/>
          </a:prstGeom>
        </p:spPr>
        <p:txBody>
          <a:bodyPr vert="horz" wrap="square" lIns="0" tIns="12700" rIns="0" bIns="0" rtlCol="0">
            <a:spAutoFit/>
          </a:bodyPr>
          <a:lstStyle/>
          <a:p>
            <a:pPr marL="241300" marR="5080" indent="-228600">
              <a:lnSpc>
                <a:spcPct val="100000"/>
              </a:lnSpc>
              <a:buChar char="•"/>
              <a:tabLst>
                <a:tab pos="240665" algn="l"/>
                <a:tab pos="241300" algn="l"/>
                <a:tab pos="838835" algn="l"/>
                <a:tab pos="1591945" algn="l"/>
                <a:tab pos="2526665" algn="l"/>
                <a:tab pos="2870200" algn="l"/>
                <a:tab pos="3580765" algn="l"/>
                <a:tab pos="3951604" algn="l"/>
                <a:tab pos="4464050" algn="l"/>
                <a:tab pos="4834890" algn="l"/>
                <a:tab pos="5403850" algn="l"/>
                <a:tab pos="6186170" algn="l"/>
              </a:tabLst>
            </a:pPr>
            <a:r>
              <a:rPr lang="zh-CN" altLang="en-US" sz="2000" dirty="0">
                <a:latin typeface="Arial"/>
                <a:cs typeface="Arial"/>
              </a:rPr>
              <a:t>船长希望减少延误，尽快再次出海。</a:t>
            </a:r>
            <a:endParaRPr sz="2000" dirty="0">
              <a:latin typeface="Arial"/>
              <a:cs typeface="Arial"/>
            </a:endParaRPr>
          </a:p>
        </p:txBody>
      </p:sp>
      <p:sp>
        <p:nvSpPr>
          <p:cNvPr id="14" name="object 14"/>
          <p:cNvSpPr/>
          <p:nvPr/>
        </p:nvSpPr>
        <p:spPr>
          <a:xfrm>
            <a:off x="7531098" y="841375"/>
            <a:ext cx="3441700" cy="19431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569198" y="3378425"/>
            <a:ext cx="3403600" cy="1720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01200" y="5486400"/>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第三课</a:t>
            </a:r>
            <a:endParaRPr sz="3200" dirty="0">
              <a:latin typeface="STXihei" panose="02010600040101010101" pitchFamily="2" charset="-122"/>
              <a:ea typeface="STXihei" panose="02010600040101010101" pitchFamily="2" charset="-122"/>
            </a:endParaRPr>
          </a:p>
        </p:txBody>
      </p:sp>
      <p:sp>
        <p:nvSpPr>
          <p:cNvPr id="4" name="object 4"/>
          <p:cNvSpPr txBox="1"/>
          <p:nvPr/>
        </p:nvSpPr>
        <p:spPr>
          <a:xfrm>
            <a:off x="459724" y="510539"/>
            <a:ext cx="10925175" cy="5612434"/>
          </a:xfrm>
          <a:prstGeom prst="rect">
            <a:avLst/>
          </a:prstGeom>
        </p:spPr>
        <p:txBody>
          <a:bodyPr vert="horz" wrap="square" lIns="0" tIns="170815" rIns="0" bIns="0" rtlCol="0">
            <a:spAutoFit/>
          </a:bodyPr>
          <a:lstStyle/>
          <a:p>
            <a:pPr marL="12700">
              <a:lnSpc>
                <a:spcPct val="100000"/>
              </a:lnSpc>
              <a:spcBef>
                <a:spcPts val="1345"/>
              </a:spcBef>
            </a:pPr>
            <a:r>
              <a:rPr lang="zh-CN" altLang="en-US" sz="2600" b="1" spc="-5" dirty="0">
                <a:solidFill>
                  <a:srgbClr val="005D85"/>
                </a:solidFill>
                <a:latin typeface="STXihei" panose="02010600040101010101" pitchFamily="2" charset="-122"/>
                <a:ea typeface="STXihei" panose="02010600040101010101" pitchFamily="2" charset="-122"/>
                <a:cs typeface="Arial"/>
              </a:rPr>
              <a:t>讨论问题</a:t>
            </a:r>
            <a:endParaRPr sz="2600" dirty="0">
              <a:latin typeface="STXihei" panose="02010600040101010101" pitchFamily="2" charset="-122"/>
              <a:ea typeface="STXihei" panose="02010600040101010101" pitchFamily="2" charset="-122"/>
              <a:cs typeface="Arial"/>
            </a:endParaRPr>
          </a:p>
          <a:p>
            <a:pPr marL="355600" indent="-342900">
              <a:lnSpc>
                <a:spcPct val="100000"/>
              </a:lnSpc>
              <a:spcBef>
                <a:spcPts val="960"/>
              </a:spcBef>
              <a:buChar char="•"/>
              <a:tabLst>
                <a:tab pos="354965" algn="l"/>
                <a:tab pos="355600" algn="l"/>
              </a:tabLst>
            </a:pPr>
            <a:r>
              <a:rPr lang="zh-CN" altLang="en-US" sz="2000" spc="-5" dirty="0">
                <a:latin typeface="SimSun" panose="02010600030101010101" pitchFamily="2" charset="-122"/>
                <a:ea typeface="SimSun" panose="02010600030101010101" pitchFamily="2" charset="-122"/>
                <a:cs typeface="Arial"/>
              </a:rPr>
              <a:t>此时，您将启用哪些计划、程序和资源？</a:t>
            </a:r>
            <a:endParaRPr lang="en-US" altLang="zh-CN" sz="2000" spc="-5" dirty="0">
              <a:latin typeface="SimSun" panose="02010600030101010101" pitchFamily="2" charset="-122"/>
              <a:ea typeface="SimSun" panose="02010600030101010101" pitchFamily="2" charset="-122"/>
              <a:cs typeface="Arial"/>
            </a:endParaRPr>
          </a:p>
          <a:p>
            <a:pPr marL="355600" indent="-342900">
              <a:lnSpc>
                <a:spcPct val="100000"/>
              </a:lnSpc>
              <a:spcBef>
                <a:spcPts val="960"/>
              </a:spcBef>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需要联系哪些人，为什么以及如何联系？</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960"/>
              </a:spcBef>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如何让船员下船？您需要采取什么步骤？</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960"/>
              </a:spcBef>
              <a:buChar char="•"/>
              <a:tabLst>
                <a:tab pos="354965" algn="l"/>
                <a:tab pos="355600" algn="l"/>
              </a:tabLst>
            </a:pPr>
            <a:r>
              <a:rPr lang="zh-CN" altLang="en-US" sz="2000" spc="-5" dirty="0">
                <a:latin typeface="SimSun" panose="02010600030101010101" pitchFamily="2" charset="-122"/>
                <a:ea typeface="SimSun" panose="02010600030101010101" pitchFamily="2" charset="-122"/>
                <a:cs typeface="Arial"/>
              </a:rPr>
              <a:t>您将采取哪些感染预防和控制措施？将采用什么标准进行消毒？</a:t>
            </a:r>
            <a:endParaRPr sz="2000" dirty="0">
              <a:latin typeface="SimSun" panose="02010600030101010101" pitchFamily="2" charset="-122"/>
              <a:ea typeface="SimSun" panose="02010600030101010101" pitchFamily="2" charset="-122"/>
              <a:cs typeface="Arial"/>
            </a:endParaRPr>
          </a:p>
          <a:p>
            <a:pPr marL="355600" indent="-342900">
              <a:lnSpc>
                <a:spcPct val="100000"/>
              </a:lnSpc>
              <a:spcBef>
                <a:spcPts val="1395"/>
              </a:spcBef>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您将如何管理其余的船员？</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1395"/>
              </a:spcBef>
              <a:buChar char="•"/>
              <a:tabLst>
                <a:tab pos="354965" algn="l"/>
                <a:tab pos="355600" algn="l"/>
              </a:tabLst>
            </a:pPr>
            <a:r>
              <a:rPr lang="zh-CN" altLang="en-US" sz="2000" dirty="0">
                <a:latin typeface="SimSun" panose="02010600030101010101" pitchFamily="2" charset="-122"/>
                <a:ea typeface="SimSun" panose="02010600030101010101" pitchFamily="2" charset="-122"/>
                <a:cs typeface="Arial"/>
              </a:rPr>
              <a:t>您会允许该船停靠吗？如果允许，您将要求该船在港口停留多长时间？</a:t>
            </a:r>
            <a:endParaRPr lang="en-US" altLang="zh-CN" sz="2000" dirty="0">
              <a:latin typeface="SimSun" panose="02010600030101010101" pitchFamily="2" charset="-122"/>
              <a:ea typeface="SimSun" panose="02010600030101010101" pitchFamily="2" charset="-122"/>
              <a:cs typeface="Arial"/>
            </a:endParaRPr>
          </a:p>
          <a:p>
            <a:pPr marL="355600" indent="-342900">
              <a:lnSpc>
                <a:spcPct val="100000"/>
              </a:lnSpc>
              <a:spcBef>
                <a:spcPts val="1395"/>
              </a:spcBef>
              <a:buChar char="•"/>
              <a:tabLst>
                <a:tab pos="354965" algn="l"/>
                <a:tab pos="355600" algn="l"/>
              </a:tabLst>
            </a:pPr>
            <a:r>
              <a:rPr lang="zh-CN" altLang="en-US" sz="2000" spc="-5" dirty="0">
                <a:latin typeface="SimSun" panose="02010600030101010101" pitchFamily="2" charset="-122"/>
                <a:ea typeface="SimSun" panose="02010600030101010101" pitchFamily="2" charset="-122"/>
                <a:cs typeface="Arial"/>
              </a:rPr>
              <a:t>如果处于某种原因，船不能停靠，您将如何处理这种情况？</a:t>
            </a:r>
            <a:endParaRPr lang="en-US" altLang="zh-CN" sz="2000" spc="-5" dirty="0">
              <a:latin typeface="SimSun" panose="02010600030101010101" pitchFamily="2" charset="-122"/>
              <a:ea typeface="SimSun" panose="02010600030101010101" pitchFamily="2" charset="-122"/>
              <a:cs typeface="Arial"/>
            </a:endParaRPr>
          </a:p>
          <a:p>
            <a:pPr marL="355600" indent="-342900">
              <a:lnSpc>
                <a:spcPct val="100000"/>
              </a:lnSpc>
              <a:spcBef>
                <a:spcPts val="1395"/>
              </a:spcBef>
              <a:spcAft>
                <a:spcPts val="1200"/>
              </a:spcAft>
              <a:buChar char="•"/>
              <a:tabLst>
                <a:tab pos="354965" algn="l"/>
                <a:tab pos="355600" algn="l"/>
              </a:tabLst>
            </a:pPr>
            <a:r>
              <a:rPr lang="zh-CN" altLang="en-US" sz="2000" spc="-5" dirty="0">
                <a:latin typeface="SimSun" panose="02010600030101010101" pitchFamily="2" charset="-122"/>
                <a:ea typeface="SimSun" panose="02010600030101010101" pitchFamily="2" charset="-122"/>
                <a:cs typeface="Arial"/>
              </a:rPr>
              <a:t>您可以使用的法律框架是什么？</a:t>
            </a:r>
            <a:endParaRPr sz="2000" dirty="0">
              <a:latin typeface="SimSun" panose="02010600030101010101" pitchFamily="2" charset="-122"/>
              <a:ea typeface="SimSun" panose="02010600030101010101" pitchFamily="2" charset="-122"/>
              <a:cs typeface="Arial"/>
            </a:endParaRPr>
          </a:p>
          <a:p>
            <a:pPr marL="12700">
              <a:lnSpc>
                <a:spcPct val="100000"/>
              </a:lnSpc>
              <a:spcBef>
                <a:spcPts val="1200"/>
              </a:spcBef>
              <a:tabLst>
                <a:tab pos="872490" algn="l"/>
              </a:tabLst>
            </a:pPr>
            <a:r>
              <a:rPr lang="zh-CN" altLang="en-US" sz="2000"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200" dirty="0">
              <a:latin typeface="KaiTi" panose="02010609060101010101" pitchFamily="49" charset="-122"/>
              <a:ea typeface="KaiTi" panose="02010609060101010101" pitchFamily="49" charset="-122"/>
              <a:cs typeface="Arial"/>
            </a:endParaRPr>
          </a:p>
          <a:p>
            <a:pPr>
              <a:lnSpc>
                <a:spcPct val="100000"/>
              </a:lnSpc>
              <a:spcBef>
                <a:spcPts val="30"/>
              </a:spcBef>
            </a:pPr>
            <a:endParaRPr sz="2350" dirty="0">
              <a:latin typeface="Arial"/>
              <a:cs typeface="Arial"/>
            </a:endParaRPr>
          </a:p>
          <a:p>
            <a:pPr marR="5080" algn="r">
              <a:lnSpc>
                <a:spcPct val="100000"/>
              </a:lnSpc>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zh-CN" altLang="en-US" sz="3200" spc="-5" dirty="0">
                <a:latin typeface="STXihei" panose="02010600040101010101" pitchFamily="2" charset="-122"/>
                <a:ea typeface="STXihei" panose="02010600040101010101" pitchFamily="2" charset="-122"/>
              </a:rPr>
              <a:t>第四课 </a:t>
            </a:r>
            <a:r>
              <a:rPr lang="en-US" altLang="zh-CN" sz="3200" spc="-5" dirty="0">
                <a:latin typeface="STXihei" panose="02010600040101010101" pitchFamily="2" charset="-122"/>
                <a:ea typeface="STXihei" panose="02010600040101010101" pitchFamily="2" charset="-122"/>
              </a:rPr>
              <a:t>– </a:t>
            </a:r>
            <a:r>
              <a:rPr lang="zh-CN" altLang="en-US" sz="3200" spc="-5" dirty="0">
                <a:latin typeface="STXihei" panose="02010600040101010101" pitchFamily="2" charset="-122"/>
                <a:ea typeface="STXihei" panose="02010600040101010101" pitchFamily="2" charset="-122"/>
              </a:rPr>
              <a:t>陆路过境点</a:t>
            </a:r>
            <a:endParaRPr sz="3200" dirty="0">
              <a:latin typeface="STXihei" panose="02010600040101010101" pitchFamily="2" charset="-122"/>
              <a:ea typeface="STXihei" panose="02010600040101010101" pitchFamily="2" charset="-122"/>
            </a:endParaRP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6"/>
            <a:ext cx="3881754" cy="606425"/>
          </a:xfrm>
          <a:prstGeom prst="rect">
            <a:avLst/>
          </a:prstGeom>
          <a:solidFill>
            <a:srgbClr val="D86422"/>
          </a:solidFill>
        </p:spPr>
        <p:txBody>
          <a:bodyPr vert="horz" wrap="square" lIns="0" tIns="167640" rIns="0" bIns="0" rtlCol="0">
            <a:noAutofit/>
          </a:bodyPr>
          <a:lstStyle/>
          <a:p>
            <a:pPr marL="1073785">
              <a:lnSpc>
                <a:spcPct val="100000"/>
              </a:lnSpc>
              <a:spcBef>
                <a:spcPts val="1320"/>
              </a:spcBef>
            </a:pPr>
            <a:r>
              <a:rPr lang="zh-CN" altLang="en-US" sz="2000" b="1" spc="-5" dirty="0">
                <a:solidFill>
                  <a:srgbClr val="FFFFFF"/>
                </a:solidFill>
                <a:latin typeface="STXihei" panose="02010600040101010101" pitchFamily="2" charset="-122"/>
                <a:ea typeface="STXihei" panose="02010600040101010101" pitchFamily="2" charset="-122"/>
                <a:cs typeface="Arial Black"/>
              </a:rPr>
              <a:t>仅用于模拟</a:t>
            </a:r>
            <a:endParaRPr sz="2000" b="1" dirty="0">
              <a:latin typeface="STXihei" panose="02010600040101010101" pitchFamily="2" charset="-122"/>
              <a:ea typeface="STXihei" panose="02010600040101010101" pitchFamily="2" charset="-122"/>
              <a:cs typeface="Arial Black"/>
            </a:endParaRPr>
          </a:p>
        </p:txBody>
      </p:sp>
      <p:sp>
        <p:nvSpPr>
          <p:cNvPr id="9" name="object 9"/>
          <p:cNvSpPr/>
          <p:nvPr/>
        </p:nvSpPr>
        <p:spPr>
          <a:xfrm>
            <a:off x="152400" y="882650"/>
            <a:ext cx="7742555" cy="5502275"/>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a:p>
        </p:txBody>
      </p:sp>
      <p:sp>
        <p:nvSpPr>
          <p:cNvPr id="10" name="object 10"/>
          <p:cNvSpPr txBox="1">
            <a:spLocks noGrp="1"/>
          </p:cNvSpPr>
          <p:nvPr>
            <p:ph type="body" idx="1"/>
          </p:nvPr>
        </p:nvSpPr>
        <p:spPr>
          <a:xfrm>
            <a:off x="231125" y="1151635"/>
            <a:ext cx="7583805" cy="1815241"/>
          </a:xfrm>
          <a:prstGeom prst="rect">
            <a:avLst/>
          </a:prstGeom>
        </p:spPr>
        <p:txBody>
          <a:bodyPr vert="horz" wrap="square" lIns="0" tIns="13335" rIns="0" bIns="0" rtlCol="0">
            <a:spAutoFit/>
          </a:bodyPr>
          <a:lstStyle/>
          <a:p>
            <a:pPr marL="240665" marR="5080" indent="-228600" algn="just">
              <a:lnSpc>
                <a:spcPts val="2600"/>
              </a:lnSpc>
              <a:spcBef>
                <a:spcPts val="105"/>
              </a:spcBef>
              <a:spcAft>
                <a:spcPts val="1200"/>
              </a:spcAft>
              <a:buChar char="•"/>
              <a:tabLst>
                <a:tab pos="24130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自</a:t>
            </a:r>
            <a:r>
              <a:rPr lang="en-US" altLang="zh-CN"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dirty="0">
                <a:latin typeface="Times New Roman" panose="02020603050405020304" pitchFamily="18" charset="0"/>
                <a:ea typeface="SimSun" panose="02010600030101010101" pitchFamily="2" charset="-122"/>
                <a:cs typeface="Times New Roman" panose="02020603050405020304" pitchFamily="18" charset="0"/>
              </a:rPr>
              <a:t>出现以来，许多国家试图限制跨境流动。陆地边境是最具挑战性的入境口岸之一，因为虽然所有具有陆地边境的国家都有某种形式的边境划分，但不同国家过去有不同的做法。</a:t>
            </a:r>
            <a:endParaRPr lang="en-US" altLang="zh-CN"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600"/>
              </a:lnSpc>
              <a:spcBef>
                <a:spcPts val="105"/>
              </a:spcBef>
              <a:spcAft>
                <a:spcPts val="1200"/>
              </a:spcAft>
              <a:buChar char="•"/>
              <a:tabLst>
                <a:tab pos="24130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一些国家，例如欧盟成员国，有行动自由，并取消了边境检查和限制。有些国家重新开展了某些检查，但通常只是健康检查。</a:t>
            </a:r>
          </a:p>
        </p:txBody>
      </p:sp>
      <p:sp>
        <p:nvSpPr>
          <p:cNvPr id="14" name="object 14"/>
          <p:cNvSpPr txBox="1"/>
          <p:nvPr/>
        </p:nvSpPr>
        <p:spPr>
          <a:xfrm>
            <a:off x="231125" y="3264445"/>
            <a:ext cx="7809562" cy="2074350"/>
          </a:xfrm>
          <a:prstGeom prst="rect">
            <a:avLst/>
          </a:prstGeom>
        </p:spPr>
        <p:txBody>
          <a:bodyPr vert="horz" wrap="square" lIns="0" tIns="13970" rIns="0" bIns="0" rtlCol="0">
            <a:spAutoFit/>
          </a:bodyPr>
          <a:lstStyle/>
          <a:p>
            <a:pPr marL="240665" marR="5080" indent="-228600" algn="just">
              <a:lnSpc>
                <a:spcPts val="2500"/>
              </a:lnSpc>
              <a:spcBef>
                <a:spcPts val="110"/>
              </a:spcBef>
              <a:spcAft>
                <a:spcPts val="1800"/>
              </a:spcAft>
              <a:buChar char="•"/>
              <a:tabLst>
                <a:tab pos="24130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一些国家的陆地边境有官方过境点，但也有若干非正式和非官方的过境点，而且有数百英里的边界无人值守。</a:t>
            </a:r>
            <a:endParaRPr lang="en-US" altLang="zh-CN"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500"/>
              </a:lnSpc>
              <a:spcBef>
                <a:spcPts val="110"/>
              </a:spcBef>
              <a:spcAft>
                <a:spcPts val="1800"/>
              </a:spcAft>
              <a:buChar char="•"/>
              <a:tabLst>
                <a:tab pos="24130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各国限制人员跨越陆地边境流动，特别是当人们来自传播率很高的国家时。这种限制大部分是在正式过境点进行的。</a:t>
            </a:r>
            <a:endParaRPr lang="en-US" altLang="zh-CN"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500"/>
              </a:lnSpc>
              <a:spcBef>
                <a:spcPts val="110"/>
              </a:spcBef>
              <a:spcAft>
                <a:spcPts val="1800"/>
              </a:spcAft>
              <a:buChar char="•"/>
              <a:tabLst>
                <a:tab pos="24130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您收到报告，称有些人利用非正式过境点来逃避</a:t>
            </a:r>
            <a:r>
              <a:rPr lang="en-US" altLang="zh-CN"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dirty="0">
                <a:latin typeface="Times New Roman" panose="02020603050405020304" pitchFamily="18" charset="0"/>
                <a:ea typeface="SimSun" panose="02010600030101010101" pitchFamily="2" charset="-122"/>
                <a:cs typeface="Times New Roman" panose="02020603050405020304" pitchFamily="18" charset="0"/>
              </a:rPr>
              <a:t>检查</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a:t>
            </a:r>
            <a:endParaRPr sz="18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object 15"/>
          <p:cNvSpPr/>
          <p:nvPr/>
        </p:nvSpPr>
        <p:spPr>
          <a:xfrm>
            <a:off x="8040687" y="886872"/>
            <a:ext cx="3919143" cy="21960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8040687" y="3265069"/>
            <a:ext cx="3919143" cy="234810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第四课</a:t>
            </a:r>
            <a:endParaRPr sz="3200" dirty="0">
              <a:latin typeface="STXihei" panose="02010600040101010101" pitchFamily="2" charset="-122"/>
              <a:ea typeface="STXihei" panose="02010600040101010101" pitchFamily="2" charset="-122"/>
            </a:endParaRPr>
          </a:p>
        </p:txBody>
      </p:sp>
      <p:sp>
        <p:nvSpPr>
          <p:cNvPr id="4" name="object 4"/>
          <p:cNvSpPr txBox="1"/>
          <p:nvPr/>
        </p:nvSpPr>
        <p:spPr>
          <a:xfrm>
            <a:off x="459724" y="510539"/>
            <a:ext cx="11196320" cy="5930470"/>
          </a:xfrm>
          <a:prstGeom prst="rect">
            <a:avLst/>
          </a:prstGeom>
        </p:spPr>
        <p:txBody>
          <a:bodyPr vert="horz" wrap="square" lIns="0" tIns="170815" rIns="0" bIns="0" rtlCol="0">
            <a:spAutoFit/>
          </a:bodyPr>
          <a:lstStyle/>
          <a:p>
            <a:pPr marL="12700">
              <a:lnSpc>
                <a:spcPct val="100000"/>
              </a:lnSpc>
              <a:spcBef>
                <a:spcPts val="1345"/>
              </a:spcBef>
              <a:spcAft>
                <a:spcPts val="600"/>
              </a:spcAft>
            </a:pPr>
            <a:r>
              <a:rPr lang="zh-CN" altLang="en-US" sz="2600" b="1" spc="-5" dirty="0">
                <a:solidFill>
                  <a:srgbClr val="005D85"/>
                </a:solidFill>
                <a:latin typeface="STXihei" panose="02010600040101010101" pitchFamily="2" charset="-122"/>
                <a:ea typeface="STXihei" panose="02010600040101010101" pitchFamily="2" charset="-122"/>
                <a:cs typeface="Arial"/>
              </a:rPr>
              <a:t>讨论问题</a:t>
            </a:r>
            <a:endParaRPr sz="2600" b="1" dirty="0">
              <a:latin typeface="STXihei" panose="02010600040101010101" pitchFamily="2" charset="-122"/>
              <a:ea typeface="STXihei" panose="02010600040101010101" pitchFamily="2" charset="-122"/>
              <a:cs typeface="Arial"/>
            </a:endParaRPr>
          </a:p>
          <a:p>
            <a:pPr marL="355600" indent="-342900">
              <a:lnSpc>
                <a:spcPct val="100000"/>
              </a:lnSpc>
              <a:spcBef>
                <a:spcPts val="960"/>
              </a:spcBef>
              <a:spcAft>
                <a:spcPts val="6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您采取什么方法进行陆地边境管理？</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ct val="100000"/>
              </a:lnSpc>
              <a:spcBef>
                <a:spcPts val="960"/>
              </a:spcBef>
              <a:spcAft>
                <a:spcPts val="600"/>
              </a:spcAft>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您如何对人员进行筛查？</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ct val="100000"/>
              </a:lnSpc>
              <a:spcBef>
                <a:spcPts val="960"/>
              </a:spcBef>
              <a:spcAft>
                <a:spcPts val="6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对于来自高感染率国家的人，有什么要求？</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ct val="100000"/>
              </a:lnSpc>
              <a:spcBef>
                <a:spcPts val="960"/>
              </a:spcBef>
              <a:spcAft>
                <a:spcPts val="600"/>
              </a:spcAft>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您如何管理通过非正式过境点进入贵国的非正式入境人员？</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960"/>
              </a:spcBef>
              <a:spcAft>
                <a:spcPts val="6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对检测阳性或呈现</a:t>
            </a:r>
            <a: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症状的人（例如体温偏高），您怎么办？如果公共汽车或火车上有一两个人检测呈阳性，您怎么办？</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ct val="100000"/>
              </a:lnSpc>
              <a:spcBef>
                <a:spcPts val="1490"/>
              </a:spcBef>
              <a:spcAft>
                <a:spcPts val="6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哪些法律框架可以支持您的决策？</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ct val="100000"/>
              </a:lnSpc>
              <a:spcBef>
                <a:spcPts val="1490"/>
              </a:spcBef>
              <a:spcAft>
                <a:spcPts val="1200"/>
              </a:spcAft>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哪些设备可用于管理过境点？是否已足够</a:t>
            </a:r>
            <a:r>
              <a:rPr lang="zh-CN" altLang="en-US" sz="2000" spc="-5" dirty="0">
                <a:latin typeface="Arial"/>
                <a:cs typeface="Arial"/>
              </a:rPr>
              <a:t>？</a:t>
            </a:r>
            <a:endParaRPr sz="2000" dirty="0">
              <a:latin typeface="Arial"/>
              <a:cs typeface="Arial"/>
            </a:endParaRPr>
          </a:p>
          <a:p>
            <a:pPr marL="12700">
              <a:lnSpc>
                <a:spcPct val="100000"/>
              </a:lnSpc>
              <a:spcBef>
                <a:spcPts val="1295"/>
              </a:spcBef>
              <a:spcAft>
                <a:spcPts val="600"/>
              </a:spcAft>
              <a:tabLst>
                <a:tab pos="872490" algn="l"/>
              </a:tabLst>
            </a:pPr>
            <a:r>
              <a:rPr lang="zh-CN" altLang="en-US" sz="2000"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000" dirty="0">
              <a:latin typeface="KaiTi" panose="02010609060101010101" pitchFamily="49" charset="-122"/>
              <a:ea typeface="KaiTi" panose="02010609060101010101" pitchFamily="49" charset="-122"/>
              <a:cs typeface="Arial"/>
            </a:endParaRPr>
          </a:p>
          <a:p>
            <a:pPr marL="9777095">
              <a:lnSpc>
                <a:spcPct val="100000"/>
              </a:lnSpc>
              <a:spcBef>
                <a:spcPts val="1355"/>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第五课 </a:t>
            </a:r>
            <a:r>
              <a:rPr lang="en-US" altLang="zh-CN" sz="3200" spc="-5" dirty="0">
                <a:latin typeface="Times New Roman" panose="02020603050405020304" pitchFamily="18" charset="0"/>
                <a:ea typeface="STXihei" panose="02010600040101010101" pitchFamily="2" charset="-122"/>
                <a:cs typeface="Times New Roman" panose="02020603050405020304" pitchFamily="18" charset="0"/>
              </a:rPr>
              <a:t>‒ </a:t>
            </a:r>
            <a:r>
              <a:rPr lang="zh-CN" altLang="en-US" sz="3200" spc="-5" dirty="0">
                <a:latin typeface="Times New Roman" panose="02020603050405020304" pitchFamily="18" charset="0"/>
                <a:ea typeface="STXihei" panose="02010600040101010101" pitchFamily="2" charset="-122"/>
                <a:cs typeface="Times New Roman" panose="02020603050405020304" pitchFamily="18" charset="0"/>
              </a:rPr>
              <a:t>风险沟通</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6"/>
            <a:ext cx="3881754" cy="606425"/>
          </a:xfrm>
          <a:prstGeom prst="rect">
            <a:avLst/>
          </a:prstGeom>
          <a:solidFill>
            <a:srgbClr val="D86422"/>
          </a:solidFill>
        </p:spPr>
        <p:txBody>
          <a:bodyPr vert="horz" wrap="square" lIns="0" tIns="167640" rIns="0" bIns="0" rtlCol="0">
            <a:noAutofit/>
          </a:bodyPr>
          <a:lstStyle/>
          <a:p>
            <a:pPr marL="1073785">
              <a:lnSpc>
                <a:spcPct val="100000"/>
              </a:lnSpc>
              <a:spcBef>
                <a:spcPts val="1320"/>
              </a:spcBef>
            </a:pPr>
            <a:r>
              <a:rPr lang="zh-CN" altLang="en-US" sz="2000" b="1" spc="-5" dirty="0">
                <a:solidFill>
                  <a:srgbClr val="FFFFFF"/>
                </a:solidFill>
                <a:latin typeface="STXihei" panose="02010600040101010101" pitchFamily="2" charset="-122"/>
                <a:ea typeface="STXihei" panose="02010600040101010101" pitchFamily="2" charset="-122"/>
                <a:cs typeface="Arial Black"/>
              </a:rPr>
              <a:t>仅用于模拟</a:t>
            </a:r>
            <a:endParaRPr sz="2000" b="1" dirty="0">
              <a:latin typeface="STXihei" panose="02010600040101010101" pitchFamily="2" charset="-122"/>
              <a:ea typeface="STXihei" panose="02010600040101010101" pitchFamily="2" charset="-122"/>
              <a:cs typeface="Arial Black"/>
            </a:endParaRPr>
          </a:p>
        </p:txBody>
      </p:sp>
      <p:sp>
        <p:nvSpPr>
          <p:cNvPr id="9" name="object 9"/>
          <p:cNvSpPr/>
          <p:nvPr/>
        </p:nvSpPr>
        <p:spPr>
          <a:xfrm>
            <a:off x="152400" y="882650"/>
            <a:ext cx="8374380" cy="5502275"/>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a:p>
        </p:txBody>
      </p:sp>
      <p:sp>
        <p:nvSpPr>
          <p:cNvPr id="10" name="object 10"/>
          <p:cNvSpPr txBox="1"/>
          <p:nvPr/>
        </p:nvSpPr>
        <p:spPr>
          <a:xfrm>
            <a:off x="231125" y="1151635"/>
            <a:ext cx="8215630" cy="4810291"/>
          </a:xfrm>
          <a:prstGeom prst="rect">
            <a:avLst/>
          </a:prstGeom>
        </p:spPr>
        <p:txBody>
          <a:bodyPr vert="horz" wrap="square" lIns="0" tIns="13970" rIns="0" bIns="0" rtlCol="0">
            <a:spAutoFit/>
          </a:bodyPr>
          <a:lstStyle/>
          <a:p>
            <a:pPr marL="240665" marR="5080" indent="-228600" algn="just">
              <a:lnSpc>
                <a:spcPts val="2800"/>
              </a:lnSpc>
              <a:spcBef>
                <a:spcPts val="110"/>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自发现第一例</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病例以来，已经快一年了。在</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月初和</a:t>
            </a:r>
            <a:r>
              <a:rPr lang="en-US" altLang="zh-CN" spc="-5" dirty="0">
                <a:latin typeface="Times New Roman" panose="02020603050405020304" pitchFamily="18" charset="0"/>
                <a:ea typeface="SimSun" panose="02010600030101010101" pitchFamily="2" charset="-122"/>
                <a:cs typeface="Times New Roman" panose="02020603050405020304" pitchFamily="18" charset="0"/>
              </a:rPr>
              <a:t>4</a:t>
            </a: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月，许多国家制定了严格的出入境规定，试图控制或限制疾病传播。</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800"/>
              </a:lnSpc>
              <a:spcBef>
                <a:spcPts val="110"/>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自那时以来，一些规定已经得到调整，以反映对病毒传播方式的更充分了解。</a:t>
            </a:r>
          </a:p>
          <a:p>
            <a:pPr marL="240665" marR="5080" indent="-228600" algn="just">
              <a:lnSpc>
                <a:spcPts val="2800"/>
              </a:lnSpc>
              <a:spcBef>
                <a:spcPts val="135"/>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对旅行业和旅游业来说，影响是灾难性的，有些公司关门，普遍出现失业。</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800"/>
              </a:lnSpc>
              <a:spcBef>
                <a:spcPts val="135"/>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许多业内评论员现在公开批评政府的政策，并严厉批评措施无效，导致不必要的磨难。</a:t>
            </a:r>
          </a:p>
          <a:p>
            <a:pPr marL="240665" marR="5080" indent="-228600" algn="just">
              <a:lnSpc>
                <a:spcPts val="2800"/>
              </a:lnSpc>
              <a:spcBef>
                <a:spcPts val="135"/>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社交媒体上充满了对旅游未能成行、难以见到亲人以及隔离造成的看似不必要的磨难的抱怨。</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240665" marR="5080" indent="-228600" algn="just">
              <a:lnSpc>
                <a:spcPts val="2800"/>
              </a:lnSpc>
              <a:spcBef>
                <a:spcPts val="135"/>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世界各国政府面临巨大的压力，要求它们放松限制。政府被指责做得太过分，并试图掩盖早期的错误。</a:t>
            </a:r>
          </a:p>
          <a:p>
            <a:pPr marL="240665" marR="5080" indent="-228600" algn="just">
              <a:lnSpc>
                <a:spcPts val="2800"/>
              </a:lnSpc>
              <a:spcBef>
                <a:spcPts val="35"/>
              </a:spcBef>
              <a:spcAft>
                <a:spcPts val="600"/>
              </a:spcAft>
              <a:buChar char="•"/>
              <a:tabLst>
                <a:tab pos="2413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接受检疫的某些人无视建议和规定，认为被人发现的可能性很低，而且认为他们的个人行为对疾病的传播没有影响。</a:t>
            </a:r>
            <a:endParaRPr sz="18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object 11"/>
          <p:cNvSpPr/>
          <p:nvPr/>
        </p:nvSpPr>
        <p:spPr>
          <a:xfrm>
            <a:off x="8713833" y="882650"/>
            <a:ext cx="3206657" cy="44555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第五课</a:t>
            </a:r>
            <a:endParaRPr sz="3200" dirty="0">
              <a:latin typeface="STXihei" panose="02010600040101010101" pitchFamily="2" charset="-122"/>
              <a:ea typeface="STXihei" panose="02010600040101010101" pitchFamily="2" charset="-122"/>
            </a:endParaRPr>
          </a:p>
        </p:txBody>
      </p:sp>
      <p:sp>
        <p:nvSpPr>
          <p:cNvPr id="3" name="object 3"/>
          <p:cNvSpPr/>
          <p:nvPr/>
        </p:nvSpPr>
        <p:spPr>
          <a:xfrm>
            <a:off x="9829800" y="5638800"/>
            <a:ext cx="761999"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57200" y="685800"/>
            <a:ext cx="10953115" cy="5363648"/>
          </a:xfrm>
          <a:prstGeom prst="rect">
            <a:avLst/>
          </a:prstGeom>
        </p:spPr>
        <p:txBody>
          <a:bodyPr vert="horz" wrap="square" lIns="0" tIns="175895" rIns="0" bIns="0" rtlCol="0">
            <a:spAutoFit/>
          </a:bodyPr>
          <a:lstStyle/>
          <a:p>
            <a:pPr marL="12700">
              <a:lnSpc>
                <a:spcPct val="100000"/>
              </a:lnSpc>
              <a:spcBef>
                <a:spcPts val="1385"/>
              </a:spcBef>
            </a:pPr>
            <a:r>
              <a:rPr lang="zh-CN" altLang="en-US" sz="2800" b="1" spc="-5" dirty="0">
                <a:solidFill>
                  <a:srgbClr val="005D85"/>
                </a:solidFill>
                <a:latin typeface="STXihei" panose="02010600040101010101" pitchFamily="2" charset="-122"/>
                <a:ea typeface="STXihei" panose="02010600040101010101" pitchFamily="2" charset="-122"/>
                <a:cs typeface="Arial"/>
              </a:rPr>
              <a:t>讨论问题</a:t>
            </a:r>
            <a:endParaRPr sz="2800" b="1" dirty="0">
              <a:latin typeface="STXihei" panose="02010600040101010101" pitchFamily="2" charset="-122"/>
              <a:ea typeface="STXihei" panose="02010600040101010101" pitchFamily="2" charset="-122"/>
              <a:cs typeface="Arial"/>
            </a:endParaRPr>
          </a:p>
          <a:p>
            <a:pPr marL="355600" indent="-342900">
              <a:lnSpc>
                <a:spcPts val="2700"/>
              </a:lnSpc>
              <a:spcBef>
                <a:spcPts val="919"/>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您的媒体传播策略是什么？由谁领导实施工作？</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919"/>
              </a:spcBef>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您如何传达入境口岸的规定？</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需要在哪方面进行沟通？需要与谁沟通？</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90"/>
              </a:spcBef>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您如何在旅行者到达之前联系到他们？</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90"/>
              </a:spcBef>
              <a:buChar char="•"/>
              <a:tabLst>
                <a:tab pos="354965" algn="l"/>
                <a:tab pos="355600" algn="l"/>
              </a:tabLst>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需要传达哪些法律框架？</a:t>
            </a:r>
            <a:endParaRPr lang="en-US" altLang="zh-CN" sz="20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90"/>
              </a:spcBef>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您如何管理媒体，包括社交媒体？</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20"/>
              </a:spcBef>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您如何处理错误信息和谣言？</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nSpc>
                <a:spcPts val="2700"/>
              </a:lnSpc>
              <a:spcBef>
                <a:spcPts val="1420"/>
              </a:spcBef>
              <a:spcAft>
                <a:spcPts val="600"/>
              </a:spcAft>
              <a:buChar char="•"/>
              <a:tabLst>
                <a:tab pos="354965" algn="l"/>
                <a:tab pos="355600" algn="l"/>
              </a:tabLst>
            </a:pP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如何协调信息和沟通？</a:t>
            </a:r>
            <a:endParaRPr sz="2000"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ct val="100000"/>
              </a:lnSpc>
              <a:spcBef>
                <a:spcPts val="1400"/>
              </a:spcBef>
              <a:tabLst>
                <a:tab pos="1045844" algn="l"/>
              </a:tabLst>
            </a:pPr>
            <a:r>
              <a:rPr lang="zh-CN" altLang="en-US" sz="2400" spc="-5" dirty="0">
                <a:solidFill>
                  <a:srgbClr val="FF0000"/>
                </a:solidFill>
                <a:latin typeface="KaiTi" panose="02010609060101010101" pitchFamily="49" charset="-122"/>
                <a:ea typeface="KaiTi" panose="02010609060101010101" pitchFamily="49" charset="-122"/>
                <a:cs typeface="Arial"/>
              </a:rPr>
              <a:t>根据您的上述回答，列出您的优势和弱点。</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E6761AE-2598-4AA6-997C-59482D52F90F}"/>
              </a:ext>
            </a:extLst>
          </p:cNvPr>
          <p:cNvSpPr txBox="1"/>
          <p:nvPr/>
        </p:nvSpPr>
        <p:spPr>
          <a:xfrm>
            <a:off x="10580961" y="5747004"/>
            <a:ext cx="1153839" cy="461665"/>
          </a:xfrm>
          <a:prstGeom prst="rect">
            <a:avLst/>
          </a:prstGeom>
          <a:noFill/>
        </p:spPr>
        <p:txBody>
          <a:bodyPr wrap="square" rtlCol="0">
            <a:spAutoFit/>
          </a:bodyPr>
          <a:lstStyle/>
          <a:p>
            <a:r>
              <a:rPr lang="en-US" altLang="zh-CN" sz="2400" b="1" dirty="0">
                <a:solidFill>
                  <a:schemeClr val="tx2">
                    <a:lumMod val="60000"/>
                    <a:lumOff val="40000"/>
                  </a:schemeClr>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dirty="0">
                <a:solidFill>
                  <a:schemeClr val="tx2">
                    <a:lumMod val="60000"/>
                    <a:lumOff val="40000"/>
                  </a:schemeClr>
                </a:solidFill>
                <a:latin typeface="Times New Roman" panose="02020603050405020304" pitchFamily="18" charset="0"/>
                <a:ea typeface="STXihei" panose="02010600040101010101" pitchFamily="2" charset="-122"/>
                <a:cs typeface="Times New Roman" panose="02020603050405020304" pitchFamily="18" charset="0"/>
              </a:rPr>
              <a:t>分钟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572000" y="2819400"/>
            <a:ext cx="3517758" cy="936154"/>
          </a:xfrm>
          <a:prstGeom prst="rect">
            <a:avLst/>
          </a:prstGeom>
        </p:spPr>
        <p:txBody>
          <a:bodyPr vert="horz" wrap="square" lIns="0" tIns="12700" rIns="0" bIns="0" rtlCol="0">
            <a:spAutoFit/>
          </a:bodyPr>
          <a:lstStyle/>
          <a:p>
            <a:pPr marL="12700">
              <a:lnSpc>
                <a:spcPct val="100000"/>
              </a:lnSpc>
              <a:spcBef>
                <a:spcPts val="100"/>
              </a:spcBef>
            </a:pPr>
            <a:r>
              <a:rPr lang="zh-CN" altLang="en-US" sz="6000" dirty="0">
                <a:latin typeface="STXihei" panose="02010600040101010101" pitchFamily="2" charset="-122"/>
                <a:ea typeface="STXihei" panose="02010600040101010101" pitchFamily="2" charset="-122"/>
              </a:rPr>
              <a:t>演练结束</a:t>
            </a:r>
            <a:endParaRPr sz="6000" dirty="0">
              <a:latin typeface="STXihei" panose="02010600040101010101" pitchFamily="2" charset="-122"/>
              <a:ea typeface="STXihei"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3244" y="5718501"/>
            <a:ext cx="1667352" cy="6593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505" y="0"/>
            <a:ext cx="629920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世卫组织的最新形势报告</a:t>
            </a:r>
            <a:endParaRPr sz="3600" dirty="0">
              <a:latin typeface="STXihei" panose="02010600040101010101" pitchFamily="2" charset="-122"/>
              <a:ea typeface="STXihei" panose="02010600040101010101" pitchFamily="2" charset="-122"/>
            </a:endParaRPr>
          </a:p>
        </p:txBody>
      </p:sp>
      <p:sp>
        <p:nvSpPr>
          <p:cNvPr id="4" name="object 4"/>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5" name="object 5"/>
          <p:cNvSpPr txBox="1"/>
          <p:nvPr/>
        </p:nvSpPr>
        <p:spPr>
          <a:xfrm>
            <a:off x="492605" y="2618739"/>
            <a:ext cx="5542280" cy="1478931"/>
          </a:xfrm>
          <a:prstGeom prst="rect">
            <a:avLst/>
          </a:prstGeom>
        </p:spPr>
        <p:txBody>
          <a:bodyPr vert="horz" wrap="square" lIns="0" tIns="12700" rIns="0" bIns="0" rtlCol="0">
            <a:spAutoFit/>
          </a:bodyPr>
          <a:lstStyle/>
          <a:p>
            <a:pPr marL="12700">
              <a:lnSpc>
                <a:spcPts val="3900"/>
              </a:lnSpc>
              <a:spcBef>
                <a:spcPts val="100"/>
              </a:spcBef>
            </a:pPr>
            <a:r>
              <a:rPr lang="zh-CN" altLang="en-US" sz="2800" b="1" dirty="0">
                <a:latin typeface="STXihei" panose="02010600040101010101" pitchFamily="2" charset="-122"/>
                <a:ea typeface="STXihei" panose="02010600040101010101" pitchFamily="2" charset="-122"/>
                <a:cs typeface="Arial"/>
              </a:rPr>
              <a:t>局势正在迅速演变。</a:t>
            </a:r>
            <a:endParaRPr lang="en-US" altLang="zh-CN" sz="2800" b="1" dirty="0">
              <a:latin typeface="STXihei" panose="02010600040101010101" pitchFamily="2" charset="-122"/>
              <a:ea typeface="STXihei" panose="02010600040101010101" pitchFamily="2" charset="-122"/>
              <a:cs typeface="Arial"/>
            </a:endParaRPr>
          </a:p>
          <a:p>
            <a:pPr marL="12700">
              <a:lnSpc>
                <a:spcPts val="3900"/>
              </a:lnSpc>
              <a:spcBef>
                <a:spcPts val="100"/>
              </a:spcBef>
            </a:pPr>
            <a:r>
              <a:rPr lang="zh-CN" altLang="en-US" sz="2800" dirty="0">
                <a:latin typeface="SimSun" panose="02010600030101010101" pitchFamily="2" charset="-122"/>
                <a:ea typeface="SimSun" panose="02010600030101010101" pitchFamily="2" charset="-122"/>
                <a:cs typeface="Arial"/>
              </a:rPr>
              <a:t>让我们来看看</a:t>
            </a:r>
            <a:br>
              <a:rPr lang="en-US" altLang="zh-CN" sz="2800" dirty="0">
                <a:latin typeface="SimSun" panose="02010600030101010101" pitchFamily="2" charset="-122"/>
                <a:ea typeface="SimSun" panose="02010600030101010101" pitchFamily="2" charset="-122"/>
                <a:cs typeface="Arial"/>
              </a:rPr>
            </a:br>
            <a:r>
              <a:rPr lang="zh-CN" altLang="en-US" sz="2800" dirty="0">
                <a:latin typeface="SimSun" panose="02010600030101010101" pitchFamily="2" charset="-122"/>
                <a:ea typeface="SimSun" panose="02010600030101010101" pitchFamily="2" charset="-122"/>
                <a:cs typeface="Arial"/>
              </a:rPr>
              <a:t>世卫组织的最新形势报告</a:t>
            </a:r>
            <a:r>
              <a:rPr lang="zh-CN" altLang="en-US" sz="2800" dirty="0">
                <a:latin typeface="Arial"/>
                <a:cs typeface="Arial"/>
              </a:rPr>
              <a:t>。</a:t>
            </a:r>
            <a:endParaRPr sz="2800" dirty="0">
              <a:latin typeface="Arial"/>
              <a:cs typeface="Arial"/>
            </a:endParaRPr>
          </a:p>
        </p:txBody>
      </p:sp>
      <p:sp>
        <p:nvSpPr>
          <p:cNvPr id="6" name="object 6"/>
          <p:cNvSpPr/>
          <p:nvPr/>
        </p:nvSpPr>
        <p:spPr>
          <a:xfrm>
            <a:off x="7050288" y="1464666"/>
            <a:ext cx="3792821" cy="39092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920239" cy="566822"/>
          </a:xfrm>
          <a:prstGeom prst="rect">
            <a:avLst/>
          </a:prstGeom>
        </p:spPr>
        <p:txBody>
          <a:bodyPr vert="horz" wrap="square" lIns="0" tIns="12700" rIns="0" bIns="0" rtlCol="0">
            <a:spAutoFit/>
          </a:bodyPr>
          <a:lstStyle/>
          <a:p>
            <a:pPr marL="12700">
              <a:lnSpc>
                <a:spcPct val="100000"/>
              </a:lnSpc>
              <a:spcBef>
                <a:spcPts val="100"/>
              </a:spcBef>
            </a:pPr>
            <a:r>
              <a:rPr lang="zh-CN" altLang="en-US" sz="3600" b="1" dirty="0">
                <a:solidFill>
                  <a:prstClr val="white"/>
                </a:solidFill>
                <a:latin typeface="STXihei" panose="02010600040101010101" pitchFamily="2" charset="-122"/>
                <a:ea typeface="STXihei" panose="02010600040101010101" pitchFamily="2" charset="-122"/>
                <a:cs typeface="Arial" panose="020B0604020202020204" pitchFamily="34" charset="0"/>
              </a:rPr>
              <a:t>汇总情况</a:t>
            </a:r>
            <a:endParaRPr sz="3200" dirty="0">
              <a:latin typeface="STXihei" panose="02010600040101010101" pitchFamily="2" charset="-122"/>
              <a:ea typeface="STXihei" panose="02010600040101010101" pitchFamily="2" charset="-122"/>
              <a:cs typeface="Arial"/>
            </a:endParaRPr>
          </a:p>
        </p:txBody>
      </p:sp>
      <p:sp>
        <p:nvSpPr>
          <p:cNvPr id="3" name="object 3"/>
          <p:cNvSpPr/>
          <p:nvPr/>
        </p:nvSpPr>
        <p:spPr>
          <a:xfrm>
            <a:off x="6742176" y="1944623"/>
            <a:ext cx="2740152" cy="2883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377424" y="2650236"/>
            <a:ext cx="3970020" cy="991297"/>
          </a:xfrm>
          <a:prstGeom prst="rect">
            <a:avLst/>
          </a:prstGeom>
        </p:spPr>
        <p:txBody>
          <a:bodyPr vert="horz" wrap="square" lIns="0" tIns="6350" rIns="0" bIns="0" rtlCol="0">
            <a:spAutoFit/>
          </a:bodyPr>
          <a:lstStyle/>
          <a:p>
            <a:pPr lvl="0" algn="r"/>
            <a:r>
              <a:rPr lang="zh-CN" altLang="en-US" sz="3200" b="1" dirty="0">
                <a:solidFill>
                  <a:prstClr val="black"/>
                </a:solidFill>
                <a:latin typeface="STXihei" panose="02010600040101010101" pitchFamily="2" charset="-122"/>
                <a:ea typeface="STXihei" panose="02010600040101010101" pitchFamily="2" charset="-122"/>
              </a:rPr>
              <a:t>学员的</a:t>
            </a:r>
            <a:br>
              <a:rPr lang="en-US" altLang="zh-CN" sz="3200" b="1" dirty="0">
                <a:solidFill>
                  <a:prstClr val="black"/>
                </a:solidFill>
                <a:latin typeface="STXihei" panose="02010600040101010101" pitchFamily="2" charset="-122"/>
                <a:ea typeface="STXihei" panose="02010600040101010101" pitchFamily="2" charset="-122"/>
              </a:rPr>
            </a:br>
            <a:r>
              <a:rPr lang="zh-CN" altLang="en-US" sz="3200" b="1" dirty="0">
                <a:solidFill>
                  <a:prstClr val="black"/>
                </a:solidFill>
                <a:latin typeface="STXihei" panose="02010600040101010101" pitchFamily="2" charset="-122"/>
                <a:ea typeface="STXihei" panose="02010600040101010101" pitchFamily="2" charset="-122"/>
              </a:rPr>
              <a:t>初步反馈</a:t>
            </a:r>
            <a:endParaRPr lang="en-US" altLang="zh-CN" sz="3200" b="1" dirty="0">
              <a:solidFill>
                <a:prstClr val="black"/>
              </a:solidFill>
              <a:latin typeface="STXihei" panose="02010600040101010101" pitchFamily="2" charset="-122"/>
              <a:ea typeface="STXihei" panose="02010600040101010101" pitchFamily="2" charset="-122"/>
            </a:endParaRP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a:p>
          </p:txBody>
        </p:sp>
        <p:sp>
          <p:nvSpPr>
            <p:cNvPr id="6" name="object 6"/>
            <p:cNvSpPr/>
            <p:nvPr/>
          </p:nvSpPr>
          <p:spPr>
            <a:xfrm>
              <a:off x="8056560" y="903287"/>
              <a:ext cx="3037205" cy="1323975"/>
            </a:xfrm>
            <a:custGeom>
              <a:avLst/>
              <a:gdLst/>
              <a:ahLst/>
              <a:cxnLst/>
              <a:rect l="l" t="t" r="r" b="b"/>
              <a:pathLst>
                <a:path w="3037204" h="1323975">
                  <a:moveTo>
                    <a:pt x="0" y="0"/>
                  </a:moveTo>
                  <a:lnTo>
                    <a:pt x="3036887" y="0"/>
                  </a:lnTo>
                  <a:lnTo>
                    <a:pt x="3036887" y="1323975"/>
                  </a:lnTo>
                  <a:lnTo>
                    <a:pt x="0" y="1323975"/>
                  </a:lnTo>
                  <a:lnTo>
                    <a:pt x="0" y="0"/>
                  </a:lnTo>
                  <a:close/>
                </a:path>
              </a:pathLst>
            </a:custGeom>
            <a:ln w="15875">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8150223" y="924052"/>
            <a:ext cx="2849880" cy="124460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kern="1200" dirty="0">
                <a:solidFill>
                  <a:srgbClr val="006A97">
                    <a:lumMod val="60000"/>
                    <a:lumOff val="40000"/>
                  </a:srgbClr>
                </a:solidFill>
                <a:latin typeface="STXihei" panose="02010600040101010101" pitchFamily="2" charset="-122"/>
                <a:ea typeface="STXihei" panose="02010600040101010101" pitchFamily="2" charset="-122"/>
              </a:rPr>
              <a:t>总结</a:t>
            </a:r>
            <a:r>
              <a:rPr lang="zh-CN" altLang="en-US" sz="4000" kern="1200" dirty="0">
                <a:solidFill>
                  <a:prstClr val="white"/>
                </a:solidFill>
                <a:latin typeface="STXihei" panose="02010600040101010101" pitchFamily="2" charset="-122"/>
                <a:ea typeface="STXihei" panose="02010600040101010101" pitchFamily="2" charset="-122"/>
              </a:rPr>
              <a:t>和</a:t>
            </a:r>
            <a:br>
              <a:rPr lang="en-US" altLang="zh-CN" sz="4000" kern="1200" dirty="0">
                <a:solidFill>
                  <a:prstClr val="white"/>
                </a:solidFill>
                <a:latin typeface="STXihei" panose="02010600040101010101" pitchFamily="2" charset="-122"/>
                <a:ea typeface="STXihei" panose="02010600040101010101" pitchFamily="2" charset="-122"/>
              </a:rPr>
            </a:br>
            <a:r>
              <a:rPr lang="zh-CN" altLang="en-US" sz="4000" kern="1200" dirty="0">
                <a:solidFill>
                  <a:prstClr val="white"/>
                </a:solidFill>
                <a:latin typeface="STXihei" panose="02010600040101010101" pitchFamily="2" charset="-122"/>
                <a:ea typeface="STXihei" panose="02010600040101010101" pitchFamily="2" charset="-122"/>
              </a:rPr>
              <a:t>后续步骤</a:t>
            </a:r>
            <a:endParaRPr lang="en-US" altLang="zh-CN" sz="4000" b="0" kern="1200" dirty="0">
              <a:solidFill>
                <a:prstClr val="white"/>
              </a:solidFill>
              <a:latin typeface="STXihei" panose="02010600040101010101" pitchFamily="2" charset="-122"/>
              <a:ea typeface="STXihei" panose="02010600040101010101" pitchFamily="2" charset="-122"/>
            </a:endParaRPr>
          </a:p>
        </p:txBody>
      </p:sp>
      <p:sp>
        <p:nvSpPr>
          <p:cNvPr id="8" name="object 8"/>
          <p:cNvSpPr txBox="1"/>
          <p:nvPr/>
        </p:nvSpPr>
        <p:spPr>
          <a:xfrm>
            <a:off x="7913037" y="2636011"/>
            <a:ext cx="3557270" cy="2712537"/>
          </a:xfrm>
          <a:prstGeom prst="rect">
            <a:avLst/>
          </a:prstGeom>
        </p:spPr>
        <p:txBody>
          <a:bodyPr vert="horz" wrap="square" lIns="0" tIns="12700" rIns="0" bIns="0" rtlCol="0">
            <a:spAutoFit/>
          </a:bodyPr>
          <a:lstStyle/>
          <a:p>
            <a:pPr lvl="0">
              <a:lnSpc>
                <a:spcPct val="90000"/>
              </a:lnSpc>
              <a:spcBef>
                <a:spcPts val="700"/>
              </a:spcBef>
              <a:buClr>
                <a:srgbClr val="0090D0"/>
              </a:buClr>
              <a:buSzPct val="100000"/>
            </a:pPr>
            <a:r>
              <a:rPr lang="zh-CN" altLang="en-US" sz="2400" b="1" dirty="0">
                <a:solidFill>
                  <a:prstClr val="white"/>
                </a:solidFill>
                <a:latin typeface="STXihei" panose="02010600040101010101" pitchFamily="2" charset="-122"/>
                <a:ea typeface="STXihei" panose="02010600040101010101" pitchFamily="2" charset="-122"/>
                <a:cs typeface="Calibri" panose="020F0502020204030204" pitchFamily="34" charset="0"/>
              </a:rPr>
              <a:t>第二部分：</a:t>
            </a:r>
            <a:endParaRPr lang="en-US" altLang="zh-CN" sz="2400" b="1" dirty="0">
              <a:solidFill>
                <a:prstClr val="white"/>
              </a:solidFill>
              <a:latin typeface="STXihei" panose="02010600040101010101" pitchFamily="2" charset="-122"/>
              <a:ea typeface="STXihei" panose="02010600040101010101" pitchFamily="2" charset="-122"/>
              <a:cs typeface="Calibri" panose="020F0502020204030204" pitchFamily="34" charset="0"/>
            </a:endParaRPr>
          </a:p>
          <a:p>
            <a:pPr lvl="0">
              <a:lnSpc>
                <a:spcPct val="90000"/>
              </a:lnSpc>
              <a:spcBef>
                <a:spcPts val="700"/>
              </a:spcBef>
              <a:buClr>
                <a:srgbClr val="0090D0"/>
              </a:buClr>
              <a:buSzPct val="100000"/>
            </a:pPr>
            <a:endParaRPr lang="en-US" altLang="zh-CN" sz="2400" b="1" dirty="0">
              <a:solidFill>
                <a:prstClr val="white"/>
              </a:solidFill>
              <a:latin typeface="Calibri" panose="020F0502020204030204" pitchFamily="34" charset="0"/>
              <a:cs typeface="Calibri" panose="020F0502020204030204" pitchFamily="34" charset="0"/>
            </a:endParaRPr>
          </a:p>
          <a:p>
            <a:pPr lvl="0">
              <a:lnSpc>
                <a:spcPct val="90000"/>
              </a:lnSpc>
              <a:spcAft>
                <a:spcPts val="2400"/>
              </a:spcAft>
              <a:buClr>
                <a:srgbClr val="0090D0"/>
              </a:buClr>
              <a:buSzPct val="100000"/>
            </a:pPr>
            <a:r>
              <a:rPr lang="zh-CN" altLang="en-US" sz="2400" dirty="0">
                <a:solidFill>
                  <a:prstClr val="white"/>
                </a:solidFill>
                <a:latin typeface="SimSun" panose="02010600030101010101" pitchFamily="2" charset="-122"/>
                <a:ea typeface="SimSun" panose="02010600030101010101" pitchFamily="2" charset="-122"/>
                <a:cs typeface="Calibri" panose="020F0502020204030204" pitchFamily="34" charset="0"/>
              </a:rPr>
              <a:t>差距分析：专题小组讨论，以审查准备工作核对清单</a:t>
            </a:r>
            <a:endParaRPr lang="en-US" altLang="zh-CN" sz="2400" dirty="0">
              <a:solidFill>
                <a:prstClr val="white"/>
              </a:solidFill>
              <a:latin typeface="SimSun" panose="02010600030101010101" pitchFamily="2" charset="-122"/>
              <a:ea typeface="SimSun" panose="02010600030101010101" pitchFamily="2" charset="-122"/>
              <a:cs typeface="Calibri" panose="020F0502020204030204" pitchFamily="34" charset="0"/>
            </a:endParaRPr>
          </a:p>
          <a:p>
            <a:pPr lvl="0">
              <a:lnSpc>
                <a:spcPct val="90000"/>
              </a:lnSpc>
              <a:spcAft>
                <a:spcPts val="2400"/>
              </a:spcAft>
              <a:buClr>
                <a:srgbClr val="0090D0"/>
              </a:buClr>
              <a:buSzPct val="100000"/>
            </a:pPr>
            <a:r>
              <a:rPr lang="zh-CN" altLang="en-US" sz="2400" dirty="0">
                <a:solidFill>
                  <a:prstClr val="white"/>
                </a:solidFill>
                <a:latin typeface="SimSun" panose="02010600030101010101" pitchFamily="2" charset="-122"/>
                <a:ea typeface="SimSun" panose="02010600030101010101" pitchFamily="2" charset="-122"/>
                <a:cs typeface="Calibri" panose="020F0502020204030204" pitchFamily="34" charset="0"/>
              </a:rPr>
              <a:t>制定行动计划</a:t>
            </a:r>
            <a:endParaRPr lang="en-US" altLang="zh-CN" sz="2400" dirty="0">
              <a:solidFill>
                <a:prstClr val="white"/>
              </a:solidFill>
              <a:latin typeface="SimSun" panose="02010600030101010101" pitchFamily="2" charset="-122"/>
              <a:ea typeface="SimSun" panose="02010600030101010101" pitchFamily="2" charset="-122"/>
              <a:cs typeface="Calibri" panose="020F0502020204030204" pitchFamily="34" charset="0"/>
            </a:endParaRPr>
          </a:p>
          <a:p>
            <a:pPr lvl="0">
              <a:lnSpc>
                <a:spcPct val="90000"/>
              </a:lnSpc>
              <a:spcAft>
                <a:spcPts val="2400"/>
              </a:spcAft>
              <a:buClr>
                <a:srgbClr val="0090D0"/>
              </a:buClr>
              <a:buSzPct val="100000"/>
            </a:pPr>
            <a:r>
              <a:rPr lang="zh-CN" altLang="en-US" sz="2400" dirty="0">
                <a:solidFill>
                  <a:prstClr val="white"/>
                </a:solidFill>
                <a:latin typeface="SimSun" panose="02010600030101010101" pitchFamily="2" charset="-122"/>
                <a:ea typeface="SimSun" panose="02010600030101010101" pitchFamily="2" charset="-122"/>
                <a:cs typeface="Calibri" panose="020F0502020204030204" pitchFamily="34" charset="0"/>
              </a:rPr>
              <a:t>学员评价表</a:t>
            </a:r>
            <a:endParaRPr lang="en-US" altLang="zh-CN" sz="2400" dirty="0">
              <a:solidFill>
                <a:prstClr val="white"/>
              </a:solidFill>
              <a:latin typeface="SimSun" panose="02010600030101010101" pitchFamily="2" charset="-122"/>
              <a:ea typeface="SimSun" panose="02010600030101010101" pitchFamily="2" charset="-122"/>
              <a:cs typeface="Calibri" panose="020F0502020204030204" pitchFamily="34" charset="0"/>
            </a:endParaRPr>
          </a:p>
        </p:txBody>
      </p:sp>
      <p:sp>
        <p:nvSpPr>
          <p:cNvPr id="9" name="object 9"/>
          <p:cNvSpPr/>
          <p:nvPr/>
        </p:nvSpPr>
        <p:spPr>
          <a:xfrm>
            <a:off x="406398" y="1278164"/>
            <a:ext cx="5317678" cy="38054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177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日程第二部分</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715312" y="1680972"/>
            <a:ext cx="4390088" cy="3518848"/>
          </a:xfrm>
          <a:prstGeom prst="rect">
            <a:avLst/>
          </a:prstGeom>
        </p:spPr>
        <p:txBody>
          <a:bodyPr vert="horz" wrap="square" lIns="0" tIns="100965" rIns="0" bIns="0" rtlCol="0">
            <a:spAutoFit/>
          </a:bodyPr>
          <a:lstStyle/>
          <a:p>
            <a:pPr lvl="0">
              <a:spcBef>
                <a:spcPts val="700"/>
              </a:spcBef>
              <a:buClr>
                <a:srgbClr val="DD8047"/>
              </a:buClr>
              <a:buSzPct val="60000"/>
              <a:defRPr/>
            </a:pPr>
            <a:r>
              <a:rPr lang="zh-CN" altLang="en-US" sz="2000" b="1" dirty="0">
                <a:solidFill>
                  <a:srgbClr val="0070C0"/>
                </a:solidFill>
                <a:latin typeface="STXihei" panose="02010600040101010101" pitchFamily="2" charset="-122"/>
                <a:ea typeface="STXihei" panose="02010600040101010101" pitchFamily="2" charset="-122"/>
                <a:cs typeface="Calibri" panose="020F0502020204030204" pitchFamily="34" charset="0"/>
              </a:rPr>
              <a:t>第二部分</a:t>
            </a:r>
            <a:r>
              <a:rPr lang="zh-CN" altLang="en-US" sz="2000" b="1" dirty="0">
                <a:solidFill>
                  <a:srgbClr val="0070C0"/>
                </a:solidFill>
                <a:latin typeface="Arial" panose="020B0604020202020204"/>
                <a:ea typeface="黑体" panose="02010609060101010101" pitchFamily="49" charset="-122"/>
                <a:cs typeface="Calibri" panose="020F0502020204030204" pitchFamily="34" charset="0"/>
              </a:rPr>
              <a:t>：</a:t>
            </a:r>
            <a:endParaRPr lang="en-GB" altLang="zh-CN" sz="2000" b="1" dirty="0">
              <a:solidFill>
                <a:srgbClr val="0070C0"/>
              </a:solidFill>
              <a:latin typeface="Arial" panose="020B0604020202020204"/>
              <a:cs typeface="Calibri" panose="020F0502020204030204" pitchFamily="34"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09:00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回顾</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09:15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优势与差距分析（小组讨论）</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10:30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茶歇（</a:t>
            </a: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15</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分钟）</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10:45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行动计划（小组讨论）</a:t>
            </a:r>
            <a:endParaRPr lang="en-US" altLang="zh-CN" sz="2000" i="1"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11:30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全体会议汇总</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12:00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总结和后续步骤</a:t>
            </a:r>
            <a:endPar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endParaRPr>
          </a:p>
          <a:p>
            <a:pPr lvl="0">
              <a:lnSpc>
                <a:spcPts val="2800"/>
              </a:lnSpc>
              <a:spcBef>
                <a:spcPts val="700"/>
              </a:spcBef>
              <a:buClr>
                <a:srgbClr val="DD8047"/>
              </a:buClr>
              <a:buSzPct val="60000"/>
              <a:defRPr/>
            </a:pPr>
            <a:r>
              <a:rPr lang="en-US" altLang="zh-CN"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12:30	</a:t>
            </a:r>
            <a:r>
              <a:rPr lang="zh-CN" altLang="en-US" sz="2000" dirty="0">
                <a:solidFill>
                  <a:srgbClr val="383838"/>
                </a:solidFill>
                <a:latin typeface="Times New Roman" panose="02020603050405020304" pitchFamily="18" charset="0"/>
                <a:ea typeface="SimSun" panose="02010600030101010101" pitchFamily="2" charset="-122"/>
                <a:cs typeface="Times New Roman" panose="02020603050405020304" pitchFamily="18" charset="0"/>
              </a:rPr>
              <a:t>闭会</a:t>
            </a:r>
            <a:endParaRPr lang="en-US" altLang="zh-CN"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bject 5"/>
          <p:cNvSpPr/>
          <p:nvPr/>
        </p:nvSpPr>
        <p:spPr>
          <a:xfrm>
            <a:off x="7320656" y="2156618"/>
            <a:ext cx="3862584" cy="25447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52450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优势和差距分析</a:t>
            </a:r>
            <a:endParaRPr sz="3200" dirty="0">
              <a:latin typeface="STXihei" panose="02010600040101010101" pitchFamily="2" charset="-122"/>
              <a:ea typeface="STXihei" panose="02010600040101010101" pitchFamily="2" charset="-122"/>
            </a:endParaRPr>
          </a:p>
        </p:txBody>
      </p:sp>
      <p:grpSp>
        <p:nvGrpSpPr>
          <p:cNvPr id="3" name="object 3"/>
          <p:cNvGrpSpPr/>
          <p:nvPr/>
        </p:nvGrpSpPr>
        <p:grpSpPr>
          <a:xfrm>
            <a:off x="376236" y="901700"/>
            <a:ext cx="4841875" cy="5539105"/>
            <a:chOff x="376236" y="901700"/>
            <a:chExt cx="4841875" cy="5539105"/>
          </a:xfrm>
        </p:grpSpPr>
        <p:sp>
          <p:nvSpPr>
            <p:cNvPr id="4" name="object 4"/>
            <p:cNvSpPr/>
            <p:nvPr/>
          </p:nvSpPr>
          <p:spPr>
            <a:xfrm>
              <a:off x="388936" y="5659436"/>
              <a:ext cx="4816475" cy="768350"/>
            </a:xfrm>
            <a:custGeom>
              <a:avLst/>
              <a:gdLst/>
              <a:ahLst/>
              <a:cxnLst/>
              <a:rect l="l" t="t" r="r" b="b"/>
              <a:pathLst>
                <a:path w="4816475" h="768350">
                  <a:moveTo>
                    <a:pt x="4816475" y="0"/>
                  </a:moveTo>
                  <a:lnTo>
                    <a:pt x="0" y="0"/>
                  </a:lnTo>
                  <a:lnTo>
                    <a:pt x="0" y="768350"/>
                  </a:lnTo>
                  <a:lnTo>
                    <a:pt x="4816475" y="768350"/>
                  </a:lnTo>
                  <a:lnTo>
                    <a:pt x="4816475" y="0"/>
                  </a:lnTo>
                  <a:close/>
                </a:path>
              </a:pathLst>
            </a:custGeom>
            <a:solidFill>
              <a:srgbClr val="004767"/>
            </a:solidFill>
          </p:spPr>
          <p:txBody>
            <a:bodyPr wrap="square" lIns="0" tIns="0" rIns="0" bIns="0" rtlCol="0"/>
            <a:lstStyle/>
            <a:p>
              <a:endParaRPr/>
            </a:p>
          </p:txBody>
        </p:sp>
        <p:sp>
          <p:nvSpPr>
            <p:cNvPr id="5" name="object 5"/>
            <p:cNvSpPr/>
            <p:nvPr/>
          </p:nvSpPr>
          <p:spPr>
            <a:xfrm>
              <a:off x="388936" y="5659436"/>
              <a:ext cx="4816475" cy="768350"/>
            </a:xfrm>
            <a:custGeom>
              <a:avLst/>
              <a:gdLst/>
              <a:ahLst/>
              <a:cxnLst/>
              <a:rect l="l" t="t" r="r" b="b"/>
              <a:pathLst>
                <a:path w="4816475" h="768350">
                  <a:moveTo>
                    <a:pt x="0" y="0"/>
                  </a:moveTo>
                  <a:lnTo>
                    <a:pt x="4816475" y="0"/>
                  </a:lnTo>
                  <a:lnTo>
                    <a:pt x="4816475" y="768350"/>
                  </a:lnTo>
                  <a:lnTo>
                    <a:pt x="0" y="768350"/>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936" y="3740150"/>
              <a:ext cx="4816475" cy="2019300"/>
            </a:xfrm>
            <a:custGeom>
              <a:avLst/>
              <a:gdLst/>
              <a:ahLst/>
              <a:cxnLst/>
              <a:rect l="l" t="t" r="r" b="b"/>
              <a:pathLst>
                <a:path w="4816475" h="2019300">
                  <a:moveTo>
                    <a:pt x="4816475" y="0"/>
                  </a:moveTo>
                  <a:lnTo>
                    <a:pt x="0" y="0"/>
                  </a:lnTo>
                  <a:lnTo>
                    <a:pt x="0" y="1615440"/>
                  </a:lnTo>
                  <a:lnTo>
                    <a:pt x="2408238" y="2019299"/>
                  </a:lnTo>
                  <a:lnTo>
                    <a:pt x="4816475" y="1615440"/>
                  </a:lnTo>
                  <a:lnTo>
                    <a:pt x="4816475" y="0"/>
                  </a:lnTo>
                  <a:close/>
                </a:path>
              </a:pathLst>
            </a:custGeom>
            <a:solidFill>
              <a:srgbClr val="9B9B9B"/>
            </a:solidFill>
          </p:spPr>
          <p:txBody>
            <a:bodyPr wrap="square" lIns="0" tIns="0" rIns="0" bIns="0" rtlCol="0"/>
            <a:lstStyle/>
            <a:p>
              <a:endParaRPr/>
            </a:p>
          </p:txBody>
        </p:sp>
        <p:sp>
          <p:nvSpPr>
            <p:cNvPr id="7" name="object 7"/>
            <p:cNvSpPr/>
            <p:nvPr/>
          </p:nvSpPr>
          <p:spPr>
            <a:xfrm>
              <a:off x="388936" y="3740150"/>
              <a:ext cx="4816475" cy="2019300"/>
            </a:xfrm>
            <a:custGeom>
              <a:avLst/>
              <a:gdLst/>
              <a:ahLst/>
              <a:cxnLst/>
              <a:rect l="l" t="t" r="r" b="b"/>
              <a:pathLst>
                <a:path w="4816475" h="2019300">
                  <a:moveTo>
                    <a:pt x="0" y="0"/>
                  </a:moveTo>
                  <a:lnTo>
                    <a:pt x="4816475" y="0"/>
                  </a:lnTo>
                  <a:lnTo>
                    <a:pt x="4816475" y="1615440"/>
                  </a:lnTo>
                  <a:lnTo>
                    <a:pt x="2408238" y="2019300"/>
                  </a:lnTo>
                  <a:lnTo>
                    <a:pt x="0" y="1615440"/>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936" y="2343150"/>
              <a:ext cx="4816475" cy="1473200"/>
            </a:xfrm>
            <a:custGeom>
              <a:avLst/>
              <a:gdLst/>
              <a:ahLst/>
              <a:cxnLst/>
              <a:rect l="l" t="t" r="r" b="b"/>
              <a:pathLst>
                <a:path w="4816475" h="1473200">
                  <a:moveTo>
                    <a:pt x="4816475" y="0"/>
                  </a:moveTo>
                  <a:lnTo>
                    <a:pt x="0" y="0"/>
                  </a:lnTo>
                  <a:lnTo>
                    <a:pt x="0" y="1178560"/>
                  </a:lnTo>
                  <a:lnTo>
                    <a:pt x="2408238" y="1473200"/>
                  </a:lnTo>
                  <a:lnTo>
                    <a:pt x="4816475" y="1178560"/>
                  </a:lnTo>
                  <a:lnTo>
                    <a:pt x="4816475" y="0"/>
                  </a:lnTo>
                  <a:close/>
                </a:path>
              </a:pathLst>
            </a:custGeom>
            <a:solidFill>
              <a:srgbClr val="BCBCBC"/>
            </a:solidFill>
          </p:spPr>
          <p:txBody>
            <a:bodyPr wrap="square" lIns="0" tIns="0" rIns="0" bIns="0" rtlCol="0"/>
            <a:lstStyle/>
            <a:p>
              <a:endParaRPr/>
            </a:p>
          </p:txBody>
        </p:sp>
        <p:sp>
          <p:nvSpPr>
            <p:cNvPr id="9" name="object 9"/>
            <p:cNvSpPr/>
            <p:nvPr/>
          </p:nvSpPr>
          <p:spPr>
            <a:xfrm>
              <a:off x="388936" y="2343150"/>
              <a:ext cx="4816475" cy="1473200"/>
            </a:xfrm>
            <a:custGeom>
              <a:avLst/>
              <a:gdLst/>
              <a:ahLst/>
              <a:cxnLst/>
              <a:rect l="l" t="t" r="r" b="b"/>
              <a:pathLst>
                <a:path w="4816475" h="1473200">
                  <a:moveTo>
                    <a:pt x="0" y="0"/>
                  </a:moveTo>
                  <a:lnTo>
                    <a:pt x="4816475" y="0"/>
                  </a:lnTo>
                  <a:lnTo>
                    <a:pt x="4816475" y="1178560"/>
                  </a:lnTo>
                  <a:lnTo>
                    <a:pt x="2408238" y="1473200"/>
                  </a:lnTo>
                  <a:lnTo>
                    <a:pt x="0" y="1178560"/>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936" y="914400"/>
              <a:ext cx="4816475" cy="1475105"/>
            </a:xfrm>
            <a:custGeom>
              <a:avLst/>
              <a:gdLst/>
              <a:ahLst/>
              <a:cxnLst/>
              <a:rect l="l" t="t" r="r" b="b"/>
              <a:pathLst>
                <a:path w="4816475" h="1475105">
                  <a:moveTo>
                    <a:pt x="4816475" y="0"/>
                  </a:moveTo>
                  <a:lnTo>
                    <a:pt x="0" y="0"/>
                  </a:lnTo>
                  <a:lnTo>
                    <a:pt x="0" y="1179829"/>
                  </a:lnTo>
                  <a:lnTo>
                    <a:pt x="2408238" y="1474787"/>
                  </a:lnTo>
                  <a:lnTo>
                    <a:pt x="4816475" y="1179829"/>
                  </a:lnTo>
                  <a:lnTo>
                    <a:pt x="4816475" y="0"/>
                  </a:lnTo>
                  <a:close/>
                </a:path>
              </a:pathLst>
            </a:custGeom>
            <a:solidFill>
              <a:srgbClr val="E7E6E6"/>
            </a:solidFill>
          </p:spPr>
          <p:txBody>
            <a:bodyPr wrap="square" lIns="0" tIns="0" rIns="0" bIns="0" rtlCol="0"/>
            <a:lstStyle/>
            <a:p>
              <a:endParaRPr/>
            </a:p>
          </p:txBody>
        </p:sp>
        <p:sp>
          <p:nvSpPr>
            <p:cNvPr id="11" name="object 11"/>
            <p:cNvSpPr/>
            <p:nvPr/>
          </p:nvSpPr>
          <p:spPr>
            <a:xfrm>
              <a:off x="388936" y="914400"/>
              <a:ext cx="4816475" cy="1475105"/>
            </a:xfrm>
            <a:custGeom>
              <a:avLst/>
              <a:gdLst/>
              <a:ahLst/>
              <a:cxnLst/>
              <a:rect l="l" t="t" r="r" b="b"/>
              <a:pathLst>
                <a:path w="4816475" h="1475105">
                  <a:moveTo>
                    <a:pt x="0" y="0"/>
                  </a:moveTo>
                  <a:lnTo>
                    <a:pt x="4816475" y="0"/>
                  </a:lnTo>
                  <a:lnTo>
                    <a:pt x="4816475" y="1179830"/>
                  </a:lnTo>
                  <a:lnTo>
                    <a:pt x="2408238" y="1474787"/>
                  </a:lnTo>
                  <a:lnTo>
                    <a:pt x="0" y="1179830"/>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748" y="1235964"/>
            <a:ext cx="4515485" cy="5129609"/>
          </a:xfrm>
          <a:prstGeom prst="rect">
            <a:avLst/>
          </a:prstGeom>
        </p:spPr>
        <p:txBody>
          <a:bodyPr vert="horz" wrap="square" lIns="0" tIns="12700" rIns="0" bIns="0" rtlCol="0">
            <a:spAutoFit/>
          </a:bodyPr>
          <a:lstStyle/>
          <a:p>
            <a:pPr algn="ctr">
              <a:lnSpc>
                <a:spcPct val="100000"/>
              </a:lnSpc>
              <a:spcBef>
                <a:spcPts val="100"/>
              </a:spcBef>
            </a:pPr>
            <a:r>
              <a:rPr lang="zh-CN" altLang="en-US" sz="3200" b="1" spc="-5" dirty="0">
                <a:latin typeface="STXihei" panose="02010600040101010101" pitchFamily="2" charset="-122"/>
                <a:ea typeface="STXihei" panose="02010600040101010101" pitchFamily="2" charset="-122"/>
                <a:cs typeface="Arial"/>
              </a:rPr>
              <a:t>审查优势和差距</a:t>
            </a:r>
          </a:p>
          <a:p>
            <a:pPr>
              <a:lnSpc>
                <a:spcPct val="100000"/>
              </a:lnSpc>
            </a:pPr>
            <a:endParaRPr sz="3500" dirty="0">
              <a:latin typeface="Arial"/>
              <a:cs typeface="Arial"/>
            </a:endParaRPr>
          </a:p>
          <a:p>
            <a:pPr>
              <a:lnSpc>
                <a:spcPct val="100000"/>
              </a:lnSpc>
              <a:spcBef>
                <a:spcPts val="30"/>
              </a:spcBef>
            </a:pPr>
            <a:endParaRPr sz="2900" dirty="0">
              <a:latin typeface="Arial"/>
              <a:cs typeface="Arial"/>
            </a:endParaRPr>
          </a:p>
          <a:p>
            <a:pPr algn="ctr">
              <a:spcBef>
                <a:spcPts val="100"/>
              </a:spcBef>
            </a:pPr>
            <a:r>
              <a:rPr lang="zh-CN" altLang="en-US" sz="3200" b="1" spc="-5" dirty="0">
                <a:latin typeface="STXihei" panose="02010600040101010101" pitchFamily="2" charset="-122"/>
                <a:ea typeface="STXihei" panose="02010600040101010101" pitchFamily="2" charset="-122"/>
                <a:cs typeface="Arial"/>
              </a:rPr>
              <a:t>核对假设情况</a:t>
            </a:r>
          </a:p>
          <a:p>
            <a:pPr>
              <a:lnSpc>
                <a:spcPct val="100000"/>
              </a:lnSpc>
              <a:spcBef>
                <a:spcPts val="25"/>
              </a:spcBef>
            </a:pPr>
            <a:endParaRPr sz="4350" dirty="0">
              <a:latin typeface="Arial"/>
              <a:cs typeface="Arial"/>
            </a:endParaRPr>
          </a:p>
          <a:p>
            <a:pPr marL="170815" marR="163195" algn="ctr">
              <a:lnSpc>
                <a:spcPct val="100299"/>
              </a:lnSpc>
              <a:spcBef>
                <a:spcPts val="1200"/>
              </a:spcBef>
            </a:pPr>
            <a:r>
              <a:rPr lang="zh-CN" altLang="en-US" sz="3200" b="1" spc="-5" dirty="0">
                <a:latin typeface="Times New Roman" panose="02020603050405020304" pitchFamily="18" charset="0"/>
                <a:ea typeface="STXihei" panose="02010600040101010101" pitchFamily="2" charset="-122"/>
                <a:cs typeface="Times New Roman" panose="02020603050405020304" pitchFamily="18" charset="0"/>
              </a:rPr>
              <a:t>提出加强贵方系统、计划和程序的想法</a:t>
            </a:r>
          </a:p>
          <a:p>
            <a:pPr>
              <a:lnSpc>
                <a:spcPct val="100000"/>
              </a:lnSpc>
              <a:spcBef>
                <a:spcPts val="1200"/>
              </a:spcBef>
            </a:pPr>
            <a:endParaRPr sz="3500" dirty="0">
              <a:latin typeface="Arial"/>
              <a:cs typeface="Arial"/>
            </a:endParaRPr>
          </a:p>
          <a:p>
            <a:pPr algn="ctr">
              <a:spcBef>
                <a:spcPts val="100"/>
              </a:spcBef>
            </a:pPr>
            <a:r>
              <a:rPr lang="zh-CN" altLang="en-US" sz="3200" b="1" spc="-5" dirty="0">
                <a:solidFill>
                  <a:schemeClr val="bg1"/>
                </a:solidFill>
                <a:latin typeface="STXihei" panose="02010600040101010101" pitchFamily="2" charset="-122"/>
                <a:ea typeface="STXihei" panose="02010600040101010101" pitchFamily="2" charset="-122"/>
                <a:cs typeface="Arial"/>
              </a:rPr>
              <a:t>行动计划</a:t>
            </a:r>
          </a:p>
        </p:txBody>
      </p:sp>
      <p:sp>
        <p:nvSpPr>
          <p:cNvPr id="14" name="object 14"/>
          <p:cNvSpPr txBox="1"/>
          <p:nvPr/>
        </p:nvSpPr>
        <p:spPr>
          <a:xfrm>
            <a:off x="6377924" y="4280916"/>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5" name="object 15"/>
          <p:cNvSpPr txBox="1"/>
          <p:nvPr/>
        </p:nvSpPr>
        <p:spPr>
          <a:xfrm>
            <a:off x="6377924" y="4713732"/>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7" name="object 17"/>
          <p:cNvSpPr/>
          <p:nvPr/>
        </p:nvSpPr>
        <p:spPr>
          <a:xfrm>
            <a:off x="9872471" y="758951"/>
            <a:ext cx="566927" cy="6705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txBox="1"/>
          <p:nvPr/>
        </p:nvSpPr>
        <p:spPr>
          <a:xfrm>
            <a:off x="10531867" y="901700"/>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75</a:t>
            </a:r>
            <a:r>
              <a:rPr lang="zh-CN" altLang="en-US" sz="2400" b="1" spc="-5" dirty="0">
                <a:solidFill>
                  <a:srgbClr val="0070C0"/>
                </a:solidFill>
                <a:latin typeface="Arial"/>
                <a:cs typeface="Arial"/>
              </a:rPr>
              <a:t>分钟</a:t>
            </a:r>
            <a:endParaRPr sz="2400" dirty="0">
              <a:latin typeface="Arial"/>
              <a:cs typeface="Arial"/>
            </a:endParaRPr>
          </a:p>
        </p:txBody>
      </p:sp>
      <p:sp>
        <p:nvSpPr>
          <p:cNvPr id="19" name="object 19"/>
          <p:cNvSpPr/>
          <p:nvPr/>
        </p:nvSpPr>
        <p:spPr>
          <a:xfrm>
            <a:off x="5575300" y="5534025"/>
            <a:ext cx="6228080" cy="0"/>
          </a:xfrm>
          <a:custGeom>
            <a:avLst/>
            <a:gdLst/>
            <a:ahLst/>
            <a:cxnLst/>
            <a:rect l="l" t="t" r="r" b="b"/>
            <a:pathLst>
              <a:path w="6228080">
                <a:moveTo>
                  <a:pt x="0" y="0"/>
                </a:moveTo>
                <a:lnTo>
                  <a:pt x="6227762" y="1"/>
                </a:lnTo>
              </a:path>
            </a:pathLst>
          </a:custGeom>
          <a:ln w="25400">
            <a:solidFill>
              <a:srgbClr val="A24B19"/>
            </a:solidFill>
          </a:ln>
        </p:spPr>
        <p:txBody>
          <a:bodyPr wrap="square" lIns="0" tIns="0" rIns="0" bIns="0" rtlCol="0"/>
          <a:lstStyle/>
          <a:p>
            <a:endParaRPr/>
          </a:p>
        </p:txBody>
      </p:sp>
      <p:sp>
        <p:nvSpPr>
          <p:cNvPr id="20" name="object 20"/>
          <p:cNvSpPr txBox="1"/>
          <p:nvPr/>
        </p:nvSpPr>
        <p:spPr>
          <a:xfrm>
            <a:off x="6512862" y="5999988"/>
            <a:ext cx="4155440" cy="228268"/>
          </a:xfrm>
          <a:prstGeom prst="rect">
            <a:avLst/>
          </a:prstGeom>
        </p:spPr>
        <p:txBody>
          <a:bodyPr vert="horz" wrap="square" lIns="0" tIns="12700" rIns="0" bIns="0" rtlCol="0">
            <a:spAutoFit/>
          </a:bodyPr>
          <a:lstStyle/>
          <a:p>
            <a:pPr lvl="0">
              <a:spcBef>
                <a:spcPts val="700"/>
              </a:spcBef>
              <a:buClr>
                <a:srgbClr val="DD8047"/>
              </a:buClr>
              <a:buSzPct val="60000"/>
            </a:pPr>
            <a:r>
              <a:rPr lang="zh-CN" altLang="en-US" sz="1400" dirty="0">
                <a:solidFill>
                  <a:srgbClr val="A24B19"/>
                </a:solidFill>
                <a:latin typeface="Times New Roman" panose="02020603050405020304" pitchFamily="18" charset="0"/>
                <a:ea typeface="KaiTi" panose="02010609060101010101" pitchFamily="49" charset="-122"/>
                <a:cs typeface="Times New Roman" panose="02020603050405020304" pitchFamily="18" charset="0"/>
              </a:rPr>
              <a:t>注：行动计划将在下一节课上完成</a:t>
            </a:r>
          </a:p>
        </p:txBody>
      </p:sp>
      <p:sp>
        <p:nvSpPr>
          <p:cNvPr id="21" name="Rectangle 12">
            <a:extLst>
              <a:ext uri="{FF2B5EF4-FFF2-40B4-BE49-F238E27FC236}">
                <a16:creationId xmlns:a16="http://schemas.microsoft.com/office/drawing/2014/main" id="{26D38A6C-2F8F-4154-AD53-AC19193B93C6}"/>
              </a:ext>
            </a:extLst>
          </p:cNvPr>
          <p:cNvSpPr/>
          <p:nvPr/>
        </p:nvSpPr>
        <p:spPr>
          <a:xfrm>
            <a:off x="5841242" y="1098647"/>
            <a:ext cx="5559361" cy="4571923"/>
          </a:xfrm>
          <a:prstGeom prst="rect">
            <a:avLst/>
          </a:prstGeom>
        </p:spPr>
        <p:txBody>
          <a:bodyPr wrap="square">
            <a:noAutofit/>
          </a:bodyPr>
          <a:lstStyle/>
          <a:p>
            <a:pPr>
              <a:spcAft>
                <a:spcPts val="1200"/>
              </a:spcAft>
            </a:pPr>
            <a:r>
              <a:rPr lang="zh-CN" altLang="en-US" b="1" u="sng" dirty="0">
                <a:solidFill>
                  <a:prstClr val="black"/>
                </a:solidFill>
                <a:latin typeface="STXihei" panose="02010600040101010101" pitchFamily="2" charset="-122"/>
                <a:ea typeface="STXihei" panose="02010600040101010101" pitchFamily="2" charset="-122"/>
                <a:cs typeface="Calibri" panose="020F0502020204030204" pitchFamily="34" charset="0"/>
              </a:rPr>
              <a:t>任务：</a:t>
            </a:r>
            <a:endParaRPr lang="en-US" b="1" u="sng" dirty="0">
              <a:solidFill>
                <a:prstClr val="black"/>
              </a:solidFill>
              <a:latin typeface="STXihei" panose="02010600040101010101" pitchFamily="2" charset="-122"/>
              <a:ea typeface="STXihei" panose="02010600040101010101" pitchFamily="2" charset="-122"/>
              <a:cs typeface="Calibri" panose="020F0502020204030204" pitchFamily="34" charset="0"/>
            </a:endParaRPr>
          </a:p>
          <a:p>
            <a:pPr marL="12700" marR="1014094">
              <a:lnSpc>
                <a:spcPts val="2400"/>
              </a:lnSpc>
              <a:spcBef>
                <a:spcPts val="2185"/>
              </a:spcBef>
              <a:tabLst>
                <a:tab pos="354965" algn="l"/>
                <a:tab pos="3556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分成小组，将一张纸分成三个部分。</a:t>
            </a:r>
          </a:p>
          <a:p>
            <a:pPr marL="12700" marR="1014094">
              <a:lnSpc>
                <a:spcPts val="2400"/>
              </a:lnSpc>
              <a:spcBef>
                <a:spcPts val="2185"/>
              </a:spcBef>
              <a:tabLst>
                <a:tab pos="354965" algn="l"/>
                <a:tab pos="3556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查看桌面演练中的准备工作核对清单、您的计划和笔记</a:t>
            </a:r>
          </a:p>
          <a:p>
            <a:pPr marL="12700" marR="1014094">
              <a:lnSpc>
                <a:spcPts val="2400"/>
              </a:lnSpc>
              <a:spcBef>
                <a:spcPts val="2185"/>
              </a:spcBef>
              <a:tabLst>
                <a:tab pos="354965" algn="l"/>
                <a:tab pos="3556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讨论须回答的每个部分，并写下您的意见：</a:t>
            </a:r>
          </a:p>
          <a:p>
            <a:pPr marL="469900" marR="1153795" lvl="1">
              <a:lnSpc>
                <a:spcPts val="2400"/>
              </a:lnSpc>
              <a:spcBef>
                <a:spcPts val="1225"/>
              </a:spcBef>
              <a:tabLst>
                <a:tab pos="812165" algn="l"/>
                <a:tab pos="8128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哪些方面有很好的效果？（成就）</a:t>
            </a:r>
          </a:p>
          <a:p>
            <a:pPr marL="469900" marR="1153795" lvl="1">
              <a:lnSpc>
                <a:spcPts val="2400"/>
              </a:lnSpc>
              <a:spcBef>
                <a:spcPts val="1225"/>
              </a:spcBef>
              <a:tabLst>
                <a:tab pos="812165" algn="l"/>
                <a:tab pos="8128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哪些方面具有挑战性？（挑战）</a:t>
            </a:r>
            <a:endParaRPr lang="zh-CN" alt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69900" marR="1153795" lvl="1">
              <a:lnSpc>
                <a:spcPts val="2400"/>
              </a:lnSpc>
              <a:spcBef>
                <a:spcPts val="1225"/>
              </a:spcBef>
              <a:tabLst>
                <a:tab pos="812165" algn="l"/>
                <a:tab pos="812800" algn="l"/>
              </a:tabLst>
            </a:pPr>
            <a:r>
              <a:rPr lang="zh-CN" altLang="en-US" spc="-5"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有什么建议？（排列优先顺序，以便确定您最重要的三条建议）</a:t>
            </a:r>
            <a:endParaRPr lang="zh-CN" alt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15506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b="1" dirty="0">
                <a:solidFill>
                  <a:schemeClr val="bg1"/>
                </a:solidFill>
                <a:latin typeface="STXihei" panose="02010600040101010101" pitchFamily="2" charset="-122"/>
                <a:ea typeface="STXihei" panose="02010600040101010101" pitchFamily="2" charset="-122"/>
                <a:cs typeface="Arial"/>
              </a:rPr>
              <a:t>休息</a:t>
            </a:r>
            <a:endParaRPr sz="3200" b="1" dirty="0">
              <a:solidFill>
                <a:schemeClr val="bg1"/>
              </a:solidFill>
              <a:latin typeface="STXihei" panose="02010600040101010101" pitchFamily="2" charset="-122"/>
              <a:ea typeface="STXihei" panose="02010600040101010101" pitchFamily="2" charset="-122"/>
              <a:cs typeface="Arial"/>
            </a:endParaRPr>
          </a:p>
        </p:txBody>
      </p:sp>
      <p:sp>
        <p:nvSpPr>
          <p:cNvPr id="3" name="object 3"/>
          <p:cNvSpPr/>
          <p:nvPr/>
        </p:nvSpPr>
        <p:spPr>
          <a:xfrm>
            <a:off x="4294060" y="1635950"/>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787772" y="2977388"/>
            <a:ext cx="2844800" cy="1218475"/>
          </a:xfrm>
          <a:prstGeom prst="rect">
            <a:avLst/>
          </a:prstGeom>
        </p:spPr>
        <p:txBody>
          <a:bodyPr vert="horz" wrap="square" lIns="0" tIns="33020" rIns="0" bIns="0" rtlCol="0">
            <a:spAutoFit/>
          </a:bodyPr>
          <a:lstStyle/>
          <a:p>
            <a:pPr lvl="0" algn="ctr">
              <a:lnSpc>
                <a:spcPts val="4800"/>
              </a:lnSpc>
            </a:pP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茶歇</a:t>
            </a:r>
            <a:br>
              <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a:t>
            </a:r>
            <a:r>
              <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15</a:t>
            </a:r>
            <a:r>
              <a:rPr lang="zh-CN" altLang="en-US"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rPr>
              <a:t>分钟）</a:t>
            </a:r>
            <a:endParaRPr lang="en-US" altLang="zh-CN" sz="3600" b="1" dirty="0">
              <a:solidFill>
                <a:srgbClr val="A24B19"/>
              </a:solidFill>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25869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行动计划</a:t>
            </a:r>
            <a:endParaRPr sz="3200" dirty="0">
              <a:latin typeface="STXihei" panose="02010600040101010101" pitchFamily="2" charset="-122"/>
              <a:ea typeface="STXihei" panose="02010600040101010101" pitchFamily="2" charset="-122"/>
            </a:endParaRPr>
          </a:p>
        </p:txBody>
      </p:sp>
      <p:sp>
        <p:nvSpPr>
          <p:cNvPr id="3" name="object 3"/>
          <p:cNvSpPr/>
          <p:nvPr/>
        </p:nvSpPr>
        <p:spPr>
          <a:xfrm>
            <a:off x="3968496" y="1305736"/>
            <a:ext cx="7946135" cy="4114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554480" y="5702807"/>
            <a:ext cx="566928" cy="67056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2214412" y="5845555"/>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45</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object 6"/>
          <p:cNvSpPr/>
          <p:nvPr/>
        </p:nvSpPr>
        <p:spPr>
          <a:xfrm>
            <a:off x="749591" y="2102585"/>
            <a:ext cx="2697161" cy="2735148"/>
          </a:xfrm>
          <a:prstGeom prst="rect">
            <a:avLst/>
          </a:prstGeom>
          <a:blipFill>
            <a:blip r:embed="rId4" cstate="print"/>
            <a:stretch>
              <a:fillRect/>
            </a:stretch>
          </a:blipFill>
        </p:spPr>
        <p:txBody>
          <a:bodyPr wrap="square" lIns="0" tIns="0" rIns="0" bIns="0" rtlCol="0"/>
          <a:lstStyle/>
          <a:p>
            <a:endParaRPr/>
          </a:p>
        </p:txBody>
      </p:sp>
      <p:sp>
        <p:nvSpPr>
          <p:cNvPr id="7" name="文本框 6"/>
          <p:cNvSpPr txBox="1"/>
          <p:nvPr/>
        </p:nvSpPr>
        <p:spPr>
          <a:xfrm>
            <a:off x="3968496" y="1313687"/>
            <a:ext cx="1667090" cy="646331"/>
          </a:xfrm>
          <a:prstGeom prst="rect">
            <a:avLst/>
          </a:prstGeom>
          <a:solidFill>
            <a:srgbClr val="C00000"/>
          </a:solidFill>
        </p:spPr>
        <p:txBody>
          <a:bodyPr wrap="square" rtlCol="0">
            <a:spAutoFit/>
          </a:bodyPr>
          <a:lstStyle/>
          <a:p>
            <a:pPr algn="ctr"/>
            <a:r>
              <a:rPr lang="zh-CN" altLang="en-US" b="1" dirty="0">
                <a:solidFill>
                  <a:prstClr val="white"/>
                </a:solidFill>
                <a:latin typeface="Arial" panose="020B0604020202020204"/>
                <a:ea typeface="黑体" panose="02010609060101010101" pitchFamily="49" charset="-122"/>
              </a:rPr>
              <a:t>主要挑战</a:t>
            </a:r>
            <a:r>
              <a:rPr lang="en-US" altLang="zh-CN" b="1" dirty="0">
                <a:solidFill>
                  <a:prstClr val="white"/>
                </a:solidFill>
                <a:latin typeface="Arial" panose="020B0604020202020204"/>
                <a:ea typeface="黑体" panose="02010609060101010101" pitchFamily="49" charset="-122"/>
              </a:rPr>
              <a:t>/</a:t>
            </a:r>
            <a:br>
              <a:rPr lang="en-US" altLang="zh-CN" b="1" dirty="0">
                <a:solidFill>
                  <a:prstClr val="white"/>
                </a:solidFill>
                <a:latin typeface="Arial" panose="020B0604020202020204"/>
                <a:ea typeface="黑体" panose="02010609060101010101" pitchFamily="49" charset="-122"/>
              </a:rPr>
            </a:br>
            <a:r>
              <a:rPr lang="zh-CN" altLang="en-US" b="1" dirty="0">
                <a:solidFill>
                  <a:prstClr val="white"/>
                </a:solidFill>
                <a:latin typeface="Arial" panose="020B0604020202020204"/>
                <a:ea typeface="黑体" panose="02010609060101010101" pitchFamily="49" charset="-122"/>
              </a:rPr>
              <a:t>差距</a:t>
            </a:r>
          </a:p>
        </p:txBody>
      </p:sp>
      <p:sp>
        <p:nvSpPr>
          <p:cNvPr id="8" name="文本框 7"/>
          <p:cNvSpPr txBox="1"/>
          <p:nvPr/>
        </p:nvSpPr>
        <p:spPr>
          <a:xfrm>
            <a:off x="5669281" y="1313688"/>
            <a:ext cx="2484118" cy="640080"/>
          </a:xfrm>
          <a:prstGeom prst="rect">
            <a:avLst/>
          </a:prstGeom>
          <a:solidFill>
            <a:srgbClr val="C00000"/>
          </a:solidFill>
        </p:spPr>
        <p:txBody>
          <a:bodyPr wrap="square" rtlCol="0">
            <a:spAutoFit/>
          </a:bodyPr>
          <a:lstStyle/>
          <a:p>
            <a:pPr algn="ctr">
              <a:spcBef>
                <a:spcPts val="600"/>
              </a:spcBef>
              <a:spcAft>
                <a:spcPts val="1200"/>
              </a:spcAft>
            </a:pPr>
            <a:r>
              <a:rPr lang="zh-CN" altLang="en-US" b="1" dirty="0">
                <a:solidFill>
                  <a:prstClr val="white"/>
                </a:solidFill>
                <a:latin typeface="STXihei" panose="02010600040101010101" pitchFamily="2" charset="-122"/>
                <a:ea typeface="STXihei" panose="02010600040101010101" pitchFamily="2" charset="-122"/>
              </a:rPr>
              <a:t>建议的解决方案</a:t>
            </a:r>
            <a:endParaRPr lang="en-US" altLang="zh-CN" b="1" dirty="0">
              <a:solidFill>
                <a:prstClr val="white"/>
              </a:solidFill>
              <a:latin typeface="Arial" panose="020B0604020202020204"/>
              <a:ea typeface="黑体" panose="02010609060101010101" pitchFamily="49" charset="-122"/>
            </a:endParaRPr>
          </a:p>
        </p:txBody>
      </p:sp>
      <p:sp>
        <p:nvSpPr>
          <p:cNvPr id="9" name="文本框 8"/>
          <p:cNvSpPr txBox="1"/>
          <p:nvPr/>
        </p:nvSpPr>
        <p:spPr>
          <a:xfrm>
            <a:off x="8153400" y="1351787"/>
            <a:ext cx="1880262" cy="646331"/>
          </a:xfrm>
          <a:prstGeom prst="rect">
            <a:avLst/>
          </a:prstGeom>
          <a:solidFill>
            <a:srgbClr val="C00000"/>
          </a:solidFill>
        </p:spPr>
        <p:txBody>
          <a:bodyPr wrap="square" rtlCol="0">
            <a:spAutoFit/>
          </a:bodyPr>
          <a:lstStyle/>
          <a:p>
            <a:pPr algn="ctr"/>
            <a:r>
              <a:rPr lang="zh-CN" altLang="en-US" b="1" dirty="0">
                <a:solidFill>
                  <a:prstClr val="white"/>
                </a:solidFill>
                <a:latin typeface="STXihei" panose="02010600040101010101" pitchFamily="2" charset="-122"/>
                <a:ea typeface="STXihei" panose="02010600040101010101" pitchFamily="2" charset="-122"/>
              </a:rPr>
              <a:t>解决问题的</a:t>
            </a:r>
            <a:br>
              <a:rPr lang="en-US" altLang="zh-CN" b="1" dirty="0">
                <a:solidFill>
                  <a:prstClr val="white"/>
                </a:solidFill>
                <a:latin typeface="STXihei" panose="02010600040101010101" pitchFamily="2" charset="-122"/>
                <a:ea typeface="STXihei" panose="02010600040101010101" pitchFamily="2" charset="-122"/>
              </a:rPr>
            </a:br>
            <a:r>
              <a:rPr lang="zh-CN" altLang="en-US" b="1" dirty="0">
                <a:solidFill>
                  <a:prstClr val="white"/>
                </a:solidFill>
                <a:latin typeface="STXihei" panose="02010600040101010101" pitchFamily="2" charset="-122"/>
                <a:ea typeface="STXihei" panose="02010600040101010101" pitchFamily="2" charset="-122"/>
              </a:rPr>
              <a:t>时间安排</a:t>
            </a:r>
          </a:p>
        </p:txBody>
      </p:sp>
      <p:sp>
        <p:nvSpPr>
          <p:cNvPr id="10" name="文本框 9"/>
          <p:cNvSpPr txBox="1"/>
          <p:nvPr/>
        </p:nvSpPr>
        <p:spPr>
          <a:xfrm>
            <a:off x="10058399" y="1371600"/>
            <a:ext cx="1856231" cy="640080"/>
          </a:xfrm>
          <a:prstGeom prst="rect">
            <a:avLst/>
          </a:prstGeom>
          <a:solidFill>
            <a:srgbClr val="C00000"/>
          </a:solidFill>
        </p:spPr>
        <p:txBody>
          <a:bodyPr wrap="square" rtlCol="0">
            <a:spAutoFit/>
          </a:bodyPr>
          <a:lstStyle/>
          <a:p>
            <a:pPr algn="ctr"/>
            <a:r>
              <a:rPr lang="zh-CN" altLang="en-US" b="1" dirty="0">
                <a:solidFill>
                  <a:prstClr val="white"/>
                </a:solidFill>
                <a:latin typeface="STXihei" panose="02010600040101010101" pitchFamily="2" charset="-122"/>
                <a:ea typeface="STXihei" panose="02010600040101010101" pitchFamily="2" charset="-122"/>
              </a:rPr>
              <a:t>负责单位</a:t>
            </a:r>
            <a:endParaRPr lang="en-US" altLang="zh-CN" b="1" dirty="0">
              <a:solidFill>
                <a:prstClr val="white"/>
              </a:solidFill>
              <a:latin typeface="STXihei" panose="02010600040101010101" pitchFamily="2" charset="-122"/>
              <a:ea typeface="STXihei" panose="02010600040101010101" pitchFamily="2" charset="-122"/>
            </a:endParaRPr>
          </a:p>
          <a:p>
            <a:pPr algn="ctr"/>
            <a:endParaRPr lang="zh-CN" altLang="en-US" b="1" dirty="0">
              <a:solidFill>
                <a:prstClr val="white"/>
              </a:solidFill>
              <a:latin typeface="Arial" panose="020B0604020202020204"/>
              <a:ea typeface="黑体" panose="02010609060101010101" pitchFamily="49" charset="-122"/>
            </a:endParaRPr>
          </a:p>
        </p:txBody>
      </p:sp>
      <p:grpSp>
        <p:nvGrpSpPr>
          <p:cNvPr id="13" name="object 3"/>
          <p:cNvGrpSpPr/>
          <p:nvPr/>
        </p:nvGrpSpPr>
        <p:grpSpPr>
          <a:xfrm>
            <a:off x="0" y="6552735"/>
            <a:ext cx="12192000" cy="283845"/>
            <a:chOff x="0" y="6574535"/>
            <a:chExt cx="12192000" cy="283845"/>
          </a:xfrm>
        </p:grpSpPr>
        <p:sp>
          <p:nvSpPr>
            <p:cNvPr id="14" name="object 4"/>
            <p:cNvSpPr/>
            <p:nvPr/>
          </p:nvSpPr>
          <p:spPr>
            <a:xfrm>
              <a:off x="0" y="6580631"/>
              <a:ext cx="12188952" cy="27736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16" name="object 6"/>
            <p:cNvSpPr/>
            <p:nvPr/>
          </p:nvSpPr>
          <p:spPr>
            <a:xfrm>
              <a:off x="3069335" y="6580631"/>
              <a:ext cx="4191000" cy="27736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18" name="object 8"/>
            <p:cNvSpPr/>
            <p:nvPr/>
          </p:nvSpPr>
          <p:spPr>
            <a:xfrm>
              <a:off x="2865120" y="6580631"/>
              <a:ext cx="4191000" cy="27736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20" name="object 10"/>
            <p:cNvSpPr/>
            <p:nvPr/>
          </p:nvSpPr>
          <p:spPr>
            <a:xfrm>
              <a:off x="1207008" y="6574535"/>
              <a:ext cx="4282440"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22" name="object 12"/>
            <p:cNvSpPr/>
            <p:nvPr/>
          </p:nvSpPr>
          <p:spPr>
            <a:xfrm>
              <a:off x="987552" y="6574535"/>
              <a:ext cx="4282440" cy="28346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24" name="object 14"/>
            <p:cNvSpPr/>
            <p:nvPr/>
          </p:nvSpPr>
          <p:spPr>
            <a:xfrm>
              <a:off x="179831" y="6574535"/>
              <a:ext cx="2109216" cy="28346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26" name="object 16"/>
            <p:cNvSpPr/>
            <p:nvPr/>
          </p:nvSpPr>
          <p:spPr>
            <a:xfrm>
              <a:off x="0" y="6574535"/>
              <a:ext cx="2084832" cy="28346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grpSp>
      <p:sp>
        <p:nvSpPr>
          <p:cNvPr id="28" name="object 22"/>
          <p:cNvSpPr txBox="1"/>
          <p:nvPr/>
        </p:nvSpPr>
        <p:spPr>
          <a:xfrm>
            <a:off x="5635586" y="6638704"/>
            <a:ext cx="1200150" cy="197490"/>
          </a:xfrm>
          <a:prstGeom prst="rect">
            <a:avLst/>
          </a:prstGeom>
          <a:solidFill>
            <a:schemeClr val="accent5">
              <a:lumMod val="75000"/>
            </a:schemeClr>
          </a:solidFill>
        </p:spPr>
        <p:txBody>
          <a:bodyPr vert="horz" wrap="square" lIns="0" tIns="12700" rIns="0" bIns="0" rtlCol="0">
            <a:spAutoFit/>
          </a:bodyPr>
          <a:lstStyle/>
          <a:p>
            <a:pPr marL="12700">
              <a:spcBef>
                <a:spcPts val="100"/>
              </a:spcBef>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28</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2" name="object 19"/>
          <p:cNvSpPr txBox="1"/>
          <p:nvPr/>
        </p:nvSpPr>
        <p:spPr>
          <a:xfrm>
            <a:off x="2465211" y="6626581"/>
            <a:ext cx="1974823" cy="199749"/>
          </a:xfrm>
          <a:prstGeom prst="rect">
            <a:avLst/>
          </a:prstGeom>
          <a:solidFill>
            <a:schemeClr val="tx2"/>
          </a:solidFill>
        </p:spPr>
        <p:txBody>
          <a:bodyPr vert="horz" wrap="square" lIns="0" tIns="12700" rIns="0" bIns="0" rtlCol="0">
            <a:spAutoFit/>
          </a:bodyPr>
          <a:lstStyle/>
          <a:p>
            <a:pPr marL="12700">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9" name="object 18"/>
          <p:cNvSpPr txBox="1"/>
          <p:nvPr/>
        </p:nvSpPr>
        <p:spPr>
          <a:xfrm>
            <a:off x="76269" y="6638035"/>
            <a:ext cx="1788160" cy="197490"/>
          </a:xfrm>
          <a:prstGeom prst="rect">
            <a:avLst/>
          </a:prstGeom>
        </p:spPr>
        <p:txBody>
          <a:bodyPr vert="horz" wrap="square" lIns="0" tIns="12700" rIns="0" bIns="0" rtlCol="0">
            <a:spAutoFit/>
          </a:bodyPr>
          <a:lstStyle/>
          <a:p>
            <a:pPr marL="12700">
              <a:lnSpc>
                <a:spcPct val="100000"/>
              </a:lnSpc>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模拟演练</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0" name="object 20"/>
          <p:cNvSpPr txBox="1"/>
          <p:nvPr/>
        </p:nvSpPr>
        <p:spPr>
          <a:xfrm>
            <a:off x="11401037" y="6619747"/>
            <a:ext cx="592455" cy="197490"/>
          </a:xfrm>
          <a:prstGeom prst="rect">
            <a:avLst/>
          </a:prstGeom>
        </p:spPr>
        <p:txBody>
          <a:bodyPr vert="horz" wrap="square" lIns="0" tIns="12700" rIns="0" bIns="0" rtlCol="0">
            <a:spAutoFit/>
          </a:bodyPr>
          <a:lstStyle/>
          <a:p>
            <a:pPr marL="12700">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35</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66822"/>
          </a:xfrm>
          <a:prstGeom prst="rect">
            <a:avLst/>
          </a:prstGeom>
        </p:spPr>
        <p:txBody>
          <a:bodyPr vert="horz" wrap="square" lIns="0" tIns="12700" rIns="0" bIns="0" rtlCol="0">
            <a:spAutoFit/>
          </a:bodyPr>
          <a:lstStyle/>
          <a:p>
            <a:pPr marL="12700">
              <a:lnSpc>
                <a:spcPct val="100000"/>
              </a:lnSpc>
              <a:spcBef>
                <a:spcPts val="100"/>
              </a:spcBef>
            </a:pPr>
            <a:r>
              <a:rPr lang="zh-CN" altLang="en-US" sz="3600" kern="1200" dirty="0">
                <a:solidFill>
                  <a:prstClr val="white"/>
                </a:solidFill>
                <a:latin typeface="STXihei" panose="02010600040101010101" pitchFamily="2" charset="-122"/>
                <a:ea typeface="STXihei" panose="02010600040101010101" pitchFamily="2" charset="-122"/>
                <a:cs typeface="Arial" panose="020B0604020202020204" pitchFamily="34" charset="0"/>
              </a:rPr>
              <a:t>汇总</a:t>
            </a:r>
            <a:endParaRPr sz="3200" dirty="0">
              <a:latin typeface="STXihei" panose="02010600040101010101" pitchFamily="2" charset="-122"/>
              <a:ea typeface="STXihei" panose="02010600040101010101" pitchFamily="2" charset="-122"/>
            </a:endParaRPr>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文本框 6"/>
          <p:cNvSpPr txBox="1"/>
          <p:nvPr/>
        </p:nvSpPr>
        <p:spPr>
          <a:xfrm>
            <a:off x="5093552" y="1317716"/>
            <a:ext cx="802073" cy="33855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主要挑战</a:t>
            </a:r>
            <a:r>
              <a:rPr lang="en-US" altLang="zh-CN" sz="800" b="1" dirty="0">
                <a:solidFill>
                  <a:prstClr val="white"/>
                </a:solidFill>
                <a:latin typeface="Arial" panose="020B0604020202020204"/>
                <a:ea typeface="黑体" panose="02010609060101010101" pitchFamily="49" charset="-122"/>
              </a:rPr>
              <a:t>/</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差距</a:t>
            </a:r>
          </a:p>
        </p:txBody>
      </p:sp>
      <p:sp>
        <p:nvSpPr>
          <p:cNvPr id="8" name="文本框 7"/>
          <p:cNvSpPr txBox="1"/>
          <p:nvPr/>
        </p:nvSpPr>
        <p:spPr>
          <a:xfrm>
            <a:off x="6339839" y="2068777"/>
            <a:ext cx="822960" cy="274320"/>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主要挑战</a:t>
            </a:r>
            <a:r>
              <a:rPr lang="en-US" altLang="zh-CN" sz="800" b="1" dirty="0">
                <a:solidFill>
                  <a:prstClr val="white"/>
                </a:solidFill>
                <a:latin typeface="Arial" panose="020B0604020202020204"/>
                <a:ea typeface="黑体" panose="02010609060101010101" pitchFamily="49" charset="-122"/>
              </a:rPr>
              <a:t>/</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差距</a:t>
            </a:r>
          </a:p>
        </p:txBody>
      </p:sp>
      <p:sp>
        <p:nvSpPr>
          <p:cNvPr id="9" name="文本框 8"/>
          <p:cNvSpPr txBox="1"/>
          <p:nvPr/>
        </p:nvSpPr>
        <p:spPr>
          <a:xfrm>
            <a:off x="7394572" y="2623283"/>
            <a:ext cx="827516" cy="33855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主要挑战</a:t>
            </a:r>
            <a:r>
              <a:rPr lang="en-US" altLang="zh-CN" sz="800" b="1" dirty="0">
                <a:solidFill>
                  <a:prstClr val="white"/>
                </a:solidFill>
                <a:latin typeface="Arial" panose="020B0604020202020204"/>
                <a:ea typeface="黑体" panose="02010609060101010101" pitchFamily="49" charset="-122"/>
              </a:rPr>
              <a:t>/</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差距</a:t>
            </a:r>
          </a:p>
        </p:txBody>
      </p:sp>
      <p:sp>
        <p:nvSpPr>
          <p:cNvPr id="10" name="文本框 9"/>
          <p:cNvSpPr txBox="1"/>
          <p:nvPr/>
        </p:nvSpPr>
        <p:spPr>
          <a:xfrm>
            <a:off x="6024669" y="1356061"/>
            <a:ext cx="944736" cy="21544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建议的解决方案</a:t>
            </a:r>
            <a:endParaRPr lang="zh-CN" altLang="en-US" b="1" dirty="0">
              <a:solidFill>
                <a:prstClr val="white"/>
              </a:solidFill>
              <a:latin typeface="Arial" panose="020B0604020202020204"/>
              <a:ea typeface="黑体" panose="02010609060101010101" pitchFamily="49" charset="-122"/>
            </a:endParaRPr>
          </a:p>
        </p:txBody>
      </p:sp>
      <p:sp>
        <p:nvSpPr>
          <p:cNvPr id="11" name="文本框 10"/>
          <p:cNvSpPr txBox="1"/>
          <p:nvPr/>
        </p:nvSpPr>
        <p:spPr>
          <a:xfrm>
            <a:off x="7183838" y="2065500"/>
            <a:ext cx="1124236" cy="274320"/>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建议的解决方案</a:t>
            </a:r>
            <a:endParaRPr lang="zh-CN" altLang="en-US" b="1" dirty="0">
              <a:solidFill>
                <a:prstClr val="white"/>
              </a:solidFill>
              <a:latin typeface="Arial" panose="020B0604020202020204"/>
              <a:ea typeface="黑体" panose="02010609060101010101" pitchFamily="49" charset="-122"/>
            </a:endParaRPr>
          </a:p>
        </p:txBody>
      </p:sp>
      <p:sp>
        <p:nvSpPr>
          <p:cNvPr id="12" name="文本框 11"/>
          <p:cNvSpPr txBox="1"/>
          <p:nvPr/>
        </p:nvSpPr>
        <p:spPr>
          <a:xfrm>
            <a:off x="8375165" y="2623283"/>
            <a:ext cx="944736" cy="274320"/>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建议的解决方案</a:t>
            </a:r>
            <a:endParaRPr lang="zh-CN" altLang="en-US" b="1" dirty="0">
              <a:solidFill>
                <a:prstClr val="white"/>
              </a:solidFill>
              <a:latin typeface="Arial" panose="020B0604020202020204"/>
              <a:ea typeface="黑体" panose="02010609060101010101" pitchFamily="49" charset="-122"/>
            </a:endParaRPr>
          </a:p>
        </p:txBody>
      </p:sp>
      <p:sp>
        <p:nvSpPr>
          <p:cNvPr id="13" name="文本框 12"/>
          <p:cNvSpPr txBox="1"/>
          <p:nvPr/>
        </p:nvSpPr>
        <p:spPr>
          <a:xfrm>
            <a:off x="7098448" y="1317716"/>
            <a:ext cx="918646" cy="33855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解决问题的</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时间安排</a:t>
            </a:r>
          </a:p>
        </p:txBody>
      </p:sp>
      <p:sp>
        <p:nvSpPr>
          <p:cNvPr id="14" name="文本框 13"/>
          <p:cNvSpPr txBox="1"/>
          <p:nvPr/>
        </p:nvSpPr>
        <p:spPr>
          <a:xfrm>
            <a:off x="8329114" y="2036660"/>
            <a:ext cx="918646" cy="33855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解决问题的</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时间安排</a:t>
            </a:r>
          </a:p>
        </p:txBody>
      </p:sp>
      <p:sp>
        <p:nvSpPr>
          <p:cNvPr id="15" name="文本框 14"/>
          <p:cNvSpPr txBox="1"/>
          <p:nvPr/>
        </p:nvSpPr>
        <p:spPr>
          <a:xfrm>
            <a:off x="9380298" y="2595596"/>
            <a:ext cx="918646" cy="33855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解决问题的</a:t>
            </a:r>
            <a:br>
              <a:rPr lang="en-US" altLang="zh-CN" sz="800" b="1" dirty="0">
                <a:solidFill>
                  <a:prstClr val="white"/>
                </a:solidFill>
                <a:latin typeface="Arial" panose="020B0604020202020204"/>
                <a:ea typeface="黑体" panose="02010609060101010101" pitchFamily="49" charset="-122"/>
              </a:rPr>
            </a:br>
            <a:r>
              <a:rPr lang="zh-CN" altLang="en-US" sz="800" b="1" dirty="0">
                <a:solidFill>
                  <a:prstClr val="white"/>
                </a:solidFill>
                <a:latin typeface="Arial" panose="020B0604020202020204"/>
                <a:ea typeface="黑体" panose="02010609060101010101" pitchFamily="49" charset="-122"/>
              </a:rPr>
              <a:t>时间安排</a:t>
            </a:r>
          </a:p>
        </p:txBody>
      </p:sp>
      <p:sp>
        <p:nvSpPr>
          <p:cNvPr id="16" name="文本框 15"/>
          <p:cNvSpPr txBox="1"/>
          <p:nvPr/>
        </p:nvSpPr>
        <p:spPr>
          <a:xfrm>
            <a:off x="8054237" y="1349480"/>
            <a:ext cx="662913" cy="21544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负责单位</a:t>
            </a:r>
            <a:endParaRPr lang="zh-CN" altLang="en-US" b="1" dirty="0">
              <a:solidFill>
                <a:prstClr val="white"/>
              </a:solidFill>
              <a:latin typeface="Arial" panose="020B0604020202020204"/>
              <a:ea typeface="黑体" panose="02010609060101010101" pitchFamily="49" charset="-122"/>
            </a:endParaRPr>
          </a:p>
        </p:txBody>
      </p:sp>
      <p:sp>
        <p:nvSpPr>
          <p:cNvPr id="18" name="文本框 17"/>
          <p:cNvSpPr txBox="1"/>
          <p:nvPr/>
        </p:nvSpPr>
        <p:spPr>
          <a:xfrm>
            <a:off x="9303336" y="2091967"/>
            <a:ext cx="714370" cy="215444"/>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负责单位</a:t>
            </a:r>
            <a:endParaRPr lang="zh-CN" altLang="en-US" b="1" dirty="0">
              <a:solidFill>
                <a:prstClr val="white"/>
              </a:solidFill>
              <a:latin typeface="Arial" panose="020B0604020202020204"/>
              <a:ea typeface="黑体" panose="02010609060101010101" pitchFamily="49" charset="-122"/>
            </a:endParaRPr>
          </a:p>
        </p:txBody>
      </p:sp>
      <p:sp>
        <p:nvSpPr>
          <p:cNvPr id="19" name="文本框 18"/>
          <p:cNvSpPr txBox="1"/>
          <p:nvPr/>
        </p:nvSpPr>
        <p:spPr>
          <a:xfrm>
            <a:off x="10356732" y="2623283"/>
            <a:ext cx="822960" cy="274320"/>
          </a:xfrm>
          <a:prstGeom prst="rect">
            <a:avLst/>
          </a:prstGeom>
          <a:solidFill>
            <a:srgbClr val="C00000"/>
          </a:solidFill>
        </p:spPr>
        <p:txBody>
          <a:bodyPr wrap="square" rtlCol="0">
            <a:spAutoFit/>
          </a:bodyPr>
          <a:lstStyle/>
          <a:p>
            <a:pPr algn="ctr"/>
            <a:r>
              <a:rPr lang="zh-CN" altLang="en-US" sz="800" b="1" dirty="0">
                <a:solidFill>
                  <a:prstClr val="white"/>
                </a:solidFill>
                <a:latin typeface="Arial" panose="020B0604020202020204"/>
                <a:ea typeface="黑体" panose="02010609060101010101" pitchFamily="49" charset="-122"/>
              </a:rPr>
              <a:t>负责单位</a:t>
            </a:r>
            <a:endParaRPr lang="zh-CN" altLang="en-US" b="1" dirty="0">
              <a:solidFill>
                <a:prstClr val="white"/>
              </a:solidFill>
              <a:latin typeface="Arial" panose="020B0604020202020204"/>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85799"/>
            <a:ext cx="12192000" cy="6172200"/>
            <a:chOff x="0" y="685799"/>
            <a:chExt cx="12192000" cy="6172200"/>
          </a:xfrm>
        </p:grpSpPr>
        <p:sp>
          <p:nvSpPr>
            <p:cNvPr id="3" name="object 3"/>
            <p:cNvSpPr/>
            <p:nvPr/>
          </p:nvSpPr>
          <p:spPr>
            <a:xfrm>
              <a:off x="606551" y="685799"/>
              <a:ext cx="4712208" cy="58491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7839456" y="4745736"/>
              <a:ext cx="566927" cy="670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31125" y="0"/>
            <a:ext cx="5346700" cy="566822"/>
          </a:xfrm>
          <a:prstGeom prst="rect">
            <a:avLst/>
          </a:prstGeom>
        </p:spPr>
        <p:txBody>
          <a:bodyPr vert="horz" wrap="square" lIns="0" tIns="12700" rIns="0" bIns="0" rtlCol="0">
            <a:spAutoFit/>
          </a:bodyPr>
          <a:lstStyle/>
          <a:p>
            <a:pPr marL="12700">
              <a:lnSpc>
                <a:spcPct val="100000"/>
              </a:lnSpc>
              <a:spcBef>
                <a:spcPts val="100"/>
              </a:spcBef>
            </a:pPr>
            <a:r>
              <a:rPr lang="zh-CN" altLang="en-US" sz="3600" kern="1200" dirty="0">
                <a:solidFill>
                  <a:prstClr val="white"/>
                </a:solidFill>
                <a:latin typeface="STXihei" panose="02010600040101010101" pitchFamily="2" charset="-122"/>
                <a:ea typeface="STXihei" panose="02010600040101010101" pitchFamily="2" charset="-122"/>
                <a:cs typeface="Arial" panose="020B0604020202020204" pitchFamily="34" charset="0"/>
              </a:rPr>
              <a:t>学员反馈表</a:t>
            </a:r>
            <a:endParaRPr sz="3200" dirty="0">
              <a:latin typeface="STXihei" panose="02010600040101010101" pitchFamily="2" charset="-122"/>
              <a:ea typeface="STXihei" panose="02010600040101010101" pitchFamily="2" charset="-122"/>
            </a:endParaRPr>
          </a:p>
        </p:txBody>
      </p:sp>
      <p:sp>
        <p:nvSpPr>
          <p:cNvPr id="8" name="object 8"/>
          <p:cNvSpPr txBox="1"/>
          <p:nvPr/>
        </p:nvSpPr>
        <p:spPr>
          <a:xfrm>
            <a:off x="6250924" y="2204211"/>
            <a:ext cx="4422140" cy="1553310"/>
          </a:xfrm>
          <a:prstGeom prst="rect">
            <a:avLst/>
          </a:prstGeom>
        </p:spPr>
        <p:txBody>
          <a:bodyPr vert="horz" wrap="square" lIns="0" tIns="11430" rIns="0" bIns="0" rtlCol="0">
            <a:spAutoFit/>
          </a:bodyPr>
          <a:lstStyle/>
          <a:p>
            <a:pPr lvl="0" indent="648000" algn="just">
              <a:lnSpc>
                <a:spcPts val="4200"/>
              </a:lnSpc>
              <a:spcAft>
                <a:spcPts val="800"/>
              </a:spcAft>
            </a:pPr>
            <a:r>
              <a:rPr lang="zh-CN" altLang="en-US" sz="2800" dirty="0">
                <a:solidFill>
                  <a:prstClr val="black"/>
                </a:solidFill>
                <a:latin typeface="KaiTi" panose="02010609060101010101" pitchFamily="49" charset="-122"/>
                <a:ea typeface="KaiTi" panose="02010609060101010101" pitchFamily="49" charset="-122"/>
              </a:rPr>
              <a:t>您的反馈将帮助我们保持和提高未来模拟演练的质量和相关性。</a:t>
            </a:r>
            <a:endParaRPr lang="en-US" altLang="zh-CN" sz="3200" dirty="0">
              <a:solidFill>
                <a:prstClr val="black"/>
              </a:solidFill>
              <a:latin typeface="KaiTi" panose="02010609060101010101" pitchFamily="49" charset="-122"/>
              <a:ea typeface="KaiTi" panose="02010609060101010101" pitchFamily="49" charset="-122"/>
            </a:endParaRPr>
          </a:p>
        </p:txBody>
      </p:sp>
      <p:sp>
        <p:nvSpPr>
          <p:cNvPr id="9" name="object 9"/>
          <p:cNvSpPr txBox="1"/>
          <p:nvPr/>
        </p:nvSpPr>
        <p:spPr>
          <a:xfrm>
            <a:off x="8498307" y="4888483"/>
            <a:ext cx="990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5</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580255" cy="566822"/>
          </a:xfrm>
          <a:prstGeom prst="rect">
            <a:avLst/>
          </a:prstGeom>
        </p:spPr>
        <p:txBody>
          <a:bodyPr vert="horz" wrap="square" lIns="0" tIns="12700" rIns="0" bIns="0" rtlCol="0">
            <a:spAutoFit/>
          </a:bodyPr>
          <a:lstStyle/>
          <a:p>
            <a:pPr marL="12700">
              <a:lnSpc>
                <a:spcPct val="100000"/>
              </a:lnSpc>
              <a:spcBef>
                <a:spcPts val="100"/>
              </a:spcBef>
            </a:pPr>
            <a:r>
              <a:rPr lang="zh-CN" altLang="en-US" sz="3600" b="1" dirty="0">
                <a:solidFill>
                  <a:prstClr val="white"/>
                </a:solidFill>
                <a:latin typeface="STXihei" panose="02010600040101010101" pitchFamily="2" charset="-122"/>
                <a:ea typeface="STXihei" panose="02010600040101010101" pitchFamily="2" charset="-122"/>
                <a:cs typeface="Arial" panose="020B0604020202020204" pitchFamily="34" charset="0"/>
              </a:rPr>
              <a:t>后续步骤和总结</a:t>
            </a:r>
            <a:endParaRPr sz="3200" dirty="0">
              <a:latin typeface="STXihei" panose="02010600040101010101" pitchFamily="2" charset="-122"/>
              <a:ea typeface="STXihei" panose="02010600040101010101" pitchFamily="2" charset="-122"/>
              <a:cs typeface="Arial"/>
            </a:endParaRPr>
          </a:p>
        </p:txBody>
      </p:sp>
      <p:sp>
        <p:nvSpPr>
          <p:cNvPr id="3" name="object 3"/>
          <p:cNvSpPr/>
          <p:nvPr/>
        </p:nvSpPr>
        <p:spPr>
          <a:xfrm>
            <a:off x="1676400" y="780288"/>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lvl="0" algn="ctr">
              <a:spcBef>
                <a:spcPts val="700"/>
              </a:spcBef>
              <a:buClr>
                <a:srgbClr val="DD8047"/>
              </a:buClr>
              <a:buSzPct val="60000"/>
            </a:pPr>
            <a:r>
              <a:rPr lang="zh-CN" altLang="en-US" sz="3600" b="1" dirty="0">
                <a:solidFill>
                  <a:srgbClr val="0070C0"/>
                </a:solidFill>
                <a:latin typeface="STXihei" panose="02010600040101010101" pitchFamily="2" charset="-122"/>
                <a:ea typeface="STXihei" panose="02010600040101010101" pitchFamily="2" charset="-122"/>
                <a:cs typeface="Calibri" panose="020F0502020204030204" pitchFamily="34" charset="0"/>
              </a:rPr>
              <a:t>后续步骤</a:t>
            </a:r>
            <a:endParaRPr lang="en-US" altLang="zh-CN" sz="3600" b="1" dirty="0">
              <a:solidFill>
                <a:srgbClr val="0070C0"/>
              </a:solidFill>
              <a:latin typeface="STXihei" panose="02010600040101010101" pitchFamily="2" charset="-122"/>
              <a:ea typeface="STXihei" panose="02010600040101010101" pitchFamily="2" charset="-122"/>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Times New Roman" panose="02020603050405020304" pitchFamily="18" charset="0"/>
                <a:ea typeface="STXihei" panose="02010600040101010101" pitchFamily="2" charset="-122"/>
                <a:cs typeface="Times New Roman" panose="02020603050405020304" pitchFamily="18" charset="0"/>
              </a:rPr>
              <a:t>世卫组织</a:t>
            </a:r>
            <a:r>
              <a:rPr lang="en-US" altLang="zh-CN" sz="3200" dirty="0">
                <a:latin typeface="Times New Roman" panose="02020603050405020304" pitchFamily="18" charset="0"/>
                <a:ea typeface="STXihei" panose="02010600040101010101" pitchFamily="2" charset="-122"/>
                <a:cs typeface="Times New Roman" panose="02020603050405020304" pitchFamily="18" charset="0"/>
              </a:rPr>
              <a:t>COVID-19</a:t>
            </a:r>
            <a:r>
              <a:rPr lang="zh-CN" altLang="en-US" sz="3200" dirty="0">
                <a:latin typeface="Times New Roman" panose="02020603050405020304" pitchFamily="18" charset="0"/>
                <a:ea typeface="STXihei" panose="02010600040101010101" pitchFamily="2" charset="-122"/>
                <a:cs typeface="Times New Roman" panose="02020603050405020304" pitchFamily="18" charset="0"/>
              </a:rPr>
              <a:t>合作伙伴平台：</a:t>
            </a:r>
            <a:endParaRPr sz="3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914400" y="1128267"/>
            <a:ext cx="10332720" cy="3836756"/>
          </a:xfrm>
          <a:prstGeom prst="rect">
            <a:avLst/>
          </a:prstGeom>
        </p:spPr>
        <p:txBody>
          <a:bodyPr vert="horz" wrap="square" lIns="91440" tIns="0" rIns="0" bIns="0" rtlCol="0">
            <a:spAutoFit/>
          </a:bodyPr>
          <a:lstStyle/>
          <a:p>
            <a:pPr marL="12700">
              <a:lnSpc>
                <a:spcPct val="100000"/>
              </a:lnSpc>
              <a:spcBef>
                <a:spcPts val="100"/>
              </a:spcBef>
              <a:spcAft>
                <a:spcPts val="3000"/>
              </a:spcAft>
            </a:pPr>
            <a:r>
              <a:rPr lang="en-US" altLang="zh-CN" sz="28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800" spc="-5" dirty="0">
                <a:latin typeface="Times New Roman" panose="02020603050405020304" pitchFamily="18" charset="0"/>
                <a:ea typeface="SimSun" panose="02010600030101010101" pitchFamily="2" charset="-122"/>
                <a:cs typeface="Times New Roman" panose="02020603050405020304" pitchFamily="18" charset="0"/>
              </a:rPr>
              <a:t>合作伙伴平台和供应门户对象</a:t>
            </a:r>
            <a:endParaRPr sz="4250" dirty="0">
              <a:latin typeface="Times New Roman" panose="02020603050405020304" pitchFamily="18" charset="0"/>
              <a:ea typeface="SimSun" panose="02010600030101010101" pitchFamily="2" charset="-122"/>
              <a:cs typeface="Times New Roman" panose="02020603050405020304" pitchFamily="18" charset="0"/>
            </a:endParaRPr>
          </a:p>
          <a:p>
            <a:pPr marR="5080" indent="-228600" algn="just">
              <a:lnSpc>
                <a:spcPts val="3600"/>
              </a:lnSpc>
              <a:spcAft>
                <a:spcPts val="2400"/>
              </a:spcAft>
              <a:buChar char="•"/>
              <a:tabLst>
                <a:tab pos="241300" algn="l"/>
              </a:tabLst>
            </a:pP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合作伙伴平台支持各国、联合国机构、执行伙伴和捐      助者在</a:t>
            </a: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800" dirty="0">
                <a:latin typeface="Times New Roman" panose="02020603050405020304" pitchFamily="18" charset="0"/>
                <a:ea typeface="SimSun" panose="02010600030101010101" pitchFamily="2" charset="-122"/>
                <a:cs typeface="Times New Roman" panose="02020603050405020304" pitchFamily="18" charset="0"/>
              </a:rPr>
              <a:t>应对活动中的透明度、协作和效率。</a:t>
            </a:r>
            <a:endParaRPr sz="3700" dirty="0">
              <a:latin typeface="Times New Roman" panose="02020603050405020304" pitchFamily="18" charset="0"/>
              <a:ea typeface="SimSun" panose="02010600030101010101" pitchFamily="2" charset="-122"/>
              <a:cs typeface="Times New Roman" panose="02020603050405020304" pitchFamily="18" charset="0"/>
            </a:endParaRPr>
          </a:p>
          <a:p>
            <a:pPr marR="316865" indent="648000">
              <a:lnSpc>
                <a:spcPts val="2600"/>
              </a:lnSpc>
              <a:spcAft>
                <a:spcPts val="2400"/>
              </a:spcAf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在国家核对清单中，您不妨更新关于开展本次模拟演练的入境口岸支柱指标。</a:t>
            </a:r>
            <a:endParaRPr lang="zh-CN" altLang="en-US" sz="2850" dirty="0">
              <a:latin typeface="Times New Roman" panose="02020603050405020304" pitchFamily="18" charset="0"/>
              <a:ea typeface="SimSun" panose="02010600030101010101" pitchFamily="2" charset="-122"/>
              <a:cs typeface="Times New Roman" panose="02020603050405020304" pitchFamily="18" charset="0"/>
            </a:endParaRPr>
          </a:p>
          <a:p>
            <a:pPr marR="4992370" indent="648000">
              <a:lnSpc>
                <a:spcPct val="114999"/>
              </a:lnSpc>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欲获更多信息，请访问：</a:t>
            </a:r>
            <a:r>
              <a:rPr lang="en-US" sz="2400" u="heavy" spc="-5" dirty="0">
                <a:solidFill>
                  <a:srgbClr val="0563C1"/>
                </a:solidFill>
                <a:uFill>
                  <a:solidFill>
                    <a:srgbClr val="0563C1"/>
                  </a:solidFill>
                </a:uFill>
                <a:latin typeface="Times New Roman" panose="02020603050405020304" pitchFamily="18" charset="0"/>
                <a:ea typeface="SimSun" panose="02010600030101010101" pitchFamily="2" charset="-122"/>
                <a:cs typeface="Times New Roman" panose="02020603050405020304" pitchFamily="18" charset="0"/>
              </a:rPr>
              <a:t>https://covid19partnersplatform.who.int/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dirty="0">
                <a:latin typeface="Times New Roman" panose="02020603050405020304" pitchFamily="18" charset="0"/>
                <a:ea typeface="STXihei" panose="02010600040101010101" pitchFamily="2" charset="-122"/>
                <a:cs typeface="Times New Roman" panose="02020603050405020304" pitchFamily="18" charset="0"/>
              </a:rPr>
              <a:t>指导防范和应对工作</a:t>
            </a:r>
            <a:endParaRPr sz="36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object 4"/>
          <p:cNvSpPr txBox="1"/>
          <p:nvPr/>
        </p:nvSpPr>
        <p:spPr>
          <a:xfrm>
            <a:off x="533401" y="2773043"/>
            <a:ext cx="5181600" cy="3141886"/>
          </a:xfrm>
          <a:prstGeom prst="rect">
            <a:avLst/>
          </a:prstGeom>
        </p:spPr>
        <p:txBody>
          <a:bodyPr vert="horz" wrap="square" lIns="0" tIns="12700" rIns="0" bIns="0" rtlCol="0">
            <a:spAutoFit/>
          </a:bodyPr>
          <a:lstStyle/>
          <a:p>
            <a:pPr marL="12700" marR="5080" lvl="0" indent="720000" algn="just">
              <a:lnSpc>
                <a:spcPts val="2800"/>
              </a:lnSpc>
              <a:spcAft>
                <a:spcPts val="2400"/>
              </a:spcAft>
            </a:pP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自</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2020</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年</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1</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月以来，世卫组织已经发布了</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100</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多份有关</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COVID-19</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的文件。其中，一半以上是具体的技术指导，涉及如何发现和检测病例，如何根据疾病的严重程度为患者提供安全和适当的护理，如何追踪和隔离接触者，如何防止人与人之间的传播，如何保护卫生保健工作者，以及如何帮助社区做出适当反应。</a:t>
            </a:r>
          </a:p>
          <a:p>
            <a:pPr marL="12700" marR="5080" algn="just">
              <a:lnSpc>
                <a:spcPct val="100000"/>
              </a:lnSpc>
            </a:pPr>
            <a:endParaRPr sz="20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65760" y="1554480"/>
            <a:ext cx="11429999" cy="747718"/>
          </a:xfrm>
          <a:prstGeom prst="rect">
            <a:avLst/>
          </a:prstGeom>
        </p:spPr>
        <p:txBody>
          <a:bodyPr wrap="square" lIns="0">
            <a:spAutoFit/>
          </a:bodyPr>
          <a:lstStyle/>
          <a:p>
            <a:pPr marL="12700" marR="5080" lvl="0" indent="720000" algn="just">
              <a:lnSpc>
                <a:spcPts val="2700"/>
              </a:lnSpc>
              <a:spcAft>
                <a:spcPts val="2400"/>
              </a:spcAft>
            </a:pPr>
            <a:r>
              <a:rPr lang="zh-CN" altLang="en-US" sz="2000" spc="-5"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在类似</a:t>
            </a:r>
            <a:r>
              <a:rPr lang="en-US" altLang="zh-CN" sz="2000" spc="-5"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COVID-19</a:t>
            </a:r>
            <a:r>
              <a:rPr lang="zh-CN" altLang="en-US" sz="2000" spc="-5"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大流行这样的突发卫生事件中，世卫组织最重要的作用之一是收集世界各地的数据和研究结果，对其进行评估，然后就如何进行应对向各国提供建议。</a:t>
            </a:r>
            <a:endParaRPr lang="zh-CN" altLang="en-US" sz="2050" dirty="0">
              <a:solidFill>
                <a:prstClr val="black"/>
              </a:solidFill>
              <a:latin typeface="Times New Roman" panose="02020603050405020304" pitchFamily="18" charset="0"/>
              <a:ea typeface="KaiTi" panose="02010609060101010101" pitchFamily="49" charset="-122"/>
              <a:cs typeface="Times New Roman" panose="02020603050405020304" pitchFamily="18" charset="0"/>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marL="12700" lvl="0" algn="just">
              <a:spcBef>
                <a:spcPts val="100"/>
              </a:spcBef>
            </a:pPr>
            <a:r>
              <a:rPr lang="zh-CN" altLang="en-US" sz="2800" b="1" spc="-5" dirty="0">
                <a:solidFill>
                  <a:srgbClr val="005D85"/>
                </a:solidFill>
                <a:latin typeface="STXihei" panose="02010600040101010101" pitchFamily="2" charset="-122"/>
                <a:ea typeface="STXihei" panose="02010600040101010101" pitchFamily="2" charset="-122"/>
                <a:cs typeface="Arial"/>
              </a:rPr>
              <a:t>世卫组织提供了最新和准确的建议</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电子学习课程</a:t>
            </a:r>
            <a:endParaRPr sz="3200" dirty="0">
              <a:latin typeface="STXihei" panose="02010600040101010101" pitchFamily="2" charset="-122"/>
              <a:ea typeface="STXihei" panose="02010600040101010101" pitchFamily="2" charset="-122"/>
            </a:endParaRPr>
          </a:p>
        </p:txBody>
      </p:sp>
      <p:sp>
        <p:nvSpPr>
          <p:cNvPr id="4" name="Rectangle 3">
            <a:extLst>
              <a:ext uri="{FF2B5EF4-FFF2-40B4-BE49-F238E27FC236}">
                <a16:creationId xmlns:a16="http://schemas.microsoft.com/office/drawing/2014/main" id="{E5850D97-F7B6-40D4-8E9E-C93A38B44EB4}"/>
              </a:ext>
            </a:extLst>
          </p:cNvPr>
          <p:cNvSpPr/>
          <p:nvPr/>
        </p:nvSpPr>
        <p:spPr>
          <a:xfrm>
            <a:off x="231125" y="1166843"/>
            <a:ext cx="11960875" cy="3847207"/>
          </a:xfrm>
          <a:prstGeom prst="rect">
            <a:avLst/>
          </a:prstGeom>
        </p:spPr>
        <p:txBody>
          <a:bodyPr wrap="square">
            <a:spAutoFit/>
          </a:bodyPr>
          <a:lstStyle/>
          <a:p>
            <a:pPr>
              <a:spcAft>
                <a:spcPts val="2400"/>
              </a:spcAft>
            </a:pPr>
            <a:r>
              <a:rPr lang="zh-CN" altLang="en-US" sz="2800" dirty="0">
                <a:solidFill>
                  <a:prstClr val="black"/>
                </a:solidFill>
                <a:latin typeface="SimSun" panose="02010600030101010101" pitchFamily="2" charset="-122"/>
                <a:ea typeface="SimSun" panose="02010600030101010101" pitchFamily="2" charset="-122"/>
                <a:cs typeface="Arial"/>
              </a:rPr>
              <a:t>以下电子学习课程可在此获取：</a:t>
            </a:r>
            <a:endParaRPr lang="en-US" sz="2800" dirty="0">
              <a:solidFill>
                <a:prstClr val="black"/>
              </a:solidFill>
              <a:latin typeface="SimSun" panose="02010600030101010101" pitchFamily="2" charset="-122"/>
              <a:ea typeface="SimSun" panose="02010600030101010101" pitchFamily="2" charset="-122"/>
              <a:cs typeface="Arial"/>
            </a:endParaRPr>
          </a:p>
          <a:p>
            <a:pPr marL="457200" indent="-457200">
              <a:buFont typeface="Arial" panose="020B0604020202020204" pitchFamily="34" charset="0"/>
              <a:buChar char="•"/>
            </a:pP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船上 </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COVID-19 </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病例和疫情管理的操作问题</a:t>
            </a: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COVID-19</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疫情背景下对入境口岸患病旅客的管理</a:t>
            </a: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航空中</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COVID-19</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病例和疫情管理的操作问题</a:t>
            </a: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3"/>
              </a:rPr>
              <a:t>在陆路过境点控制</a:t>
            </a: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3"/>
              </a:rPr>
              <a:t>COVID-19</a:t>
            </a:r>
            <a:r>
              <a:rPr lang="zh-CN" alt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3"/>
              </a:rPr>
              <a:t>传播</a:t>
            </a:r>
            <a:endParaRPr lang="en-US"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87880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zh-CN" altLang="en-US" sz="2400" b="1" dirty="0">
                <a:solidFill>
                  <a:schemeClr val="bg1"/>
                </a:solidFill>
                <a:latin typeface="STXihei" panose="02010600040101010101" pitchFamily="2" charset="-122"/>
                <a:ea typeface="STXihei" panose="02010600040101010101" pitchFamily="2" charset="-122"/>
              </a:rPr>
              <a:t>世卫组织资源</a:t>
            </a:r>
            <a:endParaRPr lang="en-US" sz="2400" b="1" dirty="0">
              <a:solidFill>
                <a:schemeClr val="bg1"/>
              </a:solidFill>
              <a:latin typeface="STXihei" panose="02010600040101010101" pitchFamily="2" charset="-122"/>
              <a:ea typeface="STXihei" panose="02010600040101010101" pitchFamily="2" charset="-122"/>
            </a:endParaRP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zh-CN" altLang="en-US" sz="4800" b="1" dirty="0">
                <a:solidFill>
                  <a:schemeClr val="bg1"/>
                </a:solidFill>
                <a:latin typeface="Times New Roman" panose="02020603050405020304" pitchFamily="18" charset="0"/>
                <a:ea typeface="STXihei" panose="02010600040101010101" pitchFamily="2" charset="-122"/>
                <a:cs typeface="Times New Roman" panose="02020603050405020304" pitchFamily="18" charset="0"/>
              </a:rPr>
              <a:t>谢谢！</a:t>
            </a:r>
            <a:endParaRPr lang="en-US" sz="4800" b="1" dirty="0">
              <a:solidFill>
                <a:schemeClr val="bg1"/>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9"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lnSpc>
                <a:spcPts val="1400"/>
              </a:lnSpc>
            </a:pPr>
            <a:r>
              <a:rPr lang="zh-CN" altLang="en-US" sz="1400" b="1" dirty="0">
                <a:latin typeface="Times New Roman" panose="02020603050405020304" pitchFamily="18" charset="0"/>
                <a:ea typeface="STXihei" panose="02010600040101010101" pitchFamily="2" charset="-122"/>
                <a:cs typeface="Times New Roman" panose="02020603050405020304" pitchFamily="18" charset="0"/>
              </a:rPr>
              <a:t>世卫组织</a:t>
            </a:r>
            <a:br>
              <a:rPr lang="zh-CN" altLang="en-US" sz="1400" b="1" dirty="0">
                <a:latin typeface="Times New Roman" panose="02020603050405020304" pitchFamily="18" charset="0"/>
                <a:ea typeface="STXihei" panose="02010600040101010101" pitchFamily="2" charset="-122"/>
                <a:cs typeface="Times New Roman" panose="02020603050405020304" pitchFamily="18" charset="0"/>
              </a:rPr>
            </a:br>
            <a:r>
              <a:rPr lang="en-US" altLang="zh-CN" sz="1400" b="1" dirty="0">
                <a:latin typeface="Times New Roman" panose="02020603050405020304" pitchFamily="18" charset="0"/>
                <a:ea typeface="STXihei" panose="02010600040101010101" pitchFamily="2" charset="-122"/>
                <a:cs typeface="Times New Roman" panose="02020603050405020304" pitchFamily="18" charset="0"/>
              </a:rPr>
              <a:t>COVID-19</a:t>
            </a:r>
          </a:p>
          <a:p>
            <a:pPr algn="ctr">
              <a:lnSpc>
                <a:spcPts val="1400"/>
              </a:lnSpc>
            </a:pPr>
            <a:r>
              <a:rPr lang="zh-CN" altLang="en-US" sz="1400" b="1" dirty="0">
                <a:latin typeface="Times New Roman" panose="02020603050405020304" pitchFamily="18" charset="0"/>
                <a:ea typeface="STXihei" panose="02010600040101010101" pitchFamily="2" charset="-122"/>
                <a:cs typeface="Times New Roman" panose="02020603050405020304" pitchFamily="18" charset="0"/>
              </a:rPr>
              <a:t>突发事件网页</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algn="ctr">
              <a:spcBef>
                <a:spcPts val="700"/>
              </a:spcBef>
              <a:buClr>
                <a:srgbClr val="DD8047"/>
              </a:buClr>
              <a:buSzPct val="60000"/>
            </a:pPr>
            <a:r>
              <a:rPr lang="zh-CN" altLang="en-US" sz="1400" b="1" dirty="0">
                <a:solidFill>
                  <a:srgbClr val="0070C0"/>
                </a:solidFill>
                <a:latin typeface="STXihei" panose="02010600040101010101" pitchFamily="2" charset="-122"/>
                <a:ea typeface="STXihei" panose="02010600040101010101" pitchFamily="2" charset="-122"/>
                <a:cs typeface="Calibri" panose="020F0502020204030204" pitchFamily="34" charset="0"/>
              </a:rPr>
              <a:t>扫描或点击</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lvl="0" algn="ctr">
              <a:spcBef>
                <a:spcPts val="700"/>
              </a:spcBef>
              <a:buClr>
                <a:srgbClr val="DD8047"/>
              </a:buClr>
              <a:buSzPct val="60000"/>
            </a:pPr>
            <a:r>
              <a:rPr lang="zh-CN" altLang="en-US" sz="20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关于模拟演练技术支持，</a:t>
            </a:r>
            <a:endParaRPr lang="en-US" altLang="zh-CN" sz="20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endParaRPr>
          </a:p>
          <a:p>
            <a:pPr lvl="0" algn="ctr">
              <a:spcBef>
                <a:spcPts val="700"/>
              </a:spcBef>
              <a:buClr>
                <a:srgbClr val="DD8047"/>
              </a:buClr>
              <a:buSzPct val="60000"/>
            </a:pPr>
            <a:r>
              <a:rPr lang="zh-CN" altLang="en-US" sz="20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请联系贵国世卫组织国家办事处或区域办事处联络人：</a:t>
            </a:r>
            <a:endParaRPr lang="en-US" altLang="zh-CN" sz="20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endParaRPr>
          </a:p>
          <a:p>
            <a:pPr>
              <a:spcBef>
                <a:spcPts val="700"/>
              </a:spcBef>
              <a:buClr>
                <a:srgbClr val="DD8047"/>
              </a:buClr>
              <a:buSzPct val="60000"/>
            </a:pPr>
            <a:r>
              <a:rPr lang="en-US" sz="20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非洲区域办事处：	</a:t>
            </a: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stephenm@who.int</a:t>
            </a:r>
          </a:p>
          <a:p>
            <a:pPr>
              <a:spcBef>
                <a:spcPts val="700"/>
              </a:spcBef>
              <a:buClr>
                <a:srgbClr val="DD8047"/>
              </a:buClr>
              <a:buSzPct val="60000"/>
            </a:pP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东地中海区域办事处：	</a:t>
            </a: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samhourid@who.int</a:t>
            </a:r>
          </a:p>
          <a:p>
            <a:pPr>
              <a:spcBef>
                <a:spcPts val="700"/>
              </a:spcBef>
              <a:buClr>
                <a:srgbClr val="DD8047"/>
              </a:buClr>
              <a:buSzPct val="60000"/>
            </a:pP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欧洲区域办事处：	</a:t>
            </a:r>
            <a:r>
              <a:rPr lang="en-US" b="1" dirty="0" err="1">
                <a:solidFill>
                  <a:srgbClr val="0070C0"/>
                </a:solidFill>
                <a:latin typeface="Times New Roman" panose="02020603050405020304" pitchFamily="18" charset="0"/>
                <a:ea typeface="STXihei" panose="02010600040101010101" pitchFamily="2" charset="-122"/>
                <a:cs typeface="Times New Roman" panose="02020603050405020304" pitchFamily="18" charset="0"/>
              </a:rPr>
              <a:t>schmidtt@who.int;rashforda@who.int</a:t>
            </a:r>
            <a:endPar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endParaRPr>
          </a:p>
          <a:p>
            <a:pPr>
              <a:spcBef>
                <a:spcPts val="700"/>
              </a:spcBef>
              <a:buClr>
                <a:srgbClr val="DD8047"/>
              </a:buClr>
              <a:buSzPct val="60000"/>
            </a:pP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泛美卫生组织：		</a:t>
            </a: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andragro@paho.org</a:t>
            </a:r>
          </a:p>
          <a:p>
            <a:pPr>
              <a:spcBef>
                <a:spcPts val="700"/>
              </a:spcBef>
              <a:buClr>
                <a:srgbClr val="DD8047"/>
              </a:buClr>
              <a:buSzPct val="60000"/>
            </a:pP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东南亚区域办事处：</a:t>
            </a:r>
            <a:r>
              <a:rPr lang="zh-CN" altLang="en-US" b="1">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en-US" b="1">
                <a:solidFill>
                  <a:srgbClr val="0070C0"/>
                </a:solidFill>
                <a:latin typeface="Times New Roman" panose="02020603050405020304" pitchFamily="18" charset="0"/>
                <a:ea typeface="STXihei" panose="02010600040101010101" pitchFamily="2" charset="-122"/>
                <a:cs typeface="Times New Roman" panose="02020603050405020304" pitchFamily="18" charset="0"/>
              </a:rPr>
              <a:t>katom</a:t>
            </a: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@who.int; htikem@who.int</a:t>
            </a:r>
          </a:p>
          <a:p>
            <a:pPr>
              <a:spcBef>
                <a:spcPts val="700"/>
              </a:spcBef>
              <a:buClr>
                <a:srgbClr val="DD8047"/>
              </a:buClr>
              <a:buSzPct val="60000"/>
            </a:pP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				</a:t>
            </a:r>
            <a:r>
              <a:rPr lang="zh-CN" alt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西太平洋区域办事处：	</a:t>
            </a:r>
            <a:r>
              <a:rPr lang="en-US"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eshofoniea@who.int</a:t>
            </a:r>
            <a:endParaRPr lang="en-GB"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zh-CN" altLang="en-US" sz="1400" b="1" dirty="0">
                <a:latin typeface="STXihei" panose="02010600040101010101" pitchFamily="2" charset="-122"/>
                <a:ea typeface="STXihei" panose="02010600040101010101" pitchFamily="2" charset="-122"/>
              </a:rPr>
              <a:t>关于冠状病毒</a:t>
            </a:r>
            <a:br>
              <a:rPr lang="en-US" altLang="zh-CN" sz="1400" b="1" dirty="0">
                <a:latin typeface="STXihei" panose="02010600040101010101" pitchFamily="2" charset="-122"/>
                <a:ea typeface="STXihei" panose="02010600040101010101" pitchFamily="2" charset="-122"/>
              </a:rPr>
            </a:br>
            <a:r>
              <a:rPr lang="zh-CN" altLang="en-US" sz="1400" b="1" dirty="0">
                <a:latin typeface="STXihei" panose="02010600040101010101" pitchFamily="2" charset="-122"/>
                <a:ea typeface="STXihei" panose="02010600040101010101" pitchFamily="2" charset="-122"/>
              </a:rPr>
              <a:t>的更多信息</a:t>
            </a:r>
          </a:p>
        </p:txBody>
      </p:sp>
      <p:pic>
        <p:nvPicPr>
          <p:cNvPr id="16" name="Picture 15">
            <a:hlinkClick r:id="rId5"/>
            <a:extLst>
              <a:ext uri="{FF2B5EF4-FFF2-40B4-BE49-F238E27FC236}">
                <a16:creationId xmlns:a16="http://schemas.microsoft.com/office/drawing/2014/main" id="{BD923BB1-F5AD-406F-BBD9-A8E464A1FDE4}"/>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502434" y="6190486"/>
            <a:ext cx="1398895" cy="307777"/>
          </a:xfrm>
          <a:prstGeom prst="rect">
            <a:avLst/>
          </a:prstGeom>
          <a:noFill/>
        </p:spPr>
        <p:txBody>
          <a:bodyPr wrap="square" rtlCol="0">
            <a:spAutoFit/>
          </a:bodyPr>
          <a:lstStyle/>
          <a:p>
            <a:pPr algn="ctr">
              <a:spcBef>
                <a:spcPts val="700"/>
              </a:spcBef>
              <a:buClr>
                <a:srgbClr val="DD8047"/>
              </a:buClr>
              <a:buSzPct val="60000"/>
            </a:pPr>
            <a:r>
              <a:rPr lang="zh-CN" altLang="en-US" sz="1400" b="1" dirty="0">
                <a:solidFill>
                  <a:srgbClr val="0070C0"/>
                </a:solidFill>
                <a:latin typeface="STXihei" panose="02010600040101010101" pitchFamily="2" charset="-122"/>
                <a:ea typeface="STXihei" panose="02010600040101010101" pitchFamily="2" charset="-122"/>
                <a:cs typeface="Calibri" panose="020F0502020204030204" pitchFamily="34" charset="0"/>
              </a:rPr>
              <a:t>扫描或点击</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zh-CN" altLang="en-US" sz="1400" b="1" dirty="0">
                <a:latin typeface="STXihei" panose="02010600040101010101" pitchFamily="2" charset="-122"/>
                <a:ea typeface="STXihei" panose="02010600040101010101" pitchFamily="2" charset="-122"/>
              </a:rPr>
              <a:t>世卫组织</a:t>
            </a:r>
            <a:br>
              <a:rPr lang="en-US" altLang="zh-CN" sz="1400" b="1" dirty="0">
                <a:latin typeface="STXihei" panose="02010600040101010101" pitchFamily="2" charset="-122"/>
                <a:ea typeface="STXihei" panose="02010600040101010101" pitchFamily="2" charset="-122"/>
              </a:rPr>
            </a:br>
            <a:r>
              <a:rPr lang="zh-CN" altLang="en-US" sz="1400" b="1" dirty="0">
                <a:latin typeface="STXihei" panose="02010600040101010101" pitchFamily="2" charset="-122"/>
                <a:ea typeface="STXihei" panose="02010600040101010101" pitchFamily="2" charset="-122"/>
              </a:rPr>
              <a:t>模拟演练资源</a:t>
            </a:r>
            <a:endParaRPr lang="en-US" sz="1400" b="1" dirty="0">
              <a:latin typeface="STXihei" panose="02010600040101010101" pitchFamily="2" charset="-122"/>
              <a:ea typeface="STXihei" panose="02010600040101010101" pitchFamily="2" charset="-122"/>
            </a:endParaRPr>
          </a:p>
        </p:txBody>
      </p:sp>
      <p:pic>
        <p:nvPicPr>
          <p:cNvPr id="4" name="Picture 3">
            <a:hlinkClick r:id="rId7"/>
            <a:extLst>
              <a:ext uri="{FF2B5EF4-FFF2-40B4-BE49-F238E27FC236}">
                <a16:creationId xmlns:a16="http://schemas.microsoft.com/office/drawing/2014/main" id="{8D4128EA-2D55-489B-A288-BCFD7174DEE5}"/>
              </a:ext>
            </a:extLst>
          </p:cNvPr>
          <p:cNvPicPr>
            <a:picLocks noChangeAspect="1"/>
          </p:cNvPicPr>
          <p:nvPr/>
        </p:nvPicPr>
        <p:blipFill>
          <a:blip r:embed="rId8"/>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algn="ctr">
              <a:spcBef>
                <a:spcPts val="700"/>
              </a:spcBef>
              <a:buClr>
                <a:srgbClr val="DD8047"/>
              </a:buClr>
              <a:buSzPct val="60000"/>
            </a:pPr>
            <a:r>
              <a:rPr lang="zh-CN" altLang="en-US" sz="1400" b="1" dirty="0">
                <a:solidFill>
                  <a:srgbClr val="0070C0"/>
                </a:solidFill>
                <a:latin typeface="STXihei" panose="02010600040101010101" pitchFamily="2" charset="-122"/>
                <a:ea typeface="STXihei" panose="02010600040101010101" pitchFamily="2" charset="-122"/>
                <a:cs typeface="Calibri" panose="020F0502020204030204" pitchFamily="34" charset="0"/>
              </a:rPr>
              <a:t>扫描或点击</a:t>
            </a:r>
          </a:p>
        </p:txBody>
      </p:sp>
    </p:spTree>
    <p:extLst>
      <p:ext uri="{BB962C8B-B14F-4D97-AF65-F5344CB8AC3E}">
        <p14:creationId xmlns:p14="http://schemas.microsoft.com/office/powerpoint/2010/main" val="3088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703707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桌面演练是什么？</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951024" y="1597659"/>
            <a:ext cx="10288905" cy="2658420"/>
          </a:xfrm>
          <a:prstGeom prst="rect">
            <a:avLst/>
          </a:prstGeom>
        </p:spPr>
        <p:txBody>
          <a:bodyPr vert="horz" wrap="square" lIns="0" tIns="54610" rIns="0" bIns="0" rtlCol="0">
            <a:spAutoFit/>
          </a:bodyPr>
          <a:lstStyle/>
          <a:p>
            <a:pPr marL="12700" marR="5080" lvl="0" indent="720000" algn="ctr">
              <a:lnSpc>
                <a:spcPts val="4600"/>
              </a:lnSpc>
              <a:spcAft>
                <a:spcPts val="3600"/>
              </a:spcAft>
            </a:pPr>
            <a:r>
              <a:rPr lang="zh-CN" altLang="en-US" sz="2800" b="1" spc="-15" dirty="0">
                <a:solidFill>
                  <a:srgbClr val="005D85"/>
                </a:solidFill>
                <a:latin typeface="STXihei" panose="02010600040101010101" pitchFamily="2" charset="-122"/>
                <a:ea typeface="STXihei" panose="02010600040101010101" pitchFamily="2" charset="-122"/>
                <a:cs typeface="Calibri"/>
              </a:rPr>
              <a:t>桌面演练</a:t>
            </a:r>
            <a:r>
              <a:rPr lang="zh-CN" altLang="en-US" sz="2800" dirty="0">
                <a:solidFill>
                  <a:prstClr val="black"/>
                </a:solidFill>
                <a:cs typeface="Calibri"/>
              </a:rPr>
              <a:t>是以讨论为基础的活动，使用渐进式模拟场景以及按脚本附加的一系列具体情况，使学员考虑潜在突发卫生事件对现有计划、程序和能力的影响。</a:t>
            </a:r>
            <a:endParaRPr sz="3550" dirty="0">
              <a:latin typeface="Calibri"/>
              <a:cs typeface="Calibri"/>
            </a:endParaRPr>
          </a:p>
          <a:p>
            <a:pPr marL="254635" marR="246379" lvl="0" algn="ctr">
              <a:lnSpc>
                <a:spcPts val="2900"/>
              </a:lnSpc>
              <a:spcAft>
                <a:spcPts val="2400"/>
              </a:spcAft>
            </a:pPr>
            <a:r>
              <a:rPr lang="zh-CN" altLang="en-US" sz="2800" spc="-120" dirty="0">
                <a:solidFill>
                  <a:prstClr val="black"/>
                </a:solidFill>
                <a:cs typeface="Calibri"/>
              </a:rPr>
              <a:t>“桌面演练在非正式、无压力的环境中</a:t>
            </a:r>
            <a:r>
              <a:rPr lang="zh-CN" altLang="en-US" sz="2800" b="1" spc="-15" dirty="0">
                <a:solidFill>
                  <a:srgbClr val="005D85"/>
                </a:solidFill>
                <a:latin typeface="STXihei" panose="02010600040101010101" pitchFamily="2" charset="-122"/>
                <a:ea typeface="STXihei" panose="02010600040101010101" pitchFamily="2" charset="-122"/>
                <a:cs typeface="Calibri"/>
              </a:rPr>
              <a:t>模拟突发事件</a:t>
            </a:r>
            <a:r>
              <a:rPr lang="zh-CN" altLang="en-US" sz="2800" spc="-120" dirty="0">
                <a:solidFill>
                  <a:prstClr val="black"/>
                </a:solidFill>
                <a:cs typeface="Calibri"/>
              </a:rPr>
              <a:t>”。</a:t>
            </a:r>
            <a:endParaRPr lang="zh-CN" altLang="en-US" sz="2800" dirty="0">
              <a:solidFill>
                <a:prstClr val="black"/>
              </a:solidFill>
              <a:ea typeface="黑体" panose="02010609060101010101" pitchFamily="49" charset="-122"/>
              <a:cs typeface="Calibri"/>
            </a:endParaRPr>
          </a:p>
        </p:txBody>
      </p:sp>
      <p:sp>
        <p:nvSpPr>
          <p:cNvPr id="4" name="object 4"/>
          <p:cNvSpPr txBox="1"/>
          <p:nvPr/>
        </p:nvSpPr>
        <p:spPr>
          <a:xfrm>
            <a:off x="4738799" y="4962652"/>
            <a:ext cx="2713990" cy="234423"/>
          </a:xfrm>
          <a:prstGeom prst="rect">
            <a:avLst/>
          </a:prstGeom>
        </p:spPr>
        <p:txBody>
          <a:bodyPr vert="horz" wrap="square" lIns="0" tIns="12700" rIns="0" bIns="0" rtlCol="0">
            <a:spAutoFit/>
          </a:bodyPr>
          <a:lstStyle/>
          <a:p>
            <a:pPr lvl="0" algn="ctr">
              <a:lnSpc>
                <a:spcPct val="90000"/>
              </a:lnSpc>
              <a:spcBef>
                <a:spcPts val="1000"/>
              </a:spcBef>
            </a:pPr>
            <a:r>
              <a:rPr lang="en-US" altLang="zh-CN" sz="16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prstClr val="black"/>
                </a:solidFill>
                <a:latin typeface="Arial" panose="020B0604020202020204" pitchFamily="34" charset="0"/>
                <a:ea typeface="黑体" panose="02010609060101010101" pitchFamily="49" charset="-122"/>
                <a:cs typeface="Arial" panose="020B0604020202020204" pitchFamily="34" charset="0"/>
              </a:rPr>
              <a:t> </a:t>
            </a:r>
            <a:r>
              <a:rPr lang="zh-CN" altLang="en-US"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世卫组织演练手册，</a:t>
            </a:r>
            <a:r>
              <a:rPr lang="en-US" altLang="zh-CN"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2017</a:t>
            </a:r>
            <a:r>
              <a:rPr lang="zh-CN" altLang="en-US"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231505" y="0"/>
            <a:ext cx="396367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kern="1200" dirty="0">
                <a:solidFill>
                  <a:prstClr val="white"/>
                </a:solidFill>
                <a:latin typeface="STXihei" panose="02010600040101010101" pitchFamily="2" charset="-122"/>
                <a:ea typeface="STXihei" panose="02010600040101010101" pitchFamily="2" charset="-122"/>
                <a:cs typeface="Calibri" panose="020F0502020204030204" pitchFamily="34" charset="0"/>
              </a:rPr>
              <a:t>设计和目的</a:t>
            </a:r>
            <a:endParaRPr sz="3600" dirty="0">
              <a:latin typeface="STXihei" panose="02010600040101010101" pitchFamily="2" charset="-122"/>
              <a:ea typeface="STXihei" panose="02010600040101010101" pitchFamily="2" charset="-122"/>
            </a:endParaRPr>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object 4"/>
          <p:cNvSpPr txBox="1"/>
          <p:nvPr/>
        </p:nvSpPr>
        <p:spPr>
          <a:xfrm>
            <a:off x="231519" y="733044"/>
            <a:ext cx="8226681" cy="5391284"/>
          </a:xfrm>
          <a:prstGeom prst="rect">
            <a:avLst/>
          </a:prstGeom>
        </p:spPr>
        <p:txBody>
          <a:bodyPr vert="horz" wrap="square" lIns="0" tIns="12700" rIns="0" bIns="0" rtlCol="0">
            <a:spAutoFit/>
          </a:bodyPr>
          <a:lstStyle/>
          <a:p>
            <a:pPr marL="12700">
              <a:lnSpc>
                <a:spcPct val="100000"/>
              </a:lnSpc>
              <a:spcBef>
                <a:spcPts val="100"/>
              </a:spcBef>
              <a:spcAft>
                <a:spcPts val="1800"/>
              </a:spcAft>
            </a:pPr>
            <a:r>
              <a:rPr lang="zh-CN" altLang="en-US" sz="1600" b="1" spc="-5" dirty="0">
                <a:solidFill>
                  <a:srgbClr val="005D85"/>
                </a:solidFill>
                <a:latin typeface="STXihei" panose="02010600040101010101" pitchFamily="2" charset="-122"/>
                <a:ea typeface="STXihei" panose="02010600040101010101" pitchFamily="2" charset="-122"/>
                <a:cs typeface="Arial"/>
              </a:rPr>
              <a:t>演练设计</a:t>
            </a:r>
          </a:p>
          <a:p>
            <a:pPr>
              <a:lnSpc>
                <a:spcPct val="100000"/>
              </a:lnSpc>
              <a:spcBef>
                <a:spcPts val="30"/>
              </a:spcBef>
            </a:pPr>
            <a:endParaRPr sz="1400" dirty="0">
              <a:latin typeface="Arial"/>
              <a:cs typeface="Arial"/>
            </a:endParaRPr>
          </a:p>
          <a:p>
            <a:pPr marL="12700" marR="5080" indent="432000" algn="just">
              <a:lnSpc>
                <a:spcPts val="2300"/>
              </a:lnSpc>
              <a:spcAft>
                <a:spcPts val="2400"/>
              </a:spcAf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本次演练要求各国和公共卫生行为者评估在主要入境口岸筛查和管理</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疑似病例所需的公共卫生计划和机构。本次演练以已发布的</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入境口岸指导文件为基础，包括：</a:t>
            </a:r>
            <a:endParaRPr sz="1600"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tabLst>
                <a:tab pos="354965" algn="l"/>
                <a:tab pos="355600" algn="l"/>
              </a:tabLst>
            </a:pPr>
            <a:r>
              <a:rPr lang="en-US" sz="1600" spc="-5" dirty="0">
                <a:latin typeface="Times New Roman" panose="02020603050405020304" pitchFamily="18" charset="0"/>
                <a:ea typeface="SimSun" panose="02010600030101010101" pitchFamily="2" charset="-122"/>
                <a:cs typeface="Times New Roman" panose="02020603050405020304" pitchFamily="18" charset="0"/>
              </a:rPr>
              <a:t>1.	</a:t>
            </a:r>
            <a:r>
              <a:rPr 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病例接触者隔离注意事项</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8</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tabLst>
                <a:tab pos="354965" algn="l"/>
                <a:tab pos="355600" algn="l"/>
              </a:tabLst>
            </a:pP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在陆路过境点控制</a:t>
            </a:r>
            <a:r>
              <a:rPr lang="en-US" altLang="zh-CN"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传播</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5</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tabLst>
                <a:tab pos="354965" algn="l"/>
                <a:tab pos="355600" algn="l"/>
              </a:tabLst>
            </a:pP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3.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入境口岸患病旅客的管理</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tabLst>
                <a:tab pos="354965" algn="l"/>
                <a:tab pos="355600" algn="l"/>
              </a:tabLst>
            </a:pP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4.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在货船和渔船上促进应对</a:t>
            </a:r>
            <a:r>
              <a:rPr lang="en-US" altLang="zh-CN"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的公共卫生措施</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8</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tabLst>
                <a:tab pos="354965" algn="l"/>
                <a:tab pos="355600" algn="l"/>
              </a:tabLst>
            </a:pP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5.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航空中</a:t>
            </a:r>
            <a:r>
              <a:rPr 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病例和疫情管理的操作问题</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lang="en-US" altLang="zh-CN"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ts val="2600"/>
              </a:lnSpc>
              <a:spcAft>
                <a:spcPts val="2400"/>
              </a:spcAft>
              <a:tabLst>
                <a:tab pos="354965" algn="l"/>
                <a:tab pos="355600" algn="l"/>
              </a:tabLst>
            </a:pP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6.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船上 </a:t>
            </a:r>
            <a:r>
              <a:rPr lang="en-US" altLang="zh-CN"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COVID-19 </a:t>
            </a:r>
            <a:r>
              <a:rPr lang="zh-CN" altLang="en-US" sz="1600" u="sng" spc="-5" dirty="0">
                <a:solidFill>
                  <a:schemeClr val="tx2">
                    <a:lumMod val="60000"/>
                    <a:lumOff val="40000"/>
                  </a:schemeClr>
                </a:solidFill>
                <a:latin typeface="Times New Roman" panose="02020603050405020304" pitchFamily="18" charset="0"/>
                <a:ea typeface="SimSun" panose="02010600030101010101" pitchFamily="2" charset="-122"/>
                <a:cs typeface="Times New Roman" panose="02020603050405020304" pitchFamily="18" charset="0"/>
              </a:rPr>
              <a:t>病例或疫情管理的操作问题</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月）</a:t>
            </a:r>
            <a:endParaRPr sz="1600" spc="-5" dirty="0">
              <a:latin typeface="Times New Roman" panose="02020603050405020304" pitchFamily="18" charset="0"/>
              <a:ea typeface="SimSun" panose="02010600030101010101" pitchFamily="2" charset="-122"/>
              <a:cs typeface="Times New Roman" panose="02020603050405020304" pitchFamily="18" charset="0"/>
            </a:endParaRPr>
          </a:p>
          <a:p>
            <a:pPr marL="12700">
              <a:lnSpc>
                <a:spcPct val="100000"/>
              </a:lnSpc>
              <a:spcBef>
                <a:spcPts val="5"/>
              </a:spcBef>
              <a:spcAft>
                <a:spcPts val="1800"/>
              </a:spcAft>
            </a:pPr>
            <a:r>
              <a:rPr lang="zh-CN" altLang="en-US" sz="1600" b="1" spc="-5" dirty="0">
                <a:solidFill>
                  <a:srgbClr val="005D85"/>
                </a:solidFill>
                <a:latin typeface="STXihei" panose="02010600040101010101" pitchFamily="2" charset="-122"/>
                <a:ea typeface="STXihei" panose="02010600040101010101" pitchFamily="2" charset="-122"/>
                <a:cs typeface="Arial"/>
              </a:rPr>
              <a:t>目的</a:t>
            </a:r>
          </a:p>
          <a:p>
            <a:pPr>
              <a:lnSpc>
                <a:spcPct val="100000"/>
              </a:lnSpc>
              <a:spcBef>
                <a:spcPts val="20"/>
              </a:spcBef>
            </a:pPr>
            <a:endParaRPr sz="1200" dirty="0">
              <a:latin typeface="Arial"/>
              <a:cs typeface="Arial"/>
            </a:endParaRPr>
          </a:p>
          <a:p>
            <a:pPr marL="12700" marR="5080" indent="432000" algn="just">
              <a:lnSpc>
                <a:spcPts val="2300"/>
              </a:lnSpc>
              <a:spcAft>
                <a:spcPts val="1800"/>
              </a:spcAft>
            </a:pP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通过有主持人牵头的小组讨论，本次演练旨在审查和加强您在国际旅行中（包括航空和陆路过境点）管理</a:t>
            </a:r>
            <a:r>
              <a:rPr lang="en-US" altLang="zh-CN" sz="16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600" spc="-5" dirty="0">
                <a:latin typeface="Times New Roman" panose="02020603050405020304" pitchFamily="18" charset="0"/>
                <a:ea typeface="SimSun" panose="02010600030101010101" pitchFamily="2" charset="-122"/>
                <a:cs typeface="Times New Roman" panose="02020603050405020304" pitchFamily="18" charset="0"/>
              </a:rPr>
              <a:t>病例的现有计划、程序和能力。</a:t>
            </a:r>
            <a:endParaRPr sz="16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object 7"/>
          <p:cNvSpPr/>
          <p:nvPr/>
        </p:nvSpPr>
        <p:spPr>
          <a:xfrm>
            <a:off x="8915400" y="1429579"/>
            <a:ext cx="2966759" cy="3998842"/>
          </a:xfrm>
          <a:prstGeom prst="rect">
            <a:avLst/>
          </a:prstGeom>
          <a:blipFill>
            <a:blip r:embed="rId4"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5"/>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6"/>
          <a:srcRect r="2214"/>
          <a:stretch/>
        </p:blipFill>
        <p:spPr>
          <a:xfrm>
            <a:off x="9453841" y="3307416"/>
            <a:ext cx="2738159" cy="3434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77088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桌面演练的具体目标</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231125" y="941323"/>
            <a:ext cx="11672570" cy="4198393"/>
          </a:xfrm>
          <a:prstGeom prst="rect">
            <a:avLst/>
          </a:prstGeom>
        </p:spPr>
        <p:txBody>
          <a:bodyPr vert="horz" wrap="square" lIns="0" tIns="9525" rIns="0" bIns="0" rtlCol="0">
            <a:spAutoFit/>
          </a:bodyPr>
          <a:lstStyle/>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改进国家、区域和</a:t>
            </a:r>
            <a:r>
              <a:rPr lang="en-US" altLang="zh-CN"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a:t>
            </a: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或区县行动计划，以加强您</a:t>
            </a:r>
            <a:r>
              <a:rPr lang="zh-CN" altLang="en-US" sz="2400" spc="-5" dirty="0">
                <a:latin typeface="SimSun" panose="02010600030101010101" pitchFamily="2" charset="-122"/>
                <a:ea typeface="SimSun" panose="02010600030101010101" pitchFamily="2" charset="-122"/>
                <a:cs typeface="Arial"/>
              </a:rPr>
              <a:t>在入境口岸</a:t>
            </a: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的行动</a:t>
            </a:r>
            <a:r>
              <a:rPr lang="zh-CN" altLang="en-US" sz="2400" b="1" spc="-5" dirty="0">
                <a:latin typeface="Arial"/>
                <a:cs typeface="Arial"/>
              </a:rPr>
              <a:t>。</a:t>
            </a:r>
            <a:endParaRPr lang="en-US" altLang="zh-CN" sz="2400" b="1" spc="-5" dirty="0">
              <a:latin typeface="Arial"/>
              <a:cs typeface="Arial"/>
            </a:endParaRPr>
          </a:p>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分享</a:t>
            </a:r>
            <a:r>
              <a:rPr lang="zh-CN" altLang="en-US" sz="2400" spc="-5" dirty="0">
                <a:latin typeface="SimSun" panose="02010600030101010101" pitchFamily="2" charset="-122"/>
                <a:ea typeface="SimSun" panose="02010600030101010101" pitchFamily="2" charset="-122"/>
                <a:cs typeface="Arial"/>
              </a:rPr>
              <a:t>关于入境口岸的应对能力、计划和程序的</a:t>
            </a: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信息</a:t>
            </a:r>
            <a:r>
              <a:rPr lang="zh-CN" altLang="en-US" sz="2400" b="1" spc="-5" dirty="0">
                <a:latin typeface="Arial"/>
                <a:cs typeface="Arial"/>
              </a:rPr>
              <a:t>。</a:t>
            </a:r>
            <a:endParaRPr lang="en-US" altLang="zh-CN" sz="2400" b="1" spc="-5" dirty="0">
              <a:latin typeface="Arial"/>
              <a:cs typeface="Arial"/>
            </a:endParaRPr>
          </a:p>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审查</a:t>
            </a:r>
            <a:r>
              <a:rPr lang="zh-CN" altLang="en-US" sz="2400" spc="-5" dirty="0">
                <a:latin typeface="SimSun" panose="02010600030101010101" pitchFamily="2" charset="-122"/>
                <a:ea typeface="SimSun" panose="02010600030101010101" pitchFamily="2" charset="-122"/>
                <a:cs typeface="Arial"/>
              </a:rPr>
              <a:t>对通过入境口岸抵达（和可能离开）的旅行者的业务管理程序</a:t>
            </a:r>
            <a:r>
              <a:rPr lang="zh-CN" altLang="en-US" sz="2400" b="1" spc="-5" dirty="0">
                <a:latin typeface="Arial"/>
                <a:cs typeface="Arial"/>
              </a:rPr>
              <a:t>。</a:t>
            </a:r>
            <a:endParaRPr lang="en-US" altLang="zh-CN" sz="2400" b="1" spc="-5" dirty="0">
              <a:latin typeface="Arial"/>
              <a:cs typeface="Arial"/>
            </a:endParaRPr>
          </a:p>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确认</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管理来自受</a:t>
            </a:r>
            <a:r>
              <a:rPr lang="en-US" altLang="zh-CN" sz="24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影响地区的个人或团体时的通知、协调和内部沟通</a:t>
            </a: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安排</a:t>
            </a:r>
            <a:r>
              <a:rPr lang="zh-CN" altLang="en-US" sz="2400" b="1" spc="-5" dirty="0">
                <a:latin typeface="Arial"/>
                <a:cs typeface="Arial"/>
              </a:rPr>
              <a:t>。</a:t>
            </a:r>
            <a:endParaRPr lang="en-US" altLang="zh-CN" sz="2400" b="1" spc="-5" dirty="0">
              <a:latin typeface="Arial"/>
              <a:cs typeface="Arial"/>
            </a:endParaRPr>
          </a:p>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确认</a:t>
            </a:r>
            <a:r>
              <a:rPr lang="zh-CN" altLang="en-US" sz="2400" spc="-5" dirty="0">
                <a:latin typeface="SimSun" panose="02010600030101010101" pitchFamily="2" charset="-122"/>
                <a:ea typeface="SimSun" panose="02010600030101010101" pitchFamily="2" charset="-122"/>
                <a:cs typeface="Arial"/>
              </a:rPr>
              <a:t>在实验室确诊之前和之后管理疑似病例的相关</a:t>
            </a: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程序</a:t>
            </a:r>
            <a:r>
              <a:rPr lang="zh-CN" altLang="en-US" sz="2400" b="1" spc="-5" dirty="0">
                <a:latin typeface="Arial"/>
                <a:cs typeface="Arial"/>
              </a:rPr>
              <a:t>。</a:t>
            </a:r>
            <a:endParaRPr lang="en-US" altLang="zh-CN" sz="2400" b="1" spc="-5" dirty="0">
              <a:latin typeface="Arial"/>
              <a:cs typeface="Arial"/>
            </a:endParaRPr>
          </a:p>
          <a:p>
            <a:pPr marL="527050" marR="398780" indent="-514350">
              <a:lnSpc>
                <a:spcPct val="100800"/>
              </a:lnSpc>
              <a:spcBef>
                <a:spcPts val="75"/>
              </a:spcBef>
              <a:spcAft>
                <a:spcPts val="2400"/>
              </a:spcAft>
              <a:buFont typeface="Arial"/>
              <a:buChar char="•"/>
              <a:tabLst>
                <a:tab pos="526415" algn="l"/>
                <a:tab pos="527050" algn="l"/>
              </a:tabLst>
            </a:pPr>
            <a:r>
              <a:rPr lang="zh-CN" altLang="en-US" sz="2400" b="1" spc="-5" dirty="0">
                <a:solidFill>
                  <a:srgbClr val="008FCE"/>
                </a:solidFill>
                <a:latin typeface="Times New Roman" panose="02020603050405020304" pitchFamily="18" charset="0"/>
                <a:ea typeface="STXihei" panose="02010600040101010101" pitchFamily="2" charset="-122"/>
                <a:cs typeface="Times New Roman" panose="02020603050405020304" pitchFamily="18" charset="0"/>
              </a:rPr>
              <a:t>审查风险和媒体沟通</a:t>
            </a:r>
            <a:r>
              <a:rPr lang="zh-CN" altLang="en-US" sz="2400" spc="-5" dirty="0">
                <a:latin typeface="SimSun" panose="02010600030101010101" pitchFamily="2" charset="-122"/>
                <a:ea typeface="SimSun" panose="02010600030101010101" pitchFamily="2" charset="-122"/>
                <a:cs typeface="Arial"/>
              </a:rPr>
              <a:t>计划</a:t>
            </a:r>
            <a:r>
              <a:rPr lang="zh-CN" altLang="en-US" sz="2400" b="1" spc="-5" dirty="0">
                <a:latin typeface="Arial"/>
                <a:cs typeface="Arial"/>
              </a:rPr>
              <a:t>。</a:t>
            </a:r>
            <a:endParaRPr sz="2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372735"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演练管理团队</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231125" y="1239011"/>
            <a:ext cx="5353685" cy="2263312"/>
          </a:xfrm>
          <a:prstGeom prst="rect">
            <a:avLst/>
          </a:prstGeom>
        </p:spPr>
        <p:txBody>
          <a:bodyPr vert="horz" wrap="square" lIns="0" tIns="109855" rIns="0" bIns="0" rtlCol="0">
            <a:spAutoFit/>
          </a:bodyPr>
          <a:lstStyle/>
          <a:p>
            <a:pPr marL="12700">
              <a:lnSpc>
                <a:spcPct val="100000"/>
              </a:lnSpc>
              <a:spcBef>
                <a:spcPts val="865"/>
              </a:spcBef>
            </a:pPr>
            <a:r>
              <a:rPr lang="zh-CN" altLang="en-US" sz="2600" b="1" spc="-5" dirty="0">
                <a:solidFill>
                  <a:srgbClr val="005D85"/>
                </a:solidFill>
                <a:latin typeface="STXihei" panose="02010600040101010101" pitchFamily="2" charset="-122"/>
                <a:ea typeface="STXihei" panose="02010600040101010101" pitchFamily="2" charset="-122"/>
                <a:cs typeface="Arial"/>
              </a:rPr>
              <a:t>角色</a:t>
            </a:r>
          </a:p>
          <a:p>
            <a:pPr marL="469900" indent="-457200">
              <a:lnSpc>
                <a:spcPts val="4000"/>
              </a:lnSpc>
              <a:spcBef>
                <a:spcPts val="695"/>
              </a:spcBef>
              <a:buFontTx/>
              <a:buChar char="•"/>
              <a:tabLst>
                <a:tab pos="469265" algn="l"/>
                <a:tab pos="469900" algn="l"/>
              </a:tabLst>
            </a:pPr>
            <a:r>
              <a:rPr lang="zh-CN" altLang="en-US" sz="2600" spc="-5" dirty="0">
                <a:latin typeface="Times New Roman" panose="02020603050405020304" pitchFamily="18" charset="0"/>
                <a:ea typeface="SimSun" panose="02010600030101010101" pitchFamily="2" charset="-122"/>
                <a:cs typeface="Times New Roman" panose="02020603050405020304" pitchFamily="18" charset="0"/>
              </a:rPr>
              <a:t>主持人：（</a:t>
            </a:r>
            <a:r>
              <a:rPr lang="en-US" altLang="zh-CN" sz="2600" spc="-5" dirty="0" err="1">
                <a:latin typeface="Times New Roman" panose="02020603050405020304" pitchFamily="18" charset="0"/>
                <a:ea typeface="SimSun" panose="02010600030101010101" pitchFamily="2" charset="-122"/>
                <a:cs typeface="Times New Roman" panose="02020603050405020304" pitchFamily="18" charset="0"/>
              </a:rPr>
              <a:t>xxxxx</a:t>
            </a:r>
            <a:r>
              <a:rPr lang="zh-CN" altLang="en-US" sz="2600" spc="-5" dirty="0">
                <a:latin typeface="Times New Roman" panose="02020603050405020304" pitchFamily="18" charset="0"/>
                <a:ea typeface="SimSun" panose="02010600030101010101" pitchFamily="2" charset="-122"/>
                <a:cs typeface="Times New Roman" panose="02020603050405020304" pitchFamily="18" charset="0"/>
              </a:rPr>
              <a:t>）</a:t>
            </a:r>
          </a:p>
          <a:p>
            <a:pPr marL="469900" indent="-457200">
              <a:lnSpc>
                <a:spcPts val="4000"/>
              </a:lnSpc>
              <a:spcBef>
                <a:spcPts val="695"/>
              </a:spcBef>
              <a:buFontTx/>
              <a:buChar char="•"/>
              <a:tabLst>
                <a:tab pos="469265" algn="l"/>
                <a:tab pos="469900" algn="l"/>
              </a:tabLst>
            </a:pPr>
            <a:r>
              <a:rPr lang="zh-CN" altLang="en-US" sz="2600" spc="-5" dirty="0">
                <a:latin typeface="Times New Roman" panose="02020603050405020304" pitchFamily="18" charset="0"/>
                <a:ea typeface="SimSun" panose="02010600030101010101" pitchFamily="2" charset="-122"/>
                <a:cs typeface="Times New Roman" panose="02020603050405020304" pitchFamily="18" charset="0"/>
              </a:rPr>
              <a:t>报告员：（小组记录员）</a:t>
            </a:r>
            <a:endParaRPr lang="en-US" altLang="zh-CN" sz="2600" spc="-5" dirty="0">
              <a:latin typeface="Times New Roman" panose="02020603050405020304" pitchFamily="18" charset="0"/>
              <a:ea typeface="SimSun" panose="02010600030101010101" pitchFamily="2" charset="-122"/>
              <a:cs typeface="Times New Roman" panose="02020603050405020304" pitchFamily="18" charset="0"/>
            </a:endParaRPr>
          </a:p>
          <a:p>
            <a:pPr marL="469900" indent="-457200">
              <a:lnSpc>
                <a:spcPts val="4000"/>
              </a:lnSpc>
              <a:spcBef>
                <a:spcPts val="675"/>
              </a:spcBef>
              <a:buChar char="•"/>
              <a:tabLst>
                <a:tab pos="469265" algn="l"/>
                <a:tab pos="469900" algn="l"/>
              </a:tabLst>
            </a:pPr>
            <a:r>
              <a:rPr lang="zh-CN" altLang="en-US" sz="2600" spc="-5" dirty="0">
                <a:latin typeface="Times New Roman" panose="02020603050405020304" pitchFamily="18" charset="0"/>
                <a:ea typeface="SimSun" panose="02010600030101010101" pitchFamily="2" charset="-122"/>
                <a:cs typeface="Times New Roman" panose="02020603050405020304" pitchFamily="18" charset="0"/>
              </a:rPr>
              <a:t>观察员：（所有伙伴）</a:t>
            </a:r>
            <a:endParaRPr sz="26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367792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spc="-5" dirty="0">
                <a:latin typeface="STXihei" panose="02010600040101010101" pitchFamily="2" charset="-122"/>
                <a:ea typeface="STXihei" panose="02010600040101010101" pitchFamily="2" charset="-122"/>
              </a:rPr>
              <a:t>目标学员</a:t>
            </a:r>
            <a:endParaRPr sz="3200" dirty="0">
              <a:latin typeface="STXihei" panose="02010600040101010101" pitchFamily="2" charset="-122"/>
              <a:ea typeface="STXihei" panose="02010600040101010101" pitchFamily="2" charset="-122"/>
            </a:endParaRPr>
          </a:p>
        </p:txBody>
      </p:sp>
      <p:sp>
        <p:nvSpPr>
          <p:cNvPr id="3" name="object 3"/>
          <p:cNvSpPr txBox="1"/>
          <p:nvPr/>
        </p:nvSpPr>
        <p:spPr>
          <a:xfrm>
            <a:off x="1031225" y="1128267"/>
            <a:ext cx="9807575" cy="3131948"/>
          </a:xfrm>
          <a:prstGeom prst="rect">
            <a:avLst/>
          </a:prstGeom>
        </p:spPr>
        <p:txBody>
          <a:bodyPr vert="horz" wrap="square" lIns="0" tIns="63500" rIns="0" bIns="0" rtlCol="0">
            <a:spAutoFit/>
          </a:bodyPr>
          <a:lstStyle/>
          <a:p>
            <a:pPr marL="354965" marR="5080" indent="-342900">
              <a:lnSpc>
                <a:spcPts val="3000"/>
              </a:lnSpc>
              <a:spcBef>
                <a:spcPts val="500"/>
              </a:spcBef>
              <a:spcAft>
                <a:spcPts val="2400"/>
              </a:spcAft>
              <a:buSzPts val="200"/>
              <a:buChar char="•"/>
              <a:tabLst>
                <a:tab pos="354965" algn="l"/>
                <a:tab pos="355600" algn="l"/>
              </a:tabLst>
            </a:pPr>
            <a:r>
              <a:rPr lang="zh-CN" altLang="en-US" sz="2800" b="1" dirty="0">
                <a:latin typeface="STXihei" panose="02010600040101010101" pitchFamily="2" charset="-122"/>
                <a:ea typeface="STXihei" panose="02010600040101010101" pitchFamily="2" charset="-122"/>
                <a:cs typeface="Arial"/>
              </a:rPr>
              <a:t>桌面演练的目标学员主要是入境口岸的利益攸关方：</a:t>
            </a:r>
            <a:endParaRPr sz="4050" b="1" dirty="0">
              <a:latin typeface="STXihei" panose="02010600040101010101" pitchFamily="2" charset="-122"/>
              <a:ea typeface="STXihei" panose="02010600040101010101" pitchFamily="2" charset="-122"/>
              <a:cs typeface="Arial"/>
            </a:endParaRPr>
          </a:p>
          <a:p>
            <a:pPr marL="1071880" lvl="1" indent="-673735">
              <a:lnSpc>
                <a:spcPts val="3800"/>
              </a:lnSpc>
              <a:buChar char="•"/>
              <a:tabLst>
                <a:tab pos="1071245" algn="l"/>
                <a:tab pos="1071880" algn="l"/>
              </a:tabLst>
            </a:pPr>
            <a:r>
              <a:rPr lang="zh-CN" altLang="en-US" sz="2800" dirty="0">
                <a:latin typeface="SimSun" panose="02010600030101010101" pitchFamily="2" charset="-122"/>
                <a:ea typeface="SimSun" panose="02010600030101010101" pitchFamily="2" charset="-122"/>
                <a:cs typeface="Arial"/>
              </a:rPr>
              <a:t>港口卫生部门的代表</a:t>
            </a:r>
            <a:endParaRPr lang="en-US" altLang="zh-CN" sz="2800" dirty="0">
              <a:latin typeface="SimSun" panose="02010600030101010101" pitchFamily="2" charset="-122"/>
              <a:ea typeface="SimSun" panose="02010600030101010101" pitchFamily="2" charset="-122"/>
              <a:cs typeface="Arial"/>
            </a:endParaRPr>
          </a:p>
          <a:p>
            <a:pPr marL="1071880" lvl="1" indent="-673735">
              <a:lnSpc>
                <a:spcPts val="3800"/>
              </a:lnSpc>
              <a:buChar char="•"/>
              <a:tabLst>
                <a:tab pos="1071245" algn="l"/>
                <a:tab pos="1071880" algn="l"/>
              </a:tabLst>
            </a:pPr>
            <a:r>
              <a:rPr lang="zh-CN" altLang="en-US" sz="2800" dirty="0">
                <a:latin typeface="SimSun" panose="02010600030101010101" pitchFamily="2" charset="-122"/>
                <a:ea typeface="SimSun" panose="02010600030101010101" pitchFamily="2" charset="-122"/>
                <a:cs typeface="Arial"/>
              </a:rPr>
              <a:t>监测人员</a:t>
            </a:r>
            <a:endParaRPr lang="en-US" altLang="zh-CN" sz="2800" dirty="0">
              <a:latin typeface="SimSun" panose="02010600030101010101" pitchFamily="2" charset="-122"/>
              <a:ea typeface="SimSun" panose="02010600030101010101" pitchFamily="2" charset="-122"/>
              <a:cs typeface="Arial"/>
            </a:endParaRPr>
          </a:p>
          <a:p>
            <a:pPr marL="1071880" lvl="1" indent="-673735">
              <a:lnSpc>
                <a:spcPts val="3800"/>
              </a:lnSpc>
              <a:buChar char="•"/>
              <a:tabLst>
                <a:tab pos="1071245" algn="l"/>
                <a:tab pos="1071880" algn="l"/>
              </a:tabLst>
            </a:pPr>
            <a:r>
              <a:rPr lang="zh-CN" altLang="en-US" sz="2800" dirty="0">
                <a:latin typeface="SimSun" panose="02010600030101010101" pitchFamily="2" charset="-122"/>
                <a:ea typeface="SimSun" panose="02010600030101010101" pitchFamily="2" charset="-122"/>
                <a:cs typeface="Arial"/>
              </a:rPr>
              <a:t>航空公司或运输公司</a:t>
            </a:r>
            <a:endParaRPr lang="en-US" altLang="zh-CN" sz="2800" dirty="0">
              <a:latin typeface="SimSun" panose="02010600030101010101" pitchFamily="2" charset="-122"/>
              <a:ea typeface="SimSun" panose="02010600030101010101" pitchFamily="2" charset="-122"/>
              <a:cs typeface="Arial"/>
            </a:endParaRPr>
          </a:p>
          <a:p>
            <a:pPr marL="1071880" lvl="1" indent="-673735">
              <a:lnSpc>
                <a:spcPts val="3800"/>
              </a:lnSpc>
              <a:buChar char="•"/>
              <a:tabLst>
                <a:tab pos="1071245" algn="l"/>
                <a:tab pos="1071880" algn="l"/>
              </a:tabLst>
            </a:pPr>
            <a:r>
              <a:rPr lang="zh-CN" altLang="en-US" sz="2800" dirty="0">
                <a:latin typeface="SimSun" panose="02010600030101010101" pitchFamily="2" charset="-122"/>
                <a:ea typeface="SimSun" panose="02010600030101010101" pitchFamily="2" charset="-122"/>
                <a:cs typeface="Arial"/>
              </a:rPr>
              <a:t>机场主管部门等</a:t>
            </a:r>
            <a:endParaRPr lang="en-US" altLang="zh-CN" sz="2800" dirty="0">
              <a:latin typeface="SimSun" panose="02010600030101010101" pitchFamily="2" charset="-122"/>
              <a:ea typeface="SimSun" panose="02010600030101010101" pitchFamily="2" charset="-122"/>
              <a:cs typeface="Arial"/>
            </a:endParaRPr>
          </a:p>
          <a:p>
            <a:pPr marL="1071880" lvl="1" indent="-673735">
              <a:lnSpc>
                <a:spcPts val="3800"/>
              </a:lnSpc>
              <a:buChar char="•"/>
              <a:tabLst>
                <a:tab pos="1071245" algn="l"/>
                <a:tab pos="1071880" algn="l"/>
              </a:tabLst>
            </a:pPr>
            <a:r>
              <a:rPr lang="zh-CN" altLang="en-US" sz="2800" spc="-5" dirty="0">
                <a:latin typeface="SimSun" panose="02010600030101010101" pitchFamily="2" charset="-122"/>
                <a:ea typeface="SimSun" panose="02010600030101010101" pitchFamily="2" charset="-122"/>
                <a:cs typeface="Arial"/>
              </a:rPr>
              <a:t>参与设施管理的工作人员</a:t>
            </a:r>
            <a:endParaRPr sz="2800" dirty="0">
              <a:latin typeface="SimSun" panose="02010600030101010101" pitchFamily="2" charset="-122"/>
              <a:ea typeface="SimSun" panose="02010600030101010101" pitchFamily="2" charset="-122"/>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2.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customXml/itemProps3.xml><?xml version="1.0" encoding="utf-8"?>
<ds:datastoreItem xmlns:ds="http://schemas.openxmlformats.org/officeDocument/2006/customXml" ds:itemID="{191701FE-362B-4552-8D14-E427F2FAF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2867</TotalTime>
  <Words>5471</Words>
  <Application>Microsoft Office PowerPoint</Application>
  <PresentationFormat>Widescreen</PresentationFormat>
  <Paragraphs>378</Paragraphs>
  <Slides>41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KaiTi</vt:lpstr>
      <vt:lpstr>SimSun</vt:lpstr>
      <vt:lpstr>STXihei</vt:lpstr>
      <vt:lpstr>Arial</vt:lpstr>
      <vt:lpstr>Arial Black</vt:lpstr>
      <vt:lpstr>Calibri</vt:lpstr>
      <vt:lpstr>Times New Roman</vt:lpstr>
      <vt:lpstr>Office Theme</vt:lpstr>
      <vt:lpstr>1_Office Theme</vt:lpstr>
      <vt:lpstr>PowerPoint Presentation</vt:lpstr>
      <vt:lpstr>日程</vt:lpstr>
      <vt:lpstr>世卫组织的最新形势报告</vt:lpstr>
      <vt:lpstr>指导防范和应对工作</vt:lpstr>
      <vt:lpstr>桌面演练是什么？</vt:lpstr>
      <vt:lpstr>设计和目的</vt:lpstr>
      <vt:lpstr>桌面演练的具体目标</vt:lpstr>
      <vt:lpstr>演练管理团队</vt:lpstr>
      <vt:lpstr>目标学员</vt:lpstr>
      <vt:lpstr>桌面演练的规则</vt:lpstr>
      <vt:lpstr>桌面演练的规则（续）</vt:lpstr>
      <vt:lpstr>桌面演练：如何开展</vt:lpstr>
      <vt:lpstr>问题解答</vt:lpstr>
      <vt:lpstr>PowerPoint Presentation</vt:lpstr>
      <vt:lpstr>第一课 – 局面</vt:lpstr>
      <vt:lpstr>第一课 – 讨论问题 </vt:lpstr>
      <vt:lpstr>第二课 – 为主持人提供的说明</vt:lpstr>
      <vt:lpstr>第二课：方案1 – 不进行检疫的国家</vt:lpstr>
      <vt:lpstr>第二课 – 方案1：讨论问题</vt:lpstr>
      <vt:lpstr>第二课：方案2 – 进行自我隔离的国家</vt:lpstr>
      <vt:lpstr>第二课 - 方案2：讨论问题</vt:lpstr>
      <vt:lpstr>PowerPoint Presentation</vt:lpstr>
      <vt:lpstr>第三课 – 货船</vt:lpstr>
      <vt:lpstr>第三课</vt:lpstr>
      <vt:lpstr>第四课 – 陆路过境点</vt:lpstr>
      <vt:lpstr>第四课</vt:lpstr>
      <vt:lpstr>第五课 ‒ 风险沟通</vt:lpstr>
      <vt:lpstr>第五课</vt:lpstr>
      <vt:lpstr>演练结束</vt:lpstr>
      <vt:lpstr>PowerPoint Presentation</vt:lpstr>
      <vt:lpstr>总结和 后续步骤</vt:lpstr>
      <vt:lpstr>日程第二部分</vt:lpstr>
      <vt:lpstr>优势和差距分析</vt:lpstr>
      <vt:lpstr>PowerPoint Presentation</vt:lpstr>
      <vt:lpstr>行动计划</vt:lpstr>
      <vt:lpstr>汇总</vt:lpstr>
      <vt:lpstr>学员反馈表</vt:lpstr>
      <vt:lpstr>PowerPoint Presentation</vt:lpstr>
      <vt:lpstr>世卫组织COVID-19合作伙伴平台：</vt:lpstr>
      <vt:lpstr>电子学习课程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COPPER, Frederik Anton</cp:lastModifiedBy>
  <cp:revision>107</cp:revision>
  <dcterms:created xsi:type="dcterms:W3CDTF">2020-10-20T10:36:26Z</dcterms:created>
  <dcterms:modified xsi:type="dcterms:W3CDTF">2020-11-03T11:37:45Z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