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2.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47"/>
  </p:notesMasterIdLst>
  <p:sldIdLst>
    <p:sldId id="256" r:id="rId6"/>
    <p:sldId id="257" r:id="rId7"/>
    <p:sldId id="258" r:id="rId8"/>
    <p:sldId id="259" r:id="rId9"/>
    <p:sldId id="260" r:id="rId10"/>
    <p:sldId id="261" r:id="rId11"/>
    <p:sldId id="262" r:id="rId12"/>
    <p:sldId id="263" r:id="rId13"/>
    <p:sldId id="264" r:id="rId14"/>
    <p:sldId id="265" r:id="rId15"/>
    <p:sldId id="296" r:id="rId16"/>
    <p:sldId id="298"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94" r:id="rId40"/>
    <p:sldId id="290" r:id="rId41"/>
    <p:sldId id="291" r:id="rId42"/>
    <p:sldId id="292" r:id="rId43"/>
    <p:sldId id="293" r:id="rId44"/>
    <p:sldId id="297" r:id="rId45"/>
    <p:sldId id="295" r:id="rId4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52DB7-99AB-4A2A-8051-38D829AD36D3}" v="1" dt="2020-11-02T13:58:41.12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132" autoAdjust="0"/>
  </p:normalViewPr>
  <p:slideViewPr>
    <p:cSldViewPr>
      <p:cViewPr varScale="1">
        <p:scale>
          <a:sx n="100" d="100"/>
          <a:sy n="100" d="100"/>
        </p:scale>
        <p:origin x="95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PPER, Frederik Anton" userId="0f901088-783c-438a-8209-1f3e953b174f" providerId="ADAL" clId="{2FC52DB7-99AB-4A2A-8051-38D829AD36D3}"/>
    <pc:docChg chg="modSld">
      <pc:chgData name="COPPER, Frederik Anton" userId="0f901088-783c-438a-8209-1f3e953b174f" providerId="ADAL" clId="{2FC52DB7-99AB-4A2A-8051-38D829AD36D3}" dt="2020-11-02T13:58:50.402" v="2" actId="5793"/>
      <pc:docMkLst>
        <pc:docMk/>
      </pc:docMkLst>
      <pc:sldChg chg="modSp">
        <pc:chgData name="COPPER, Frederik Anton" userId="0f901088-783c-438a-8209-1f3e953b174f" providerId="ADAL" clId="{2FC52DB7-99AB-4A2A-8051-38D829AD36D3}" dt="2020-11-02T13:58:50.402" v="2" actId="5793"/>
        <pc:sldMkLst>
          <pc:docMk/>
          <pc:sldMk cId="0" sldId="293"/>
        </pc:sldMkLst>
        <pc:spChg chg="mod">
          <ac:chgData name="COPPER, Frederik Anton" userId="0f901088-783c-438a-8209-1f3e953b174f" providerId="ADAL" clId="{2FC52DB7-99AB-4A2A-8051-38D829AD36D3}" dt="2020-11-02T13:58:50.402" v="2" actId="5793"/>
          <ac:spMkLst>
            <pc:docMk/>
            <pc:sldMk cId="0" sldId="293"/>
            <ac:spMk id="3" creationId="{00000000-0000-0000-0000-000000000000}"/>
          </ac:spMkLst>
        </pc:spChg>
      </pc:sldChg>
    </pc:docChg>
  </pc:docChgLst>
  <pc:docChgLst>
    <pc:chgData name="COPPER, Frederik Anton" userId="0f901088-783c-438a-8209-1f3e953b174f" providerId="ADAL" clId="{3D1E84F1-CBE0-4FA3-BC57-00DE7C1E9155}"/>
    <pc:docChg chg="custSel addSld delSld modSld">
      <pc:chgData name="COPPER, Frederik Anton" userId="0f901088-783c-438a-8209-1f3e953b174f" providerId="ADAL" clId="{3D1E84F1-CBE0-4FA3-BC57-00DE7C1E9155}" dt="2020-10-26T11:42:12.697" v="502" actId="20577"/>
      <pc:docMkLst>
        <pc:docMk/>
      </pc:docMkLst>
      <pc:sldChg chg="modSp">
        <pc:chgData name="COPPER, Frederik Anton" userId="0f901088-783c-438a-8209-1f3e953b174f" providerId="ADAL" clId="{3D1E84F1-CBE0-4FA3-BC57-00DE7C1E9155}" dt="2020-10-26T11:05:54.055" v="255" actId="20577"/>
        <pc:sldMkLst>
          <pc:docMk/>
          <pc:sldMk cId="0" sldId="269"/>
        </pc:sldMkLst>
        <pc:spChg chg="mod">
          <ac:chgData name="COPPER, Frederik Anton" userId="0f901088-783c-438a-8209-1f3e953b174f" providerId="ADAL" clId="{3D1E84F1-CBE0-4FA3-BC57-00DE7C1E9155}" dt="2020-10-26T11:05:54.055" v="255" actId="20577"/>
          <ac:spMkLst>
            <pc:docMk/>
            <pc:sldMk cId="0" sldId="269"/>
            <ac:spMk id="24" creationId="{00000000-0000-0000-0000-000000000000}"/>
          </ac:spMkLst>
        </pc:spChg>
      </pc:sldChg>
      <pc:sldChg chg="delSp modSp">
        <pc:chgData name="COPPER, Frederik Anton" userId="0f901088-783c-438a-8209-1f3e953b174f" providerId="ADAL" clId="{3D1E84F1-CBE0-4FA3-BC57-00DE7C1E9155}" dt="2020-10-26T11:18:38.422" v="342"/>
        <pc:sldMkLst>
          <pc:docMk/>
          <pc:sldMk cId="0" sldId="274"/>
        </pc:sldMkLst>
        <pc:spChg chg="mod">
          <ac:chgData name="COPPER, Frederik Anton" userId="0f901088-783c-438a-8209-1f3e953b174f" providerId="ADAL" clId="{3D1E84F1-CBE0-4FA3-BC57-00DE7C1E9155}" dt="2020-10-26T11:14:05.097" v="278" actId="1076"/>
          <ac:spMkLst>
            <pc:docMk/>
            <pc:sldMk cId="0" sldId="274"/>
            <ac:spMk id="4" creationId="{00000000-0000-0000-0000-000000000000}"/>
          </ac:spMkLst>
        </pc:spChg>
        <pc:spChg chg="del mod">
          <ac:chgData name="COPPER, Frederik Anton" userId="0f901088-783c-438a-8209-1f3e953b174f" providerId="ADAL" clId="{3D1E84F1-CBE0-4FA3-BC57-00DE7C1E9155}" dt="2020-10-26T11:18:38.422" v="342"/>
          <ac:spMkLst>
            <pc:docMk/>
            <pc:sldMk cId="0" sldId="274"/>
            <ac:spMk id="5" creationId="{00000000-0000-0000-0000-000000000000}"/>
          </ac:spMkLst>
        </pc:spChg>
        <pc:spChg chg="mod">
          <ac:chgData name="COPPER, Frederik Anton" userId="0f901088-783c-438a-8209-1f3e953b174f" providerId="ADAL" clId="{3D1E84F1-CBE0-4FA3-BC57-00DE7C1E9155}" dt="2020-10-26T11:15:10.324" v="303"/>
          <ac:spMkLst>
            <pc:docMk/>
            <pc:sldMk cId="0" sldId="274"/>
            <ac:spMk id="6" creationId="{00000000-0000-0000-0000-000000000000}"/>
          </ac:spMkLst>
        </pc:spChg>
        <pc:spChg chg="del mod">
          <ac:chgData name="COPPER, Frederik Anton" userId="0f901088-783c-438a-8209-1f3e953b174f" providerId="ADAL" clId="{3D1E84F1-CBE0-4FA3-BC57-00DE7C1E9155}" dt="2020-10-26T11:18:38.419" v="340"/>
          <ac:spMkLst>
            <pc:docMk/>
            <pc:sldMk cId="0" sldId="274"/>
            <ac:spMk id="7" creationId="{00000000-0000-0000-0000-000000000000}"/>
          </ac:spMkLst>
        </pc:spChg>
        <pc:spChg chg="mod">
          <ac:chgData name="COPPER, Frederik Anton" userId="0f901088-783c-438a-8209-1f3e953b174f" providerId="ADAL" clId="{3D1E84F1-CBE0-4FA3-BC57-00DE7C1E9155}" dt="2020-10-26T11:18:14.289" v="338" actId="20577"/>
          <ac:spMkLst>
            <pc:docMk/>
            <pc:sldMk cId="0" sldId="274"/>
            <ac:spMk id="8" creationId="{00000000-0000-0000-0000-000000000000}"/>
          </ac:spMkLst>
        </pc:spChg>
      </pc:sldChg>
      <pc:sldChg chg="modSp">
        <pc:chgData name="COPPER, Frederik Anton" userId="0f901088-783c-438a-8209-1f3e953b174f" providerId="ADAL" clId="{3D1E84F1-CBE0-4FA3-BC57-00DE7C1E9155}" dt="2020-10-26T11:22:59.724" v="359" actId="6549"/>
        <pc:sldMkLst>
          <pc:docMk/>
          <pc:sldMk cId="0" sldId="275"/>
        </pc:sldMkLst>
        <pc:spChg chg="mod">
          <ac:chgData name="COPPER, Frederik Anton" userId="0f901088-783c-438a-8209-1f3e953b174f" providerId="ADAL" clId="{3D1E84F1-CBE0-4FA3-BC57-00DE7C1E9155}" dt="2020-10-26T11:22:59.724" v="359" actId="6549"/>
          <ac:spMkLst>
            <pc:docMk/>
            <pc:sldMk cId="0" sldId="275"/>
            <ac:spMk id="4" creationId="{00000000-0000-0000-0000-000000000000}"/>
          </ac:spMkLst>
        </pc:spChg>
      </pc:sldChg>
      <pc:sldChg chg="modSp">
        <pc:chgData name="COPPER, Frederik Anton" userId="0f901088-783c-438a-8209-1f3e953b174f" providerId="ADAL" clId="{3D1E84F1-CBE0-4FA3-BC57-00DE7C1E9155}" dt="2020-10-26T11:30:34.888" v="393" actId="20577"/>
        <pc:sldMkLst>
          <pc:docMk/>
          <pc:sldMk cId="0" sldId="277"/>
        </pc:sldMkLst>
        <pc:spChg chg="mod">
          <ac:chgData name="COPPER, Frederik Anton" userId="0f901088-783c-438a-8209-1f3e953b174f" providerId="ADAL" clId="{3D1E84F1-CBE0-4FA3-BC57-00DE7C1E9155}" dt="2020-10-26T11:30:34.888" v="393" actId="20577"/>
          <ac:spMkLst>
            <pc:docMk/>
            <pc:sldMk cId="0" sldId="277"/>
            <ac:spMk id="2" creationId="{00000000-0000-0000-0000-000000000000}"/>
          </ac:spMkLst>
        </pc:spChg>
      </pc:sldChg>
      <pc:sldChg chg="modSp">
        <pc:chgData name="COPPER, Frederik Anton" userId="0f901088-783c-438a-8209-1f3e953b174f" providerId="ADAL" clId="{3D1E84F1-CBE0-4FA3-BC57-00DE7C1E9155}" dt="2020-10-26T11:28:11.771" v="370" actId="5793"/>
        <pc:sldMkLst>
          <pc:docMk/>
          <pc:sldMk cId="0" sldId="281"/>
        </pc:sldMkLst>
        <pc:spChg chg="mod">
          <ac:chgData name="COPPER, Frederik Anton" userId="0f901088-783c-438a-8209-1f3e953b174f" providerId="ADAL" clId="{3D1E84F1-CBE0-4FA3-BC57-00DE7C1E9155}" dt="2020-10-26T11:28:11.771" v="370" actId="5793"/>
          <ac:spMkLst>
            <pc:docMk/>
            <pc:sldMk cId="0" sldId="281"/>
            <ac:spMk id="10" creationId="{00000000-0000-0000-0000-000000000000}"/>
          </ac:spMkLst>
        </pc:spChg>
      </pc:sldChg>
      <pc:sldChg chg="addSp delSp modSp add">
        <pc:chgData name="COPPER, Frederik Anton" userId="0f901088-783c-438a-8209-1f3e953b174f" providerId="ADAL" clId="{3D1E84F1-CBE0-4FA3-BC57-00DE7C1E9155}" dt="2020-10-26T11:04:15.517" v="254" actId="404"/>
        <pc:sldMkLst>
          <pc:docMk/>
          <pc:sldMk cId="3990631065" sldId="296"/>
        </pc:sldMkLst>
        <pc:spChg chg="mod">
          <ac:chgData name="COPPER, Frederik Anton" userId="0f901088-783c-438a-8209-1f3e953b174f" providerId="ADAL" clId="{3D1E84F1-CBE0-4FA3-BC57-00DE7C1E9155}" dt="2020-10-26T10:59:14.797" v="154" actId="1076"/>
          <ac:spMkLst>
            <pc:docMk/>
            <pc:sldMk cId="3990631065" sldId="296"/>
            <ac:spMk id="2" creationId="{00000000-0000-0000-0000-000000000000}"/>
          </ac:spMkLst>
        </pc:spChg>
        <pc:spChg chg="mod">
          <ac:chgData name="COPPER, Frederik Anton" userId="0f901088-783c-438a-8209-1f3e953b174f" providerId="ADAL" clId="{3D1E84F1-CBE0-4FA3-BC57-00DE7C1E9155}" dt="2020-10-26T10:56:08.558" v="28" actId="20577"/>
          <ac:spMkLst>
            <pc:docMk/>
            <pc:sldMk cId="3990631065" sldId="296"/>
            <ac:spMk id="3" creationId="{00000000-0000-0000-0000-000000000000}"/>
          </ac:spMkLst>
        </pc:spChg>
        <pc:spChg chg="del mod">
          <ac:chgData name="COPPER, Frederik Anton" userId="0f901088-783c-438a-8209-1f3e953b174f" providerId="ADAL" clId="{3D1E84F1-CBE0-4FA3-BC57-00DE7C1E9155}" dt="2020-10-26T10:58:56.160" v="151" actId="478"/>
          <ac:spMkLst>
            <pc:docMk/>
            <pc:sldMk cId="3990631065" sldId="296"/>
            <ac:spMk id="4" creationId="{00000000-0000-0000-0000-000000000000}"/>
          </ac:spMkLst>
        </pc:spChg>
        <pc:spChg chg="del">
          <ac:chgData name="COPPER, Frederik Anton" userId="0f901088-783c-438a-8209-1f3e953b174f" providerId="ADAL" clId="{3D1E84F1-CBE0-4FA3-BC57-00DE7C1E9155}" dt="2020-10-26T10:58:32.282" v="145" actId="478"/>
          <ac:spMkLst>
            <pc:docMk/>
            <pc:sldMk cId="3990631065" sldId="296"/>
            <ac:spMk id="5" creationId="{00000000-0000-0000-0000-000000000000}"/>
          </ac:spMkLst>
        </pc:spChg>
        <pc:spChg chg="add mod">
          <ac:chgData name="COPPER, Frederik Anton" userId="0f901088-783c-438a-8209-1f3e953b174f" providerId="ADAL" clId="{3D1E84F1-CBE0-4FA3-BC57-00DE7C1E9155}" dt="2020-10-26T11:04:15.517" v="254" actId="404"/>
          <ac:spMkLst>
            <pc:docMk/>
            <pc:sldMk cId="3990631065" sldId="296"/>
            <ac:spMk id="6" creationId="{70D134AA-6801-4648-8042-FCAA3CCE1C15}"/>
          </ac:spMkLst>
        </pc:spChg>
      </pc:sldChg>
      <pc:sldChg chg="addSp delSp modSp add">
        <pc:chgData name="COPPER, Frederik Anton" userId="0f901088-783c-438a-8209-1f3e953b174f" providerId="ADAL" clId="{3D1E84F1-CBE0-4FA3-BC57-00DE7C1E9155}" dt="2020-10-26T11:35:33.866" v="496" actId="20577"/>
        <pc:sldMkLst>
          <pc:docMk/>
          <pc:sldMk cId="2069207413" sldId="297"/>
        </pc:sldMkLst>
        <pc:spChg chg="mod">
          <ac:chgData name="COPPER, Frederik Anton" userId="0f901088-783c-438a-8209-1f3e953b174f" providerId="ADAL" clId="{3D1E84F1-CBE0-4FA3-BC57-00DE7C1E9155}" dt="2020-10-26T11:31:37.996" v="413" actId="20577"/>
          <ac:spMkLst>
            <pc:docMk/>
            <pc:sldMk cId="2069207413" sldId="297"/>
            <ac:spMk id="2" creationId="{00000000-0000-0000-0000-000000000000}"/>
          </ac:spMkLst>
        </pc:spChg>
        <pc:spChg chg="del mod">
          <ac:chgData name="COPPER, Frederik Anton" userId="0f901088-783c-438a-8209-1f3e953b174f" providerId="ADAL" clId="{3D1E84F1-CBE0-4FA3-BC57-00DE7C1E9155}" dt="2020-10-26T11:31:51.785" v="415"/>
          <ac:spMkLst>
            <pc:docMk/>
            <pc:sldMk cId="2069207413" sldId="297"/>
            <ac:spMk id="3" creationId="{00000000-0000-0000-0000-000000000000}"/>
          </ac:spMkLst>
        </pc:spChg>
        <pc:spChg chg="add mod">
          <ac:chgData name="COPPER, Frederik Anton" userId="0f901088-783c-438a-8209-1f3e953b174f" providerId="ADAL" clId="{3D1E84F1-CBE0-4FA3-BC57-00DE7C1E9155}" dt="2020-10-26T11:35:33.866" v="496" actId="20577"/>
          <ac:spMkLst>
            <pc:docMk/>
            <pc:sldMk cId="2069207413" sldId="297"/>
            <ac:spMk id="4" creationId="{E5850D97-F7B6-40D4-8E9E-C93A38B44EB4}"/>
          </ac:spMkLst>
        </pc:spChg>
      </pc:sldChg>
      <pc:sldChg chg="modSp">
        <pc:chgData name="COPPER, Frederik Anton" userId="0f901088-783c-438a-8209-1f3e953b174f" providerId="ADAL" clId="{3D1E84F1-CBE0-4FA3-BC57-00DE7C1E9155}" dt="2020-10-26T11:42:12.697" v="502" actId="20577"/>
        <pc:sldMkLst>
          <pc:docMk/>
          <pc:sldMk cId="313529890" sldId="298"/>
        </pc:sldMkLst>
        <pc:spChg chg="mod">
          <ac:chgData name="COPPER, Frederik Anton" userId="0f901088-783c-438a-8209-1f3e953b174f" providerId="ADAL" clId="{3D1E84F1-CBE0-4FA3-BC57-00DE7C1E9155}" dt="2020-10-26T11:42:09.916" v="500" actId="20577"/>
          <ac:spMkLst>
            <pc:docMk/>
            <pc:sldMk cId="313529890" sldId="298"/>
            <ac:spMk id="12" creationId="{820E0657-72F8-414E-9CC4-417BD5351510}"/>
          </ac:spMkLst>
        </pc:spChg>
        <pc:spChg chg="mod">
          <ac:chgData name="COPPER, Frederik Anton" userId="0f901088-783c-438a-8209-1f3e953b174f" providerId="ADAL" clId="{3D1E84F1-CBE0-4FA3-BC57-00DE7C1E9155}" dt="2020-10-26T11:42:12.697" v="502" actId="20577"/>
          <ac:spMkLst>
            <pc:docMk/>
            <pc:sldMk cId="313529890" sldId="298"/>
            <ac:spMk id="14" creationId="{2A9E292F-4C7B-49DC-95CD-AC95A9BABA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6CCAB3B-8C68-4670-834E-672C869FCAA7}" type="datetimeFigureOut">
              <a:rPr lang="en-GB" smtClean="0"/>
              <a:t>03/11/2020</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FDFF109-5F8C-46C5-B013-3B4098F5F7E7}" type="slidenum">
              <a:rPr lang="en-GB" smtClean="0"/>
              <a:t>‹#›</a:t>
            </a:fld>
            <a:endParaRPr lang="en-GB"/>
          </a:p>
        </p:txBody>
      </p:sp>
    </p:spTree>
    <p:extLst>
      <p:ext uri="{BB962C8B-B14F-4D97-AF65-F5344CB8AC3E}">
        <p14:creationId xmlns:p14="http://schemas.microsoft.com/office/powerpoint/2010/main" val="275090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teams work with experts from around the world to develop this guidance. Together, the experts  review reports, studies, presentations by countries, they </a:t>
            </a:r>
            <a:r>
              <a:rPr lang="en-US" dirty="0" err="1"/>
              <a:t>analyse</a:t>
            </a:r>
            <a:r>
              <a:rPr lang="en-US" dirty="0"/>
              <a:t> trends, consult further expert groups  and then agree on the best approach. The guidance is meant for health decision makers who adapt the  information for their country and context. As new scientific knowledge emerges, the documents are  updated.</a:t>
            </a:r>
          </a:p>
          <a:p>
            <a:endParaRPr lang="en-GB" dirty="0"/>
          </a:p>
        </p:txBody>
      </p:sp>
      <p:sp>
        <p:nvSpPr>
          <p:cNvPr id="4" name="Slide Number Placeholder 3"/>
          <p:cNvSpPr>
            <a:spLocks noGrp="1"/>
          </p:cNvSpPr>
          <p:nvPr>
            <p:ph type="sldNum" sz="quarter" idx="5"/>
          </p:nvPr>
        </p:nvSpPr>
        <p:spPr/>
        <p:txBody>
          <a:bodyPr/>
          <a:lstStyle/>
          <a:p>
            <a:fld id="{BFDFF109-5F8C-46C5-B013-3B4098F5F7E7}" type="slidenum">
              <a:rPr lang="en-GB" smtClean="0"/>
              <a:t>4</a:t>
            </a:fld>
            <a:endParaRPr lang="en-GB"/>
          </a:p>
        </p:txBody>
      </p:sp>
    </p:spTree>
    <p:extLst>
      <p:ext uri="{BB962C8B-B14F-4D97-AF65-F5344CB8AC3E}">
        <p14:creationId xmlns:p14="http://schemas.microsoft.com/office/powerpoint/2010/main" val="340195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exercise takes what we have learned so far about the virus and asks participants to evaluate  their preparedness and response efforts.</a:t>
            </a:r>
          </a:p>
          <a:p>
            <a:endParaRPr lang="en-US" dirty="0"/>
          </a:p>
          <a:p>
            <a:r>
              <a:rPr lang="en-US" dirty="0"/>
              <a:t>The results will translate into strategic action that can guide the efforts of all national and international  partners when developing and improving context-specific national and regional operational plans.</a:t>
            </a:r>
          </a:p>
          <a:p>
            <a:endParaRPr lang="en-GB" dirty="0"/>
          </a:p>
          <a:p>
            <a:r>
              <a:rPr lang="en-GB" dirty="0"/>
              <a:t>https://www.who.int/emergencies/diseases/novel-coronavirus-2019/technical-guidance-publications</a:t>
            </a:r>
          </a:p>
          <a:p>
            <a:endParaRPr lang="en-GB" dirty="0"/>
          </a:p>
        </p:txBody>
      </p:sp>
      <p:sp>
        <p:nvSpPr>
          <p:cNvPr id="4" name="Slide Number Placeholder 3"/>
          <p:cNvSpPr>
            <a:spLocks noGrp="1"/>
          </p:cNvSpPr>
          <p:nvPr>
            <p:ph type="sldNum" sz="quarter" idx="5"/>
          </p:nvPr>
        </p:nvSpPr>
        <p:spPr/>
        <p:txBody>
          <a:bodyPr/>
          <a:lstStyle/>
          <a:p>
            <a:fld id="{BFDFF109-5F8C-46C5-B013-3B4098F5F7E7}" type="slidenum">
              <a:rPr lang="en-GB" smtClean="0"/>
              <a:t>6</a:t>
            </a:fld>
            <a:endParaRPr lang="en-GB"/>
          </a:p>
        </p:txBody>
      </p:sp>
    </p:spTree>
    <p:extLst>
      <p:ext uri="{BB962C8B-B14F-4D97-AF65-F5344CB8AC3E}">
        <p14:creationId xmlns:p14="http://schemas.microsoft.com/office/powerpoint/2010/main" val="279817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en-CA" sz="3500">
                <a:latin typeface="Calibri" pitchFamily="34" charset="0"/>
                <a:cs typeface="Courier New" pitchFamily="49" charset="0"/>
              </a:rPr>
              <a:t>Break down in groups.</a:t>
            </a:r>
          </a:p>
          <a:p>
            <a:pPr marL="342900" lvl="1" indent="-342900">
              <a:spcBef>
                <a:spcPct val="20000"/>
              </a:spcBef>
              <a:buFontTx/>
              <a:buChar char="•"/>
              <a:defRPr/>
            </a:pPr>
            <a:r>
              <a:rPr lang="en-CA" sz="3500">
                <a:latin typeface="Calibri" pitchFamily="34" charset="0"/>
                <a:cs typeface="Courier New" pitchFamily="49" charset="0"/>
              </a:rPr>
              <a:t>Prioritisation of findings into actions</a:t>
            </a:r>
          </a:p>
          <a:p>
            <a:pPr marL="800100" lvl="2" indent="-342900">
              <a:spcBef>
                <a:spcPct val="20000"/>
              </a:spcBef>
              <a:buFont typeface="Calibri" pitchFamily="34" charset="0"/>
              <a:buChar char="–"/>
              <a:defRPr/>
            </a:pPr>
            <a:r>
              <a:rPr lang="en-CA" sz="2400">
                <a:latin typeface="Calibri" pitchFamily="34" charset="0"/>
                <a:cs typeface="Courier New" pitchFamily="49" charset="0"/>
              </a:rPr>
              <a:t>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Reason why a priority?</a:t>
            </a:r>
          </a:p>
          <a:p>
            <a:pPr marL="800100" lvl="2" indent="-342900">
              <a:spcBef>
                <a:spcPct val="20000"/>
              </a:spcBef>
              <a:buFont typeface="Calibri" pitchFamily="34" charset="0"/>
              <a:buChar char="–"/>
              <a:defRPr/>
            </a:pPr>
            <a:r>
              <a:rPr lang="en-CA" sz="2400">
                <a:latin typeface="Calibri" pitchFamily="34" charset="0"/>
                <a:cs typeface="Courier New" pitchFamily="49" charset="0"/>
              </a:rPr>
              <a:t>Who is responsible for the 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What resources are required?</a:t>
            </a:r>
          </a:p>
          <a:p>
            <a:pPr marL="800100" lvl="2" indent="-342900">
              <a:spcBef>
                <a:spcPct val="20000"/>
              </a:spcBef>
              <a:buFont typeface="Calibri" pitchFamily="34" charset="0"/>
              <a:buChar char="–"/>
              <a:defRPr/>
            </a:pPr>
            <a:r>
              <a:rPr lang="en-CA" sz="2400">
                <a:latin typeface="Calibri" pitchFamily="34" charset="0"/>
                <a:cs typeface="Courier New" pitchFamily="49" charset="0"/>
              </a:rPr>
              <a:t>By when?</a:t>
            </a:r>
          </a:p>
          <a:p>
            <a:pPr marL="342900" lvl="1" indent="-342900">
              <a:spcBef>
                <a:spcPct val="20000"/>
              </a:spcBef>
              <a:buFontTx/>
              <a:buChar char="•"/>
              <a:defRPr/>
            </a:pPr>
            <a:r>
              <a:rPr lang="en-CA" sz="3500">
                <a:latin typeface="Calibri" pitchFamily="34" charset="0"/>
                <a:cs typeface="Courier New" pitchFamily="49" charset="0"/>
              </a:rPr>
              <a:t>Each group rapporteur to provide a 5 minute summary of the findings of the group.</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61A72-6C7D-49E1-A69D-B1543F4FD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08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Kindly inform the WHO Simulations/Preparedness focal point in your country once you have conducted the exercise and share the exercise report.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Email address of WHO Preparedness/Simulation focal point is; XXXXX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Phone number; XXXX </a:t>
            </a:r>
          </a:p>
          <a:p>
            <a:endParaRPr lang="en-GB" dirty="0"/>
          </a:p>
        </p:txBody>
      </p:sp>
      <p:sp>
        <p:nvSpPr>
          <p:cNvPr id="4" name="Slide Number Placeholder 3"/>
          <p:cNvSpPr>
            <a:spLocks noGrp="1"/>
          </p:cNvSpPr>
          <p:nvPr>
            <p:ph type="sldNum" sz="quarter" idx="5"/>
          </p:nvPr>
        </p:nvSpPr>
        <p:spPr/>
        <p:txBody>
          <a:bodyPr/>
          <a:lstStyle/>
          <a:p>
            <a:fld id="{BFDFF109-5F8C-46C5-B013-3B4098F5F7E7}" type="slidenum">
              <a:rPr lang="en-GB" smtClean="0"/>
              <a:t>39</a:t>
            </a:fld>
            <a:endParaRPr lang="en-GB"/>
          </a:p>
        </p:txBody>
      </p:sp>
    </p:spTree>
    <p:extLst>
      <p:ext uri="{BB962C8B-B14F-4D97-AF65-F5344CB8AC3E}">
        <p14:creationId xmlns:p14="http://schemas.microsoft.com/office/powerpoint/2010/main" val="627751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en-CA" sz="3500">
                <a:latin typeface="Calibri" pitchFamily="34" charset="0"/>
                <a:cs typeface="Courier New" pitchFamily="49" charset="0"/>
              </a:rPr>
              <a:t>Break down in groups.</a:t>
            </a:r>
          </a:p>
          <a:p>
            <a:pPr marL="342900" lvl="1" indent="-342900">
              <a:spcBef>
                <a:spcPct val="20000"/>
              </a:spcBef>
              <a:buFontTx/>
              <a:buChar char="•"/>
              <a:defRPr/>
            </a:pPr>
            <a:r>
              <a:rPr lang="en-CA" sz="3500">
                <a:latin typeface="Calibri" pitchFamily="34" charset="0"/>
                <a:cs typeface="Courier New" pitchFamily="49" charset="0"/>
              </a:rPr>
              <a:t>Prioritisation of findings into actions</a:t>
            </a:r>
          </a:p>
          <a:p>
            <a:pPr marL="800100" lvl="2" indent="-342900">
              <a:spcBef>
                <a:spcPct val="20000"/>
              </a:spcBef>
              <a:buFont typeface="Calibri" pitchFamily="34" charset="0"/>
              <a:buChar char="–"/>
              <a:defRPr/>
            </a:pPr>
            <a:r>
              <a:rPr lang="en-CA" sz="2400">
                <a:latin typeface="Calibri" pitchFamily="34" charset="0"/>
                <a:cs typeface="Courier New" pitchFamily="49" charset="0"/>
              </a:rPr>
              <a:t>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Reason why a priority?</a:t>
            </a:r>
          </a:p>
          <a:p>
            <a:pPr marL="800100" lvl="2" indent="-342900">
              <a:spcBef>
                <a:spcPct val="20000"/>
              </a:spcBef>
              <a:buFont typeface="Calibri" pitchFamily="34" charset="0"/>
              <a:buChar char="–"/>
              <a:defRPr/>
            </a:pPr>
            <a:r>
              <a:rPr lang="en-CA" sz="2400">
                <a:latin typeface="Calibri" pitchFamily="34" charset="0"/>
                <a:cs typeface="Courier New" pitchFamily="49" charset="0"/>
              </a:rPr>
              <a:t>Who is responsible for the 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What resources are required?</a:t>
            </a:r>
          </a:p>
          <a:p>
            <a:pPr marL="800100" lvl="2" indent="-342900">
              <a:spcBef>
                <a:spcPct val="20000"/>
              </a:spcBef>
              <a:buFont typeface="Calibri" pitchFamily="34" charset="0"/>
              <a:buChar char="–"/>
              <a:defRPr/>
            </a:pPr>
            <a:r>
              <a:rPr lang="en-CA" sz="2400">
                <a:latin typeface="Calibri" pitchFamily="34" charset="0"/>
                <a:cs typeface="Courier New" pitchFamily="49" charset="0"/>
              </a:rPr>
              <a:t>By when?</a:t>
            </a:r>
          </a:p>
          <a:p>
            <a:pPr marL="342900" lvl="1" indent="-342900">
              <a:spcBef>
                <a:spcPct val="20000"/>
              </a:spcBef>
              <a:buFontTx/>
              <a:buChar char="•"/>
              <a:defRPr/>
            </a:pPr>
            <a:r>
              <a:rPr lang="en-CA" sz="3500">
                <a:latin typeface="Calibri" pitchFamily="34" charset="0"/>
                <a:cs typeface="Courier New" pitchFamily="49" charset="0"/>
              </a:rPr>
              <a:t>Each group rapporteur to provide a 5 minute summary of the findings of the group.</a:t>
            </a:r>
          </a:p>
          <a:p>
            <a:endParaRPr lang="en-US"/>
          </a:p>
          <a:p>
            <a:endParaRPr lang="en-US"/>
          </a:p>
        </p:txBody>
      </p:sp>
      <p:sp>
        <p:nvSpPr>
          <p:cNvPr id="4" name="Slide Number Placeholder 3"/>
          <p:cNvSpPr>
            <a:spLocks noGrp="1"/>
          </p:cNvSpPr>
          <p:nvPr>
            <p:ph type="sldNum" sz="quarter" idx="5"/>
          </p:nvPr>
        </p:nvSpPr>
        <p:spPr/>
        <p:txBody>
          <a:bodyPr/>
          <a:lstStyle/>
          <a:p>
            <a:fld id="{FAE61A72-6C7D-49E1-A69D-B1543F4FDA02}" type="slidenum">
              <a:rPr lang="en-US" smtClean="0"/>
              <a:t>41</a:t>
            </a:fld>
            <a:endParaRPr lang="en-US"/>
          </a:p>
        </p:txBody>
      </p:sp>
    </p:spTree>
    <p:extLst>
      <p:ext uri="{BB962C8B-B14F-4D97-AF65-F5344CB8AC3E}">
        <p14:creationId xmlns:p14="http://schemas.microsoft.com/office/powerpoint/2010/main" val="7177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1125" y="-13716"/>
            <a:ext cx="11729749"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3F5-5FFB-4329-90E5-0F80C0243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007E4-94DA-4DE8-94C5-1D2AE3566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8DBF6-6815-44F5-9AB5-EFBD9BD8C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3C279-CBF6-45A6-B38D-A29F5D8B6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68A65-D072-4DD1-ABA3-9D1342A55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B7829-95ED-4775-A08D-ADEDA493B2C0}"/>
              </a:ext>
            </a:extLst>
          </p:cNvPr>
          <p:cNvSpPr>
            <a:spLocks noGrp="1"/>
          </p:cNvSpPr>
          <p:nvPr>
            <p:ph type="dt" sz="half" idx="10"/>
          </p:nvPr>
        </p:nvSpPr>
        <p:spPr/>
        <p:txBody>
          <a:bodyPr/>
          <a:lstStyle/>
          <a:p>
            <a:fld id="{4DC9B768-7658-4655-820F-3897DDDA8584}" type="datetime3">
              <a:rPr lang="en-US" smtClean="0"/>
              <a:t>3 November 2020</a:t>
            </a:fld>
            <a:endParaRPr lang="en-US"/>
          </a:p>
        </p:txBody>
      </p:sp>
      <p:sp>
        <p:nvSpPr>
          <p:cNvPr id="8" name="Footer Placeholder 7">
            <a:extLst>
              <a:ext uri="{FF2B5EF4-FFF2-40B4-BE49-F238E27FC236}">
                <a16:creationId xmlns:a16="http://schemas.microsoft.com/office/drawing/2014/main" id="{D14B4AEC-971D-4C2D-8DBF-4EF591819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2E6BDF-5653-4655-9DDB-832FE324503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94590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3C95-0A9C-4615-BBA7-78ED8056E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CF8EF-14C3-4629-A249-780DA30D5C39}"/>
              </a:ext>
            </a:extLst>
          </p:cNvPr>
          <p:cNvSpPr>
            <a:spLocks noGrp="1"/>
          </p:cNvSpPr>
          <p:nvPr>
            <p:ph type="dt" sz="half" idx="10"/>
          </p:nvPr>
        </p:nvSpPr>
        <p:spPr/>
        <p:txBody>
          <a:bodyPr/>
          <a:lstStyle/>
          <a:p>
            <a:fld id="{1FEFAB82-4D19-4318-9416-B30A9028B204}" type="datetime3">
              <a:rPr lang="en-US" smtClean="0"/>
              <a:t>3 November 2020</a:t>
            </a:fld>
            <a:endParaRPr lang="en-US"/>
          </a:p>
        </p:txBody>
      </p:sp>
      <p:sp>
        <p:nvSpPr>
          <p:cNvPr id="4" name="Footer Placeholder 3">
            <a:extLst>
              <a:ext uri="{FF2B5EF4-FFF2-40B4-BE49-F238E27FC236}">
                <a16:creationId xmlns:a16="http://schemas.microsoft.com/office/drawing/2014/main" id="{5C8FAFF5-1A8E-47AC-AA75-0298062DE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4A9C6F-E290-4CAC-84F0-AE7CB05C31C3}"/>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40516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C9CA1-2206-4D7C-9F5B-CF5DE2007173}"/>
              </a:ext>
            </a:extLst>
          </p:cNvPr>
          <p:cNvSpPr>
            <a:spLocks noGrp="1"/>
          </p:cNvSpPr>
          <p:nvPr>
            <p:ph type="dt" sz="half" idx="10"/>
          </p:nvPr>
        </p:nvSpPr>
        <p:spPr/>
        <p:txBody>
          <a:bodyPr/>
          <a:lstStyle/>
          <a:p>
            <a:fld id="{285CEB09-67DE-4AC4-8F82-A9E2C7346857}" type="datetime3">
              <a:rPr lang="en-US" smtClean="0"/>
              <a:t>3 November 2020</a:t>
            </a:fld>
            <a:endParaRPr lang="en-US"/>
          </a:p>
        </p:txBody>
      </p:sp>
      <p:sp>
        <p:nvSpPr>
          <p:cNvPr id="3" name="Footer Placeholder 2">
            <a:extLst>
              <a:ext uri="{FF2B5EF4-FFF2-40B4-BE49-F238E27FC236}">
                <a16:creationId xmlns:a16="http://schemas.microsoft.com/office/drawing/2014/main" id="{C2149297-0B1C-4FD7-8F9F-96B7CEEAC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45379-5467-4F83-9BD1-EAD174612F54}"/>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11904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93B6-58EF-4180-946B-7037CEAD8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B62CD4-177E-4A98-AC6C-8CF24AEAF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017428-D72F-4322-B37C-55735F18C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3F8E-EC06-4A66-A8C3-B040637541C5}"/>
              </a:ext>
            </a:extLst>
          </p:cNvPr>
          <p:cNvSpPr>
            <a:spLocks noGrp="1"/>
          </p:cNvSpPr>
          <p:nvPr>
            <p:ph type="dt" sz="half" idx="10"/>
          </p:nvPr>
        </p:nvSpPr>
        <p:spPr/>
        <p:txBody>
          <a:bodyPr/>
          <a:lstStyle/>
          <a:p>
            <a:fld id="{78F72935-E33C-46C3-B289-962BF46A36D4}" type="datetime3">
              <a:rPr lang="en-US" smtClean="0"/>
              <a:t>3 November 2020</a:t>
            </a:fld>
            <a:endParaRPr lang="en-US"/>
          </a:p>
        </p:txBody>
      </p:sp>
      <p:sp>
        <p:nvSpPr>
          <p:cNvPr id="6" name="Footer Placeholder 5">
            <a:extLst>
              <a:ext uri="{FF2B5EF4-FFF2-40B4-BE49-F238E27FC236}">
                <a16:creationId xmlns:a16="http://schemas.microsoft.com/office/drawing/2014/main" id="{007F416E-E946-489D-A444-253E37CCA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D18C1-8457-4348-ABE5-FB2E235DA88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318360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1F8-0E58-48D6-8BC1-8F89D08FF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C2B21C-C1D1-4D5F-9765-6C691BDFA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F01DE-4FFD-4524-845D-A2F9C0154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95215-3CDC-4608-BE45-8BDA626BC572}"/>
              </a:ext>
            </a:extLst>
          </p:cNvPr>
          <p:cNvSpPr>
            <a:spLocks noGrp="1"/>
          </p:cNvSpPr>
          <p:nvPr>
            <p:ph type="dt" sz="half" idx="10"/>
          </p:nvPr>
        </p:nvSpPr>
        <p:spPr/>
        <p:txBody>
          <a:bodyPr/>
          <a:lstStyle/>
          <a:p>
            <a:fld id="{DA7F73E5-582A-4E6D-9C75-775D62104A61}" type="datetime3">
              <a:rPr lang="en-US" smtClean="0"/>
              <a:t>3 November 2020</a:t>
            </a:fld>
            <a:endParaRPr lang="en-US"/>
          </a:p>
        </p:txBody>
      </p:sp>
      <p:sp>
        <p:nvSpPr>
          <p:cNvPr id="6" name="Footer Placeholder 5">
            <a:extLst>
              <a:ext uri="{FF2B5EF4-FFF2-40B4-BE49-F238E27FC236}">
                <a16:creationId xmlns:a16="http://schemas.microsoft.com/office/drawing/2014/main" id="{B3F12398-BF67-46AA-A3C9-FDC363BB0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D748A-4E4A-48D7-B7D8-77B9BBA4C4A5}"/>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23002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8C50-6BD8-41F4-B352-615D6C144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BDDDED-85B9-4AD5-AEA5-DC859B4BA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FC637-3C0D-4960-9B58-6FCC0D301E24}"/>
              </a:ext>
            </a:extLst>
          </p:cNvPr>
          <p:cNvSpPr>
            <a:spLocks noGrp="1"/>
          </p:cNvSpPr>
          <p:nvPr>
            <p:ph type="dt" sz="half" idx="10"/>
          </p:nvPr>
        </p:nvSpPr>
        <p:spPr/>
        <p:txBody>
          <a:bodyPr/>
          <a:lstStyle/>
          <a:p>
            <a:fld id="{E0F018AA-65C9-46C6-81D3-B520C07EBF23}" type="datetime3">
              <a:rPr lang="en-US" smtClean="0"/>
              <a:t>3 November 2020</a:t>
            </a:fld>
            <a:endParaRPr lang="en-US"/>
          </a:p>
        </p:txBody>
      </p:sp>
      <p:sp>
        <p:nvSpPr>
          <p:cNvPr id="5" name="Footer Placeholder 4">
            <a:extLst>
              <a:ext uri="{FF2B5EF4-FFF2-40B4-BE49-F238E27FC236}">
                <a16:creationId xmlns:a16="http://schemas.microsoft.com/office/drawing/2014/main" id="{9A42CB05-E59E-4005-A8C5-D8F349044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6D4C0-835F-4E57-9895-83314FE21BF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60677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F5D2A-2BA4-4485-9428-AB7EFB9F8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3BF92-762A-4CC0-9D0C-6845FF157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B7C5B-2D8B-4F54-ADF4-BBB947AB93CA}"/>
              </a:ext>
            </a:extLst>
          </p:cNvPr>
          <p:cNvSpPr>
            <a:spLocks noGrp="1"/>
          </p:cNvSpPr>
          <p:nvPr>
            <p:ph type="dt" sz="half" idx="10"/>
          </p:nvPr>
        </p:nvSpPr>
        <p:spPr/>
        <p:txBody>
          <a:bodyPr/>
          <a:lstStyle/>
          <a:p>
            <a:fld id="{A9569414-5020-4E9C-A6BC-434BEC69E2A8}" type="datetime3">
              <a:rPr lang="en-US" smtClean="0"/>
              <a:t>3 November 2020</a:t>
            </a:fld>
            <a:endParaRPr lang="en-US"/>
          </a:p>
        </p:txBody>
      </p:sp>
      <p:sp>
        <p:nvSpPr>
          <p:cNvPr id="5" name="Footer Placeholder 4">
            <a:extLst>
              <a:ext uri="{FF2B5EF4-FFF2-40B4-BE49-F238E27FC236}">
                <a16:creationId xmlns:a16="http://schemas.microsoft.com/office/drawing/2014/main" id="{0FD8DEDE-C0D3-45EF-99FE-31C059130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49294-C607-4695-9BC8-2E40986C0237}"/>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68570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40404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6294-37B3-4995-BE91-9C6C464A62F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9E595DE-3A16-4932-BC4D-DDDDD9C40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8882F3-6972-445A-9156-1830E66EEC7E}"/>
              </a:ext>
            </a:extLst>
          </p:cNvPr>
          <p:cNvSpPr>
            <a:spLocks noGrp="1"/>
          </p:cNvSpPr>
          <p:nvPr>
            <p:ph type="dt" sz="half" idx="10"/>
          </p:nvPr>
        </p:nvSpPr>
        <p:spPr/>
        <p:txBody>
          <a:bodyPr/>
          <a:lstStyle/>
          <a:p>
            <a:fld id="{037EF9FF-5787-4BB9-B379-3E1AF82053C2}" type="datetime3">
              <a:rPr lang="en-US" smtClean="0"/>
              <a:t>3 November 2020</a:t>
            </a:fld>
            <a:endParaRPr lang="en-US"/>
          </a:p>
        </p:txBody>
      </p:sp>
      <p:sp>
        <p:nvSpPr>
          <p:cNvPr id="5" name="Footer Placeholder 4">
            <a:extLst>
              <a:ext uri="{FF2B5EF4-FFF2-40B4-BE49-F238E27FC236}">
                <a16:creationId xmlns:a16="http://schemas.microsoft.com/office/drawing/2014/main" id="{CB7BB8E0-078A-42F4-BFBA-CB463A3F3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D6604-E921-479A-B4F0-97043653BD9C}"/>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95229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8DF22B-4087-446B-9436-FCFDC545A396}"/>
              </a:ext>
            </a:extLst>
          </p:cNvPr>
          <p:cNvSpPr/>
          <p:nvPr userDrawn="1"/>
        </p:nvSpPr>
        <p:spPr>
          <a:xfrm>
            <a:off x="-7612" y="-1466"/>
            <a:ext cx="12199612" cy="612875"/>
          </a:xfrm>
          <a:prstGeom prst="rect">
            <a:avLst/>
          </a:prstGeom>
          <a:solidFill>
            <a:srgbClr val="008F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106D7-96EC-4E2E-A5CA-6B984281F924}"/>
              </a:ext>
            </a:extLst>
          </p:cNvPr>
          <p:cNvSpPr>
            <a:spLocks noGrp="1"/>
          </p:cNvSpPr>
          <p:nvPr>
            <p:ph type="title"/>
          </p:nvPr>
        </p:nvSpPr>
        <p:spPr>
          <a:xfrm>
            <a:off x="152780" y="-8247"/>
            <a:ext cx="10515600" cy="581340"/>
          </a:xfrm>
        </p:spPr>
        <p:txBody>
          <a:bodyPr>
            <a:normAutofit/>
          </a:bodyPr>
          <a:lstStyle>
            <a:lvl1pPr>
              <a:defRPr sz="40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DDC5F9-76DC-45B5-AC33-CF52E93A7B5D}"/>
              </a:ext>
            </a:extLst>
          </p:cNvPr>
          <p:cNvSpPr>
            <a:spLocks noGrp="1"/>
          </p:cNvSpPr>
          <p:nvPr>
            <p:ph idx="1"/>
          </p:nvPr>
        </p:nvSpPr>
        <p:spPr>
          <a:xfrm>
            <a:off x="838200" y="1017346"/>
            <a:ext cx="10515600" cy="51596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8332FB2-0AB8-45F4-B706-F0A1C2E86402}"/>
              </a:ext>
            </a:extLst>
          </p:cNvPr>
          <p:cNvSpPr/>
          <p:nvPr userDrawn="1"/>
        </p:nvSpPr>
        <p:spPr>
          <a:xfrm>
            <a:off x="6056" y="6605265"/>
            <a:ext cx="12192000" cy="26613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17" name="Rectangle: Single Corner Snipped 16">
            <a:extLst>
              <a:ext uri="{FF2B5EF4-FFF2-40B4-BE49-F238E27FC236}">
                <a16:creationId xmlns:a16="http://schemas.microsoft.com/office/drawing/2014/main" id="{E103C554-2422-4905-9D17-03B3D8E1D52A}"/>
              </a:ext>
            </a:extLst>
          </p:cNvPr>
          <p:cNvSpPr/>
          <p:nvPr userDrawn="1"/>
        </p:nvSpPr>
        <p:spPr>
          <a:xfrm>
            <a:off x="3093983" y="6605265"/>
            <a:ext cx="4087982" cy="248596"/>
          </a:xfrm>
          <a:prstGeom prst="snip1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5" name="Rectangle: Single Corner Snipped 14">
            <a:extLst>
              <a:ext uri="{FF2B5EF4-FFF2-40B4-BE49-F238E27FC236}">
                <a16:creationId xmlns:a16="http://schemas.microsoft.com/office/drawing/2014/main" id="{14CC0BFA-DE7B-4499-829A-6B71AD36FF35}"/>
              </a:ext>
            </a:extLst>
          </p:cNvPr>
          <p:cNvSpPr/>
          <p:nvPr userDrawn="1"/>
        </p:nvSpPr>
        <p:spPr>
          <a:xfrm>
            <a:off x="2890327" y="6605265"/>
            <a:ext cx="4087982" cy="248596"/>
          </a:xfrm>
          <a:prstGeom prst="snip1Rect">
            <a:avLst>
              <a:gd name="adj" fmla="val 50000"/>
            </a:avLst>
          </a:prstGeom>
          <a:solidFill>
            <a:srgbClr val="008F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4" name="Rectangle: Single Corner Snipped 13">
            <a:extLst>
              <a:ext uri="{FF2B5EF4-FFF2-40B4-BE49-F238E27FC236}">
                <a16:creationId xmlns:a16="http://schemas.microsoft.com/office/drawing/2014/main" id="{047D5B3D-F74C-4020-B7F9-DB80540E35DA}"/>
              </a:ext>
            </a:extLst>
          </p:cNvPr>
          <p:cNvSpPr/>
          <p:nvPr userDrawn="1"/>
        </p:nvSpPr>
        <p:spPr>
          <a:xfrm>
            <a:off x="1232707" y="6599209"/>
            <a:ext cx="4177873" cy="258506"/>
          </a:xfrm>
          <a:prstGeom prst="snip1Rect">
            <a:avLst>
              <a:gd name="adj" fmla="val 50000"/>
            </a:avLst>
          </a:prstGeom>
          <a:solidFill>
            <a:srgbClr val="006A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2" name="Rectangle: Single Corner Snipped 11">
            <a:extLst>
              <a:ext uri="{FF2B5EF4-FFF2-40B4-BE49-F238E27FC236}">
                <a16:creationId xmlns:a16="http://schemas.microsoft.com/office/drawing/2014/main" id="{0214AEB6-3194-4940-93D4-8D2575863847}"/>
              </a:ext>
            </a:extLst>
          </p:cNvPr>
          <p:cNvSpPr/>
          <p:nvPr userDrawn="1"/>
        </p:nvSpPr>
        <p:spPr>
          <a:xfrm>
            <a:off x="1011795" y="6599209"/>
            <a:ext cx="4177873" cy="248879"/>
          </a:xfrm>
          <a:prstGeom prst="snip1Rect">
            <a:avLst>
              <a:gd name="adj" fmla="val 50000"/>
            </a:avLst>
          </a:prstGeom>
          <a:solidFill>
            <a:srgbClr val="005D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1" name="Rectangle: Single Corner Snipped 10">
            <a:extLst>
              <a:ext uri="{FF2B5EF4-FFF2-40B4-BE49-F238E27FC236}">
                <a16:creationId xmlns:a16="http://schemas.microsoft.com/office/drawing/2014/main" id="{D21FAAE0-36C9-4D28-BF79-478A2708E0A5}"/>
              </a:ext>
            </a:extLst>
          </p:cNvPr>
          <p:cNvSpPr/>
          <p:nvPr userDrawn="1"/>
        </p:nvSpPr>
        <p:spPr>
          <a:xfrm>
            <a:off x="205387" y="6599209"/>
            <a:ext cx="2004413" cy="266132"/>
          </a:xfrm>
          <a:prstGeom prst="snip1Rect">
            <a:avLst>
              <a:gd name="adj" fmla="val 50000"/>
            </a:avLst>
          </a:prstGeom>
          <a:solidFill>
            <a:srgbClr val="D864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8" name="Rectangle: Single Corner Snipped 7">
            <a:extLst>
              <a:ext uri="{FF2B5EF4-FFF2-40B4-BE49-F238E27FC236}">
                <a16:creationId xmlns:a16="http://schemas.microsoft.com/office/drawing/2014/main" id="{BA1D2115-0E25-422E-9023-B51F9C211431}"/>
              </a:ext>
            </a:extLst>
          </p:cNvPr>
          <p:cNvSpPr/>
          <p:nvPr userDrawn="1"/>
        </p:nvSpPr>
        <p:spPr>
          <a:xfrm>
            <a:off x="0" y="6599209"/>
            <a:ext cx="2004413" cy="266132"/>
          </a:xfrm>
          <a:prstGeom prst="snip1Rect">
            <a:avLst>
              <a:gd name="adj" fmla="val 50000"/>
            </a:avLst>
          </a:prstGeom>
          <a:solidFill>
            <a:srgbClr val="A24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3E844BC-5D7B-41E7-A4E3-BAF42FC8DDD6}"/>
              </a:ext>
            </a:extLst>
          </p:cNvPr>
          <p:cNvSpPr/>
          <p:nvPr userDrawn="1"/>
        </p:nvSpPr>
        <p:spPr>
          <a:xfrm>
            <a:off x="-2471" y="6604956"/>
            <a:ext cx="1952586" cy="276999"/>
          </a:xfrm>
          <a:prstGeom prst="rect">
            <a:avLst/>
          </a:prstGeom>
        </p:spPr>
        <p:txBody>
          <a:bodyPr wrap="none">
            <a:spAutoFit/>
          </a:bodyPr>
          <a:lstStyle/>
          <a:p>
            <a:pPr algn="l"/>
            <a:r>
              <a:rPr lang="en-US" sz="1200" b="1" i="0" dirty="0">
                <a:solidFill>
                  <a:schemeClr val="bg1"/>
                </a:solidFill>
                <a:latin typeface="Arial" panose="020B0604020202020204" pitchFamily="34" charset="0"/>
                <a:cs typeface="Arial" panose="020B0604020202020204" pitchFamily="34" charset="0"/>
              </a:rPr>
              <a:t>SIMULATION EXERCISE</a:t>
            </a:r>
          </a:p>
        </p:txBody>
      </p:sp>
      <p:sp>
        <p:nvSpPr>
          <p:cNvPr id="13" name="Rectangle 12">
            <a:extLst>
              <a:ext uri="{FF2B5EF4-FFF2-40B4-BE49-F238E27FC236}">
                <a16:creationId xmlns:a16="http://schemas.microsoft.com/office/drawing/2014/main" id="{5A2952AD-10AE-4031-9F83-57256D9173D3}"/>
              </a:ext>
            </a:extLst>
          </p:cNvPr>
          <p:cNvSpPr/>
          <p:nvPr userDrawn="1"/>
        </p:nvSpPr>
        <p:spPr>
          <a:xfrm>
            <a:off x="2296187" y="6604957"/>
            <a:ext cx="3843713" cy="276999"/>
          </a:xfrm>
          <a:prstGeom prst="rect">
            <a:avLst/>
          </a:prstGeom>
        </p:spPr>
        <p:txBody>
          <a:bodyPr wrap="square">
            <a:spAutoFit/>
          </a:bodyPr>
          <a:lstStyle/>
          <a:p>
            <a:pPr algn="l"/>
            <a:r>
              <a:rPr lang="en-US" sz="1200" b="1" i="0" dirty="0">
                <a:solidFill>
                  <a:schemeClr val="bg1"/>
                </a:solidFill>
                <a:latin typeface="Arial" panose="020B0604020202020204" pitchFamily="34" charset="0"/>
                <a:cs typeface="Arial" panose="020B0604020202020204" pitchFamily="34" charset="0"/>
              </a:rPr>
              <a:t>NOVEL CORONAVIRUS (COVID-19)</a:t>
            </a:r>
          </a:p>
        </p:txBody>
      </p:sp>
      <p:sp>
        <p:nvSpPr>
          <p:cNvPr id="4" name="Date Placeholder 3">
            <a:extLst>
              <a:ext uri="{FF2B5EF4-FFF2-40B4-BE49-F238E27FC236}">
                <a16:creationId xmlns:a16="http://schemas.microsoft.com/office/drawing/2014/main" id="{D54DA4ED-9ABC-4282-9787-04C348BE350B}"/>
              </a:ext>
            </a:extLst>
          </p:cNvPr>
          <p:cNvSpPr>
            <a:spLocks noGrp="1"/>
          </p:cNvSpPr>
          <p:nvPr>
            <p:ph type="dt" sz="half" idx="10"/>
          </p:nvPr>
        </p:nvSpPr>
        <p:spPr>
          <a:xfrm>
            <a:off x="5481868" y="6560893"/>
            <a:ext cx="3769418" cy="365125"/>
          </a:xfrm>
          <a:ln>
            <a:noFill/>
          </a:ln>
        </p:spPr>
        <p:txBody>
          <a:bodyPr/>
          <a:lstStyle>
            <a:lvl1pPr algn="l">
              <a:defRPr sz="1200" b="1">
                <a:solidFill>
                  <a:schemeClr val="bg1"/>
                </a:solidFill>
                <a:latin typeface="Arial" panose="020B0604020202020204" pitchFamily="34" charset="0"/>
                <a:cs typeface="Arial" panose="020B0604020202020204" pitchFamily="34" charset="0"/>
              </a:defRPr>
            </a:lvl1pPr>
          </a:lstStyle>
          <a:p>
            <a:fld id="{7EA682B2-33C9-4D4F-9A18-C7D5F7FE2751}" type="datetime3">
              <a:rPr lang="en-US" smtClean="0"/>
              <a:t>3 November 2020</a:t>
            </a:fld>
            <a:endParaRPr lang="en-US" dirty="0"/>
          </a:p>
        </p:txBody>
      </p:sp>
      <p:sp>
        <p:nvSpPr>
          <p:cNvPr id="18" name="TextBox 17">
            <a:extLst>
              <a:ext uri="{FF2B5EF4-FFF2-40B4-BE49-F238E27FC236}">
                <a16:creationId xmlns:a16="http://schemas.microsoft.com/office/drawing/2014/main" id="{71B491A0-70AF-46B2-AEC7-03AEA54B4139}"/>
              </a:ext>
            </a:extLst>
          </p:cNvPr>
          <p:cNvSpPr txBox="1"/>
          <p:nvPr userDrawn="1"/>
        </p:nvSpPr>
        <p:spPr>
          <a:xfrm>
            <a:off x="10431711" y="6587799"/>
            <a:ext cx="1641231" cy="276999"/>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page </a:t>
            </a:r>
            <a:fld id="{1B4E33A6-6130-4A49-BBD8-DE9BC3CBE6A3}" type="slidenum">
              <a:rPr lang="en-US" sz="1200" b="1" smtClean="0">
                <a:solidFill>
                  <a:schemeClr val="bg1"/>
                </a:solidFill>
                <a:latin typeface="Arial" panose="020B0604020202020204" pitchFamily="34" charset="0"/>
                <a:cs typeface="Arial" panose="020B0604020202020204" pitchFamily="34" charset="0"/>
              </a:rPr>
              <a:pPr algn="r"/>
              <a:t>‹#›</a:t>
            </a:fld>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644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22A2-79C3-4E46-8D84-3C5BE975A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037BA-145B-4F48-A7D5-AD8A8A8EE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0594E-1554-441A-A730-7F11E9AAE44A}"/>
              </a:ext>
            </a:extLst>
          </p:cNvPr>
          <p:cNvSpPr>
            <a:spLocks noGrp="1"/>
          </p:cNvSpPr>
          <p:nvPr>
            <p:ph type="dt" sz="half" idx="10"/>
          </p:nvPr>
        </p:nvSpPr>
        <p:spPr/>
        <p:txBody>
          <a:bodyPr/>
          <a:lstStyle/>
          <a:p>
            <a:fld id="{6C8388E3-2E99-4010-9005-3AE6BE90366B}" type="datetime3">
              <a:rPr lang="en-US" smtClean="0"/>
              <a:t>3 November 2020</a:t>
            </a:fld>
            <a:endParaRPr lang="en-US"/>
          </a:p>
        </p:txBody>
      </p:sp>
      <p:sp>
        <p:nvSpPr>
          <p:cNvPr id="5" name="Footer Placeholder 4">
            <a:extLst>
              <a:ext uri="{FF2B5EF4-FFF2-40B4-BE49-F238E27FC236}">
                <a16:creationId xmlns:a16="http://schemas.microsoft.com/office/drawing/2014/main" id="{8CA56ACD-1C77-409E-8D05-0D230C938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F11F2-DA08-47AD-B578-270D119B6BA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43668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D49C-B98F-4AD9-A980-354EFFAD7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315BA-D0A4-426E-8A1A-83DF48EA2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ACC8B4-5613-43B0-A1F5-FE7A49416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FE513-79F0-4D34-96E8-B4CBBAA3CB41}"/>
              </a:ext>
            </a:extLst>
          </p:cNvPr>
          <p:cNvSpPr>
            <a:spLocks noGrp="1"/>
          </p:cNvSpPr>
          <p:nvPr>
            <p:ph type="dt" sz="half" idx="10"/>
          </p:nvPr>
        </p:nvSpPr>
        <p:spPr/>
        <p:txBody>
          <a:bodyPr/>
          <a:lstStyle/>
          <a:p>
            <a:fld id="{429CAB1E-4CFE-4ED8-8F44-E87A048AF566}" type="datetime3">
              <a:rPr lang="en-US" smtClean="0"/>
              <a:t>3 November 2020</a:t>
            </a:fld>
            <a:endParaRPr lang="en-US"/>
          </a:p>
        </p:txBody>
      </p:sp>
      <p:sp>
        <p:nvSpPr>
          <p:cNvPr id="6" name="Footer Placeholder 5">
            <a:extLst>
              <a:ext uri="{FF2B5EF4-FFF2-40B4-BE49-F238E27FC236}">
                <a16:creationId xmlns:a16="http://schemas.microsoft.com/office/drawing/2014/main" id="{907380DF-4624-49EB-AD45-B01ACC360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EC5F0-237C-44B3-A759-155F42DD85F6}"/>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90114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1505"/>
          </a:xfrm>
          <a:custGeom>
            <a:avLst/>
            <a:gdLst/>
            <a:ahLst/>
            <a:cxnLst/>
            <a:rect l="l" t="t" r="r" b="b"/>
            <a:pathLst>
              <a:path w="12192000" h="611505">
                <a:moveTo>
                  <a:pt x="0" y="611187"/>
                </a:moveTo>
                <a:lnTo>
                  <a:pt x="0" y="0"/>
                </a:lnTo>
                <a:lnTo>
                  <a:pt x="12192000" y="0"/>
                </a:lnTo>
                <a:lnTo>
                  <a:pt x="12192000" y="611187"/>
                </a:lnTo>
                <a:lnTo>
                  <a:pt x="0" y="611187"/>
                </a:lnTo>
                <a:close/>
              </a:path>
            </a:pathLst>
          </a:custGeom>
          <a:solidFill>
            <a:srgbClr val="008FCE"/>
          </a:solidFill>
        </p:spPr>
        <p:txBody>
          <a:bodyPr wrap="square" lIns="0" tIns="0" rIns="0" bIns="0" rtlCol="0"/>
          <a:lstStyle/>
          <a:p>
            <a:endParaRPr/>
          </a:p>
        </p:txBody>
      </p:sp>
      <p:sp>
        <p:nvSpPr>
          <p:cNvPr id="17" name="bg object 17"/>
          <p:cNvSpPr/>
          <p:nvPr/>
        </p:nvSpPr>
        <p:spPr>
          <a:xfrm>
            <a:off x="0" y="6568440"/>
            <a:ext cx="12188952" cy="28956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6350" y="6605586"/>
            <a:ext cx="12185650" cy="252729"/>
          </a:xfrm>
          <a:custGeom>
            <a:avLst/>
            <a:gdLst/>
            <a:ahLst/>
            <a:cxnLst/>
            <a:rect l="l" t="t" r="r" b="b"/>
            <a:pathLst>
              <a:path w="12185650" h="252729">
                <a:moveTo>
                  <a:pt x="0" y="0"/>
                </a:moveTo>
                <a:lnTo>
                  <a:pt x="12185650" y="0"/>
                </a:lnTo>
                <a:lnTo>
                  <a:pt x="12185650" y="252413"/>
                </a:lnTo>
                <a:lnTo>
                  <a:pt x="0" y="252413"/>
                </a:lnTo>
                <a:lnTo>
                  <a:pt x="0" y="0"/>
                </a:lnTo>
                <a:close/>
              </a:path>
            </a:pathLst>
          </a:custGeom>
          <a:solidFill>
            <a:srgbClr val="595959"/>
          </a:solidFill>
        </p:spPr>
        <p:txBody>
          <a:bodyPr wrap="square" lIns="0" tIns="0" rIns="0" bIns="0" rtlCol="0"/>
          <a:lstStyle/>
          <a:p>
            <a:endParaRPr/>
          </a:p>
        </p:txBody>
      </p:sp>
      <p:sp>
        <p:nvSpPr>
          <p:cNvPr id="2" name="Holder 2"/>
          <p:cNvSpPr>
            <a:spLocks noGrp="1"/>
          </p:cNvSpPr>
          <p:nvPr>
            <p:ph type="title"/>
          </p:nvPr>
        </p:nvSpPr>
        <p:spPr>
          <a:xfrm>
            <a:off x="0" y="1587"/>
            <a:ext cx="7771130" cy="6096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231125" y="1151635"/>
            <a:ext cx="7583805" cy="167132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DD77B-566F-448A-9CAD-E164B7BEE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0D83DE5-5AD1-42FA-94DC-665554C01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B85C32-7B69-4DA5-88E8-C04252DD1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58ADE-BA35-494E-BE53-3C61C716429B}" type="datetime3">
              <a:rPr lang="en-US" smtClean="0"/>
              <a:t>3 November 2020</a:t>
            </a:fld>
            <a:endParaRPr lang="en-US"/>
          </a:p>
        </p:txBody>
      </p:sp>
      <p:sp>
        <p:nvSpPr>
          <p:cNvPr id="5" name="Footer Placeholder 4">
            <a:extLst>
              <a:ext uri="{FF2B5EF4-FFF2-40B4-BE49-F238E27FC236}">
                <a16:creationId xmlns:a16="http://schemas.microsoft.com/office/drawing/2014/main" id="{66E2A2D0-8FE2-4491-B917-DEF4DA1AC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A525B-CEDB-4ACB-8BB8-53AE29222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CBD7-AED4-4E2D-B1A1-CD42AAD87EA1}" type="slidenum">
              <a:rPr lang="en-US" smtClean="0"/>
              <a:t>‹#›</a:t>
            </a:fld>
            <a:endParaRPr lang="en-US"/>
          </a:p>
        </p:txBody>
      </p:sp>
    </p:spTree>
    <p:extLst>
      <p:ext uri="{BB962C8B-B14F-4D97-AF65-F5344CB8AC3E}">
        <p14:creationId xmlns:p14="http://schemas.microsoft.com/office/powerpoint/2010/main" val="1991724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xtranet.who.int/hslp/training/course/view.php?id=333" TargetMode="External"/><Relationship Id="rId2" Type="http://schemas.openxmlformats.org/officeDocument/2006/relationships/hyperlink" Target="https://www.who.int/emergencies/diseases/novel-coronavirus-2019/training/online-trainin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mailto:rashforda@who.int" TargetMode="External"/><Relationship Id="rId13" Type="http://schemas.openxmlformats.org/officeDocument/2006/relationships/hyperlink" Target="https://www.who.int/health-topics/coronavirus" TargetMode="External"/><Relationship Id="rId3" Type="http://schemas.openxmlformats.org/officeDocument/2006/relationships/hyperlink" Target="https://www.who.int/emergencies/diseases/novel-coronavirus-2019" TargetMode="External"/><Relationship Id="rId7" Type="http://schemas.openxmlformats.org/officeDocument/2006/relationships/hyperlink" Target="mailto:schmidtt@who.int" TargetMode="External"/><Relationship Id="rId12" Type="http://schemas.openxmlformats.org/officeDocument/2006/relationships/hyperlink" Target="mailto:eshofoniea@who.int" TargetMode="External"/><Relationship Id="rId2" Type="http://schemas.openxmlformats.org/officeDocument/2006/relationships/notesSlide" Target="../notesSlides/notesSlide5.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hyperlink" Target="mailto:samhourid@who.int" TargetMode="External"/><Relationship Id="rId11" Type="http://schemas.openxmlformats.org/officeDocument/2006/relationships/hyperlink" Target="mailto:htikem@who.int" TargetMode="External"/><Relationship Id="rId5" Type="http://schemas.openxmlformats.org/officeDocument/2006/relationships/hyperlink" Target="mailto:stephenm@who.int" TargetMode="External"/><Relationship Id="rId15" Type="http://schemas.openxmlformats.org/officeDocument/2006/relationships/hyperlink" Target="https://www.who.int/ihr/procedures/simulation-exercise/en/" TargetMode="External"/><Relationship Id="rId10" Type="http://schemas.openxmlformats.org/officeDocument/2006/relationships/hyperlink" Target="mailto:katom@who.int" TargetMode="External"/><Relationship Id="rId4" Type="http://schemas.openxmlformats.org/officeDocument/2006/relationships/image" Target="../media/image51.png"/><Relationship Id="rId9" Type="http://schemas.openxmlformats.org/officeDocument/2006/relationships/hyperlink" Target="mailto:andragro@paho.org" TargetMode="External"/><Relationship Id="rId14"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apps.who.int/iris/rest/bitstreams/1272369/retrieve" TargetMode="External"/><Relationship Id="rId3" Type="http://schemas.openxmlformats.org/officeDocument/2006/relationships/image" Target="../media/image8.png"/><Relationship Id="rId7" Type="http://schemas.openxmlformats.org/officeDocument/2006/relationships/hyperlink" Target="https://www.who.int/publications/i/item/WHO-2019-nCoV-Non-passenger_ships-2020.1" TargetMode="External"/><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who.int/publications/i/item/10665-331512" TargetMode="External"/><Relationship Id="rId11" Type="http://schemas.openxmlformats.org/officeDocument/2006/relationships/image" Target="../media/image10.png"/><Relationship Id="rId5" Type="http://schemas.openxmlformats.org/officeDocument/2006/relationships/hyperlink" Target="https://www.who.int/publications/i/item/controlling-the-spread-of-covid-19-at-ground-crossings" TargetMode="External"/><Relationship Id="rId10" Type="http://schemas.openxmlformats.org/officeDocument/2006/relationships/image" Target="../media/image9.png"/><Relationship Id="rId4" Type="http://schemas.openxmlformats.org/officeDocument/2006/relationships/hyperlink" Target="https://www.who.int/publications/i/item/considerations-for-quarantine-of-individuals-in-the-context-of-containment-for-coronavirus-disease-(covid-19)" TargetMode="External"/><Relationship Id="rId9" Type="http://schemas.openxmlformats.org/officeDocument/2006/relationships/hyperlink" Target="https://apps.who.int/iris/rest/bitstreams/1273113/retriev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25353" y="2809747"/>
            <a:ext cx="4028440" cy="1821180"/>
          </a:xfrm>
          <a:prstGeom prst="rect">
            <a:avLst/>
          </a:prstGeom>
        </p:spPr>
        <p:txBody>
          <a:bodyPr vert="horz" wrap="square" lIns="0" tIns="74930" rIns="0" bIns="0" rtlCol="0">
            <a:spAutoFit/>
          </a:bodyPr>
          <a:lstStyle/>
          <a:p>
            <a:pPr marL="12700" marR="5080">
              <a:lnSpc>
                <a:spcPct val="90200"/>
              </a:lnSpc>
              <a:spcBef>
                <a:spcPts val="590"/>
              </a:spcBef>
            </a:pPr>
            <a:r>
              <a:rPr sz="4200" b="1" spc="-5" dirty="0">
                <a:solidFill>
                  <a:srgbClr val="FFFFFF"/>
                </a:solidFill>
                <a:latin typeface="Arial"/>
                <a:cs typeface="Arial"/>
              </a:rPr>
              <a:t>NOVEL  </a:t>
            </a:r>
            <a:r>
              <a:rPr sz="4200" b="1" dirty="0">
                <a:solidFill>
                  <a:srgbClr val="FFFFFF"/>
                </a:solidFill>
                <a:latin typeface="Arial"/>
                <a:cs typeface="Arial"/>
              </a:rPr>
              <a:t>C</a:t>
            </a:r>
            <a:r>
              <a:rPr sz="4200" b="1" spc="-5" dirty="0">
                <a:solidFill>
                  <a:srgbClr val="FFFFFF"/>
                </a:solidFill>
                <a:latin typeface="Arial"/>
                <a:cs typeface="Arial"/>
              </a:rPr>
              <a:t>O</a:t>
            </a:r>
            <a:r>
              <a:rPr sz="4200" b="1" dirty="0">
                <a:solidFill>
                  <a:srgbClr val="FFFFFF"/>
                </a:solidFill>
                <a:latin typeface="Arial"/>
                <a:cs typeface="Arial"/>
              </a:rPr>
              <a:t>R</a:t>
            </a:r>
            <a:r>
              <a:rPr sz="4200" b="1" spc="-5" dirty="0">
                <a:solidFill>
                  <a:srgbClr val="FFFFFF"/>
                </a:solidFill>
                <a:latin typeface="Arial"/>
                <a:cs typeface="Arial"/>
              </a:rPr>
              <a:t>O</a:t>
            </a:r>
            <a:r>
              <a:rPr sz="4200" b="1" dirty="0">
                <a:solidFill>
                  <a:srgbClr val="FFFFFF"/>
                </a:solidFill>
                <a:latin typeface="Arial"/>
                <a:cs typeface="Arial"/>
              </a:rPr>
              <a:t>NA</a:t>
            </a:r>
            <a:r>
              <a:rPr sz="4200" b="1" spc="-5" dirty="0">
                <a:solidFill>
                  <a:srgbClr val="FFFFFF"/>
                </a:solidFill>
                <a:latin typeface="Arial"/>
                <a:cs typeface="Arial"/>
              </a:rPr>
              <a:t>VI</a:t>
            </a:r>
            <a:r>
              <a:rPr sz="4200" b="1" dirty="0">
                <a:solidFill>
                  <a:srgbClr val="FFFFFF"/>
                </a:solidFill>
                <a:latin typeface="Arial"/>
                <a:cs typeface="Arial"/>
              </a:rPr>
              <a:t>RUS  </a:t>
            </a:r>
            <a:r>
              <a:rPr sz="4200" b="1" spc="-5" dirty="0">
                <a:solidFill>
                  <a:srgbClr val="FFFFFF"/>
                </a:solidFill>
                <a:latin typeface="Arial"/>
                <a:cs typeface="Arial"/>
              </a:rPr>
              <a:t>(COVID-2019)</a:t>
            </a:r>
            <a:endParaRPr sz="4200">
              <a:latin typeface="Arial"/>
              <a:cs typeface="Arial"/>
            </a:endParaRPr>
          </a:p>
        </p:txBody>
      </p:sp>
      <p:grpSp>
        <p:nvGrpSpPr>
          <p:cNvPr id="3" name="object 3"/>
          <p:cNvGrpSpPr/>
          <p:nvPr/>
        </p:nvGrpSpPr>
        <p:grpSpPr>
          <a:xfrm>
            <a:off x="0" y="0"/>
            <a:ext cx="6172835" cy="6858000"/>
            <a:chOff x="0" y="0"/>
            <a:chExt cx="6172835" cy="6858000"/>
          </a:xfrm>
        </p:grpSpPr>
        <p:sp>
          <p:nvSpPr>
            <p:cNvPr id="4" name="object 4"/>
            <p:cNvSpPr/>
            <p:nvPr/>
          </p:nvSpPr>
          <p:spPr>
            <a:xfrm>
              <a:off x="0" y="0"/>
              <a:ext cx="6172835" cy="6858000"/>
            </a:xfrm>
            <a:custGeom>
              <a:avLst/>
              <a:gdLst/>
              <a:ahLst/>
              <a:cxnLst/>
              <a:rect l="l" t="t" r="r" b="b"/>
              <a:pathLst>
                <a:path w="6172835" h="6858000">
                  <a:moveTo>
                    <a:pt x="6103706" y="0"/>
                  </a:moveTo>
                  <a:lnTo>
                    <a:pt x="0" y="0"/>
                  </a:lnTo>
                  <a:lnTo>
                    <a:pt x="0" y="6857999"/>
                  </a:lnTo>
                  <a:lnTo>
                    <a:pt x="2764858" y="6857999"/>
                  </a:lnTo>
                  <a:lnTo>
                    <a:pt x="2896679" y="6782204"/>
                  </a:lnTo>
                  <a:lnTo>
                    <a:pt x="2937503" y="6757202"/>
                  </a:lnTo>
                  <a:lnTo>
                    <a:pt x="2978137" y="6731921"/>
                  </a:lnTo>
                  <a:lnTo>
                    <a:pt x="3018580" y="6706364"/>
                  </a:lnTo>
                  <a:lnTo>
                    <a:pt x="3058830" y="6680530"/>
                  </a:lnTo>
                  <a:lnTo>
                    <a:pt x="3098887" y="6654423"/>
                  </a:lnTo>
                  <a:lnTo>
                    <a:pt x="3138748" y="6628042"/>
                  </a:lnTo>
                  <a:lnTo>
                    <a:pt x="3178412" y="6601390"/>
                  </a:lnTo>
                  <a:lnTo>
                    <a:pt x="3217878" y="6574467"/>
                  </a:lnTo>
                  <a:lnTo>
                    <a:pt x="3257145" y="6547276"/>
                  </a:lnTo>
                  <a:lnTo>
                    <a:pt x="3296211" y="6519816"/>
                  </a:lnTo>
                  <a:lnTo>
                    <a:pt x="3335076" y="6492091"/>
                  </a:lnTo>
                  <a:lnTo>
                    <a:pt x="3373737" y="6464100"/>
                  </a:lnTo>
                  <a:lnTo>
                    <a:pt x="3412193" y="6435846"/>
                  </a:lnTo>
                  <a:lnTo>
                    <a:pt x="3450444" y="6407329"/>
                  </a:lnTo>
                  <a:lnTo>
                    <a:pt x="3488487" y="6378551"/>
                  </a:lnTo>
                  <a:lnTo>
                    <a:pt x="3526322" y="6349514"/>
                  </a:lnTo>
                  <a:lnTo>
                    <a:pt x="3563947" y="6320218"/>
                  </a:lnTo>
                  <a:lnTo>
                    <a:pt x="3601361" y="6290665"/>
                  </a:lnTo>
                  <a:lnTo>
                    <a:pt x="3638562" y="6260856"/>
                  </a:lnTo>
                  <a:lnTo>
                    <a:pt x="3675549" y="6230793"/>
                  </a:lnTo>
                  <a:lnTo>
                    <a:pt x="3712321" y="6200477"/>
                  </a:lnTo>
                  <a:lnTo>
                    <a:pt x="3748877" y="6169909"/>
                  </a:lnTo>
                  <a:lnTo>
                    <a:pt x="3785214" y="6139091"/>
                  </a:lnTo>
                  <a:lnTo>
                    <a:pt x="3821333" y="6108023"/>
                  </a:lnTo>
                  <a:lnTo>
                    <a:pt x="3857231" y="6076708"/>
                  </a:lnTo>
                  <a:lnTo>
                    <a:pt x="3892907" y="6045146"/>
                  </a:lnTo>
                  <a:lnTo>
                    <a:pt x="3928360" y="6013339"/>
                  </a:lnTo>
                  <a:lnTo>
                    <a:pt x="3963588" y="5981289"/>
                  </a:lnTo>
                  <a:lnTo>
                    <a:pt x="3998591" y="5948995"/>
                  </a:lnTo>
                  <a:lnTo>
                    <a:pt x="4033366" y="5916461"/>
                  </a:lnTo>
                  <a:lnTo>
                    <a:pt x="4067913" y="5883687"/>
                  </a:lnTo>
                  <a:lnTo>
                    <a:pt x="4102231" y="5850674"/>
                  </a:lnTo>
                  <a:lnTo>
                    <a:pt x="4136317" y="5817424"/>
                  </a:lnTo>
                  <a:lnTo>
                    <a:pt x="4170170" y="5783939"/>
                  </a:lnTo>
                  <a:lnTo>
                    <a:pt x="4203790" y="5750218"/>
                  </a:lnTo>
                  <a:lnTo>
                    <a:pt x="4237175" y="5716265"/>
                  </a:lnTo>
                  <a:lnTo>
                    <a:pt x="4270323" y="5682080"/>
                  </a:lnTo>
                  <a:lnTo>
                    <a:pt x="4303234" y="5647664"/>
                  </a:lnTo>
                  <a:lnTo>
                    <a:pt x="4335906" y="5613019"/>
                  </a:lnTo>
                  <a:lnTo>
                    <a:pt x="4368337" y="5578146"/>
                  </a:lnTo>
                  <a:lnTo>
                    <a:pt x="4400526" y="5543046"/>
                  </a:lnTo>
                  <a:lnTo>
                    <a:pt x="4432473" y="5507721"/>
                  </a:lnTo>
                  <a:lnTo>
                    <a:pt x="4464175" y="5472172"/>
                  </a:lnTo>
                  <a:lnTo>
                    <a:pt x="4495631" y="5436401"/>
                  </a:lnTo>
                  <a:lnTo>
                    <a:pt x="4526840" y="5400408"/>
                  </a:lnTo>
                  <a:lnTo>
                    <a:pt x="4557801" y="5364196"/>
                  </a:lnTo>
                  <a:lnTo>
                    <a:pt x="4588512" y="5327765"/>
                  </a:lnTo>
                  <a:lnTo>
                    <a:pt x="4618973" y="5291116"/>
                  </a:lnTo>
                  <a:lnTo>
                    <a:pt x="4649180" y="5254252"/>
                  </a:lnTo>
                  <a:lnTo>
                    <a:pt x="4679135" y="5217173"/>
                  </a:lnTo>
                  <a:lnTo>
                    <a:pt x="4708834" y="5179881"/>
                  </a:lnTo>
                  <a:lnTo>
                    <a:pt x="4738277" y="5142376"/>
                  </a:lnTo>
                  <a:lnTo>
                    <a:pt x="4767462" y="5104661"/>
                  </a:lnTo>
                  <a:lnTo>
                    <a:pt x="4796388" y="5066737"/>
                  </a:lnTo>
                  <a:lnTo>
                    <a:pt x="4825054" y="5028605"/>
                  </a:lnTo>
                  <a:lnTo>
                    <a:pt x="4853459" y="4990266"/>
                  </a:lnTo>
                  <a:lnTo>
                    <a:pt x="4881600" y="4951721"/>
                  </a:lnTo>
                  <a:lnTo>
                    <a:pt x="4909478" y="4912973"/>
                  </a:lnTo>
                  <a:lnTo>
                    <a:pt x="4937089" y="4874022"/>
                  </a:lnTo>
                  <a:lnTo>
                    <a:pt x="4964434" y="4834869"/>
                  </a:lnTo>
                  <a:lnTo>
                    <a:pt x="4991510" y="4795517"/>
                  </a:lnTo>
                  <a:lnTo>
                    <a:pt x="5018317" y="4755965"/>
                  </a:lnTo>
                  <a:lnTo>
                    <a:pt x="5044853" y="4716217"/>
                  </a:lnTo>
                  <a:lnTo>
                    <a:pt x="5071117" y="4676272"/>
                  </a:lnTo>
                  <a:lnTo>
                    <a:pt x="5097107" y="4636132"/>
                  </a:lnTo>
                  <a:lnTo>
                    <a:pt x="5122823" y="4595799"/>
                  </a:lnTo>
                  <a:lnTo>
                    <a:pt x="5148262" y="4555274"/>
                  </a:lnTo>
                  <a:lnTo>
                    <a:pt x="5173423" y="4514559"/>
                  </a:lnTo>
                  <a:lnTo>
                    <a:pt x="5198306" y="4473653"/>
                  </a:lnTo>
                  <a:lnTo>
                    <a:pt x="5222909" y="4432560"/>
                  </a:lnTo>
                  <a:lnTo>
                    <a:pt x="5247230" y="4391280"/>
                  </a:lnTo>
                  <a:lnTo>
                    <a:pt x="5271268" y="4349814"/>
                  </a:lnTo>
                  <a:lnTo>
                    <a:pt x="5295022" y="4308165"/>
                  </a:lnTo>
                  <a:lnTo>
                    <a:pt x="5318491" y="4266332"/>
                  </a:lnTo>
                  <a:lnTo>
                    <a:pt x="5341672" y="4224318"/>
                  </a:lnTo>
                  <a:lnTo>
                    <a:pt x="5364566" y="4182124"/>
                  </a:lnTo>
                  <a:lnTo>
                    <a:pt x="5387170" y="4139751"/>
                  </a:lnTo>
                  <a:lnTo>
                    <a:pt x="5409484" y="4097200"/>
                  </a:lnTo>
                  <a:lnTo>
                    <a:pt x="5431505" y="4054474"/>
                  </a:lnTo>
                  <a:lnTo>
                    <a:pt x="5453233" y="4011572"/>
                  </a:lnTo>
                  <a:lnTo>
                    <a:pt x="5474666" y="3968497"/>
                  </a:lnTo>
                  <a:lnTo>
                    <a:pt x="5495803" y="3925250"/>
                  </a:lnTo>
                  <a:lnTo>
                    <a:pt x="5516642" y="3881831"/>
                  </a:lnTo>
                  <a:lnTo>
                    <a:pt x="5537183" y="3838244"/>
                  </a:lnTo>
                  <a:lnTo>
                    <a:pt x="5557424" y="3794488"/>
                  </a:lnTo>
                  <a:lnTo>
                    <a:pt x="5577363" y="3750565"/>
                  </a:lnTo>
                  <a:lnTo>
                    <a:pt x="5597000" y="3706476"/>
                  </a:lnTo>
                  <a:lnTo>
                    <a:pt x="5616332" y="3662224"/>
                  </a:lnTo>
                  <a:lnTo>
                    <a:pt x="5635360" y="3617808"/>
                  </a:lnTo>
                  <a:lnTo>
                    <a:pt x="5654080" y="3573231"/>
                  </a:lnTo>
                  <a:lnTo>
                    <a:pt x="5672493" y="3528493"/>
                  </a:lnTo>
                  <a:lnTo>
                    <a:pt x="5690596" y="3483597"/>
                  </a:lnTo>
                  <a:lnTo>
                    <a:pt x="5708388" y="3438543"/>
                  </a:lnTo>
                  <a:lnTo>
                    <a:pt x="5725869" y="3393332"/>
                  </a:lnTo>
                  <a:lnTo>
                    <a:pt x="5743036" y="3347967"/>
                  </a:lnTo>
                  <a:lnTo>
                    <a:pt x="5759888" y="3302448"/>
                  </a:lnTo>
                  <a:lnTo>
                    <a:pt x="5776425" y="3256777"/>
                  </a:lnTo>
                  <a:lnTo>
                    <a:pt x="5792644" y="3210955"/>
                  </a:lnTo>
                  <a:lnTo>
                    <a:pt x="5808544" y="3164983"/>
                  </a:lnTo>
                  <a:lnTo>
                    <a:pt x="5824125" y="3118862"/>
                  </a:lnTo>
                  <a:lnTo>
                    <a:pt x="5839384" y="3072595"/>
                  </a:lnTo>
                  <a:lnTo>
                    <a:pt x="5854321" y="3026182"/>
                  </a:lnTo>
                  <a:lnTo>
                    <a:pt x="5868934" y="2979625"/>
                  </a:lnTo>
                  <a:lnTo>
                    <a:pt x="5883221" y="2932924"/>
                  </a:lnTo>
                  <a:lnTo>
                    <a:pt x="5897182" y="2886082"/>
                  </a:lnTo>
                  <a:lnTo>
                    <a:pt x="5910815" y="2839100"/>
                  </a:lnTo>
                  <a:lnTo>
                    <a:pt x="5924119" y="2791978"/>
                  </a:lnTo>
                  <a:lnTo>
                    <a:pt x="5937092" y="2744719"/>
                  </a:lnTo>
                  <a:lnTo>
                    <a:pt x="5949733" y="2697323"/>
                  </a:lnTo>
                  <a:lnTo>
                    <a:pt x="5962041" y="2649793"/>
                  </a:lnTo>
                  <a:lnTo>
                    <a:pt x="5974015" y="2602128"/>
                  </a:lnTo>
                  <a:lnTo>
                    <a:pt x="5985652" y="2554331"/>
                  </a:lnTo>
                  <a:lnTo>
                    <a:pt x="5996953" y="2506403"/>
                  </a:lnTo>
                  <a:lnTo>
                    <a:pt x="6007915" y="2458346"/>
                  </a:lnTo>
                  <a:lnTo>
                    <a:pt x="6018537" y="2410159"/>
                  </a:lnTo>
                  <a:lnTo>
                    <a:pt x="6028818" y="2361846"/>
                  </a:lnTo>
                  <a:lnTo>
                    <a:pt x="6038756" y="2313407"/>
                  </a:lnTo>
                  <a:lnTo>
                    <a:pt x="6048351" y="2264843"/>
                  </a:lnTo>
                  <a:lnTo>
                    <a:pt x="6057600" y="2216157"/>
                  </a:lnTo>
                  <a:lnTo>
                    <a:pt x="6066503" y="2167348"/>
                  </a:lnTo>
                  <a:lnTo>
                    <a:pt x="6075058" y="2118419"/>
                  </a:lnTo>
                  <a:lnTo>
                    <a:pt x="6083264" y="2069371"/>
                  </a:lnTo>
                  <a:lnTo>
                    <a:pt x="6091119" y="2020205"/>
                  </a:lnTo>
                  <a:lnTo>
                    <a:pt x="6098623" y="1970922"/>
                  </a:lnTo>
                  <a:lnTo>
                    <a:pt x="6105774" y="1921524"/>
                  </a:lnTo>
                  <a:lnTo>
                    <a:pt x="6112570" y="1872013"/>
                  </a:lnTo>
                  <a:lnTo>
                    <a:pt x="6119010" y="1822389"/>
                  </a:lnTo>
                  <a:lnTo>
                    <a:pt x="6125094" y="1772653"/>
                  </a:lnTo>
                  <a:lnTo>
                    <a:pt x="6130819" y="1722808"/>
                  </a:lnTo>
                  <a:lnTo>
                    <a:pt x="6136184" y="1672854"/>
                  </a:lnTo>
                  <a:lnTo>
                    <a:pt x="6141188" y="1622793"/>
                  </a:lnTo>
                  <a:lnTo>
                    <a:pt x="6145830" y="1572626"/>
                  </a:lnTo>
                  <a:lnTo>
                    <a:pt x="6150108" y="1522355"/>
                  </a:lnTo>
                  <a:lnTo>
                    <a:pt x="6154021" y="1471980"/>
                  </a:lnTo>
                  <a:lnTo>
                    <a:pt x="6157567" y="1421503"/>
                  </a:lnTo>
                  <a:lnTo>
                    <a:pt x="6160746" y="1370926"/>
                  </a:lnTo>
                  <a:lnTo>
                    <a:pt x="6163556" y="1320249"/>
                  </a:lnTo>
                  <a:lnTo>
                    <a:pt x="6165996" y="1269475"/>
                  </a:lnTo>
                  <a:lnTo>
                    <a:pt x="6168063" y="1218604"/>
                  </a:lnTo>
                  <a:lnTo>
                    <a:pt x="6169758" y="1167637"/>
                  </a:lnTo>
                  <a:lnTo>
                    <a:pt x="6171079" y="1116577"/>
                  </a:lnTo>
                  <a:lnTo>
                    <a:pt x="6172024" y="1065424"/>
                  </a:lnTo>
                  <a:lnTo>
                    <a:pt x="6172592" y="1014179"/>
                  </a:lnTo>
                  <a:lnTo>
                    <a:pt x="6172781" y="962845"/>
                  </a:lnTo>
                  <a:lnTo>
                    <a:pt x="6172599" y="912557"/>
                  </a:lnTo>
                  <a:lnTo>
                    <a:pt x="6172054" y="862356"/>
                  </a:lnTo>
                  <a:lnTo>
                    <a:pt x="6171147" y="812242"/>
                  </a:lnTo>
                  <a:lnTo>
                    <a:pt x="6169880" y="762217"/>
                  </a:lnTo>
                  <a:lnTo>
                    <a:pt x="6168253" y="712282"/>
                  </a:lnTo>
                  <a:lnTo>
                    <a:pt x="6166269" y="662439"/>
                  </a:lnTo>
                  <a:lnTo>
                    <a:pt x="6163927" y="612688"/>
                  </a:lnTo>
                  <a:lnTo>
                    <a:pt x="6161230" y="563031"/>
                  </a:lnTo>
                  <a:lnTo>
                    <a:pt x="6158178" y="513468"/>
                  </a:lnTo>
                  <a:lnTo>
                    <a:pt x="6154774" y="464003"/>
                  </a:lnTo>
                  <a:lnTo>
                    <a:pt x="6151018" y="414634"/>
                  </a:lnTo>
                  <a:lnTo>
                    <a:pt x="6146911" y="365365"/>
                  </a:lnTo>
                  <a:lnTo>
                    <a:pt x="6142455" y="316196"/>
                  </a:lnTo>
                  <a:lnTo>
                    <a:pt x="6137650" y="267127"/>
                  </a:lnTo>
                  <a:lnTo>
                    <a:pt x="6103706" y="0"/>
                  </a:lnTo>
                  <a:close/>
                </a:path>
              </a:pathLst>
            </a:custGeom>
            <a:solidFill>
              <a:srgbClr val="FFFFFF">
                <a:alpha val="79998"/>
              </a:srgbClr>
            </a:solidFill>
          </p:spPr>
          <p:txBody>
            <a:bodyPr wrap="square" lIns="0" tIns="0" rIns="0" bIns="0" rtlCol="0"/>
            <a:lstStyle/>
            <a:p>
              <a:endParaRPr/>
            </a:p>
          </p:txBody>
        </p:sp>
        <p:sp>
          <p:nvSpPr>
            <p:cNvPr id="5" name="object 5"/>
            <p:cNvSpPr/>
            <p:nvPr/>
          </p:nvSpPr>
          <p:spPr>
            <a:xfrm>
              <a:off x="0" y="0"/>
              <a:ext cx="6024245" cy="6858000"/>
            </a:xfrm>
            <a:custGeom>
              <a:avLst/>
              <a:gdLst/>
              <a:ahLst/>
              <a:cxnLst/>
              <a:rect l="l" t="t" r="r" b="b"/>
              <a:pathLst>
                <a:path w="6024245" h="6858000">
                  <a:moveTo>
                    <a:pt x="5953780" y="0"/>
                  </a:moveTo>
                  <a:lnTo>
                    <a:pt x="0" y="0"/>
                  </a:lnTo>
                  <a:lnTo>
                    <a:pt x="0" y="6857999"/>
                  </a:lnTo>
                  <a:lnTo>
                    <a:pt x="2436986" y="6857999"/>
                  </a:lnTo>
                  <a:lnTo>
                    <a:pt x="2549933" y="6800151"/>
                  </a:lnTo>
                  <a:lnTo>
                    <a:pt x="2592074" y="6777061"/>
                  </a:lnTo>
                  <a:lnTo>
                    <a:pt x="2634028" y="6753676"/>
                  </a:lnTo>
                  <a:lnTo>
                    <a:pt x="2675795" y="6729996"/>
                  </a:lnTo>
                  <a:lnTo>
                    <a:pt x="2717373" y="6706024"/>
                  </a:lnTo>
                  <a:lnTo>
                    <a:pt x="2758761" y="6681762"/>
                  </a:lnTo>
                  <a:lnTo>
                    <a:pt x="2799958" y="6657209"/>
                  </a:lnTo>
                  <a:lnTo>
                    <a:pt x="2840961" y="6632368"/>
                  </a:lnTo>
                  <a:lnTo>
                    <a:pt x="2881771" y="6607241"/>
                  </a:lnTo>
                  <a:lnTo>
                    <a:pt x="2922384" y="6581828"/>
                  </a:lnTo>
                  <a:lnTo>
                    <a:pt x="2962801" y="6556131"/>
                  </a:lnTo>
                  <a:lnTo>
                    <a:pt x="3003019" y="6530151"/>
                  </a:lnTo>
                  <a:lnTo>
                    <a:pt x="3043037" y="6503890"/>
                  </a:lnTo>
                  <a:lnTo>
                    <a:pt x="3082854" y="6477349"/>
                  </a:lnTo>
                  <a:lnTo>
                    <a:pt x="3122468" y="6450530"/>
                  </a:lnTo>
                  <a:lnTo>
                    <a:pt x="3161878" y="6423433"/>
                  </a:lnTo>
                  <a:lnTo>
                    <a:pt x="3201082" y="6396061"/>
                  </a:lnTo>
                  <a:lnTo>
                    <a:pt x="3240080" y="6368415"/>
                  </a:lnTo>
                  <a:lnTo>
                    <a:pt x="3278869" y="6340496"/>
                  </a:lnTo>
                  <a:lnTo>
                    <a:pt x="3317448" y="6312305"/>
                  </a:lnTo>
                  <a:lnTo>
                    <a:pt x="3355817" y="6283844"/>
                  </a:lnTo>
                  <a:lnTo>
                    <a:pt x="3393973" y="6255115"/>
                  </a:lnTo>
                  <a:lnTo>
                    <a:pt x="3431915" y="6226118"/>
                  </a:lnTo>
                  <a:lnTo>
                    <a:pt x="3469642" y="6196856"/>
                  </a:lnTo>
                  <a:lnTo>
                    <a:pt x="3507152" y="6167329"/>
                  </a:lnTo>
                  <a:lnTo>
                    <a:pt x="3544444" y="6137538"/>
                  </a:lnTo>
                  <a:lnTo>
                    <a:pt x="3581516" y="6107487"/>
                  </a:lnTo>
                  <a:lnTo>
                    <a:pt x="3618368" y="6077175"/>
                  </a:lnTo>
                  <a:lnTo>
                    <a:pt x="3654997" y="6046604"/>
                  </a:lnTo>
                  <a:lnTo>
                    <a:pt x="3691403" y="6015775"/>
                  </a:lnTo>
                  <a:lnTo>
                    <a:pt x="3727584" y="5984690"/>
                  </a:lnTo>
                  <a:lnTo>
                    <a:pt x="3763538" y="5953351"/>
                  </a:lnTo>
                  <a:lnTo>
                    <a:pt x="3799264" y="5921759"/>
                  </a:lnTo>
                  <a:lnTo>
                    <a:pt x="3834761" y="5889914"/>
                  </a:lnTo>
                  <a:lnTo>
                    <a:pt x="3870027" y="5857819"/>
                  </a:lnTo>
                  <a:lnTo>
                    <a:pt x="3905062" y="5825475"/>
                  </a:lnTo>
                  <a:lnTo>
                    <a:pt x="3939862" y="5792883"/>
                  </a:lnTo>
                  <a:lnTo>
                    <a:pt x="3974428" y="5760045"/>
                  </a:lnTo>
                  <a:lnTo>
                    <a:pt x="4008758" y="5726962"/>
                  </a:lnTo>
                  <a:lnTo>
                    <a:pt x="4042850" y="5693636"/>
                  </a:lnTo>
                  <a:lnTo>
                    <a:pt x="4076703" y="5660067"/>
                  </a:lnTo>
                  <a:lnTo>
                    <a:pt x="4110315" y="5626258"/>
                  </a:lnTo>
                  <a:lnTo>
                    <a:pt x="4143686" y="5592209"/>
                  </a:lnTo>
                  <a:lnTo>
                    <a:pt x="4176813" y="5557923"/>
                  </a:lnTo>
                  <a:lnTo>
                    <a:pt x="4209696" y="5523400"/>
                  </a:lnTo>
                  <a:lnTo>
                    <a:pt x="4242333" y="5488641"/>
                  </a:lnTo>
                  <a:lnTo>
                    <a:pt x="4274722" y="5453649"/>
                  </a:lnTo>
                  <a:lnTo>
                    <a:pt x="4306862" y="5418425"/>
                  </a:lnTo>
                  <a:lnTo>
                    <a:pt x="4338753" y="5382970"/>
                  </a:lnTo>
                  <a:lnTo>
                    <a:pt x="4370391" y="5347285"/>
                  </a:lnTo>
                  <a:lnTo>
                    <a:pt x="4401776" y="5311373"/>
                  </a:lnTo>
                  <a:lnTo>
                    <a:pt x="4432907" y="5275233"/>
                  </a:lnTo>
                  <a:lnTo>
                    <a:pt x="4463783" y="5238868"/>
                  </a:lnTo>
                  <a:lnTo>
                    <a:pt x="4494401" y="5202279"/>
                  </a:lnTo>
                  <a:lnTo>
                    <a:pt x="4524760" y="5165468"/>
                  </a:lnTo>
                  <a:lnTo>
                    <a:pt x="4554859" y="5128436"/>
                  </a:lnTo>
                  <a:lnTo>
                    <a:pt x="4584697" y="5091183"/>
                  </a:lnTo>
                  <a:lnTo>
                    <a:pt x="4614272" y="5053713"/>
                  </a:lnTo>
                  <a:lnTo>
                    <a:pt x="4643583" y="5016025"/>
                  </a:lnTo>
                  <a:lnTo>
                    <a:pt x="4672628" y="4978122"/>
                  </a:lnTo>
                  <a:lnTo>
                    <a:pt x="4701406" y="4940005"/>
                  </a:lnTo>
                  <a:lnTo>
                    <a:pt x="4729916" y="4901675"/>
                  </a:lnTo>
                  <a:lnTo>
                    <a:pt x="4758156" y="4863134"/>
                  </a:lnTo>
                  <a:lnTo>
                    <a:pt x="4786124" y="4824383"/>
                  </a:lnTo>
                  <a:lnTo>
                    <a:pt x="4813820" y="4785423"/>
                  </a:lnTo>
                  <a:lnTo>
                    <a:pt x="4841242" y="4746256"/>
                  </a:lnTo>
                  <a:lnTo>
                    <a:pt x="4868389" y="4706883"/>
                  </a:lnTo>
                  <a:lnTo>
                    <a:pt x="4895259" y="4667306"/>
                  </a:lnTo>
                  <a:lnTo>
                    <a:pt x="4921850" y="4627526"/>
                  </a:lnTo>
                  <a:lnTo>
                    <a:pt x="4948162" y="4587544"/>
                  </a:lnTo>
                  <a:lnTo>
                    <a:pt x="4974193" y="4547363"/>
                  </a:lnTo>
                  <a:lnTo>
                    <a:pt x="4999942" y="4506982"/>
                  </a:lnTo>
                  <a:lnTo>
                    <a:pt x="5025407" y="4466404"/>
                  </a:lnTo>
                  <a:lnTo>
                    <a:pt x="5050586" y="4425631"/>
                  </a:lnTo>
                  <a:lnTo>
                    <a:pt x="5075479" y="4384662"/>
                  </a:lnTo>
                  <a:lnTo>
                    <a:pt x="5100084" y="4343500"/>
                  </a:lnTo>
                  <a:lnTo>
                    <a:pt x="5124400" y="4302147"/>
                  </a:lnTo>
                  <a:lnTo>
                    <a:pt x="5148425" y="4260603"/>
                  </a:lnTo>
                  <a:lnTo>
                    <a:pt x="5172157" y="4218871"/>
                  </a:lnTo>
                  <a:lnTo>
                    <a:pt x="5195596" y="4176950"/>
                  </a:lnTo>
                  <a:lnTo>
                    <a:pt x="5218740" y="4134844"/>
                  </a:lnTo>
                  <a:lnTo>
                    <a:pt x="5241588" y="4092553"/>
                  </a:lnTo>
                  <a:lnTo>
                    <a:pt x="5264138" y="4050078"/>
                  </a:lnTo>
                  <a:lnTo>
                    <a:pt x="5286389" y="4007421"/>
                  </a:lnTo>
                  <a:lnTo>
                    <a:pt x="5308339" y="3964584"/>
                  </a:lnTo>
                  <a:lnTo>
                    <a:pt x="5329987" y="3921568"/>
                  </a:lnTo>
                  <a:lnTo>
                    <a:pt x="5351332" y="3878373"/>
                  </a:lnTo>
                  <a:lnTo>
                    <a:pt x="5372372" y="3835003"/>
                  </a:lnTo>
                  <a:lnTo>
                    <a:pt x="5393105" y="3791457"/>
                  </a:lnTo>
                  <a:lnTo>
                    <a:pt x="5413532" y="3747738"/>
                  </a:lnTo>
                  <a:lnTo>
                    <a:pt x="5433649" y="3703847"/>
                  </a:lnTo>
                  <a:lnTo>
                    <a:pt x="5453456" y="3659784"/>
                  </a:lnTo>
                  <a:lnTo>
                    <a:pt x="5472951" y="3615553"/>
                  </a:lnTo>
                  <a:lnTo>
                    <a:pt x="5492133" y="3571153"/>
                  </a:lnTo>
                  <a:lnTo>
                    <a:pt x="5511000" y="3526587"/>
                  </a:lnTo>
                  <a:lnTo>
                    <a:pt x="5529552" y="3481855"/>
                  </a:lnTo>
                  <a:lnTo>
                    <a:pt x="5547786" y="3436960"/>
                  </a:lnTo>
                  <a:lnTo>
                    <a:pt x="5565701" y="3391903"/>
                  </a:lnTo>
                  <a:lnTo>
                    <a:pt x="5583296" y="3346684"/>
                  </a:lnTo>
                  <a:lnTo>
                    <a:pt x="5600570" y="3301306"/>
                  </a:lnTo>
                  <a:lnTo>
                    <a:pt x="5617521" y="3255769"/>
                  </a:lnTo>
                  <a:lnTo>
                    <a:pt x="5634147" y="3210076"/>
                  </a:lnTo>
                  <a:lnTo>
                    <a:pt x="5650448" y="3164227"/>
                  </a:lnTo>
                  <a:lnTo>
                    <a:pt x="5666421" y="3118224"/>
                  </a:lnTo>
                  <a:lnTo>
                    <a:pt x="5682066" y="3072069"/>
                  </a:lnTo>
                  <a:lnTo>
                    <a:pt x="5697381" y="3025762"/>
                  </a:lnTo>
                  <a:lnTo>
                    <a:pt x="5712365" y="2979306"/>
                  </a:lnTo>
                  <a:lnTo>
                    <a:pt x="5727015" y="2932701"/>
                  </a:lnTo>
                  <a:lnTo>
                    <a:pt x="5741332" y="2885949"/>
                  </a:lnTo>
                  <a:lnTo>
                    <a:pt x="5755313" y="2839051"/>
                  </a:lnTo>
                  <a:lnTo>
                    <a:pt x="5768958" y="2792010"/>
                  </a:lnTo>
                  <a:lnTo>
                    <a:pt x="5782264" y="2744825"/>
                  </a:lnTo>
                  <a:lnTo>
                    <a:pt x="5795230" y="2697499"/>
                  </a:lnTo>
                  <a:lnTo>
                    <a:pt x="5807855" y="2650033"/>
                  </a:lnTo>
                  <a:lnTo>
                    <a:pt x="5820137" y="2602428"/>
                  </a:lnTo>
                  <a:lnTo>
                    <a:pt x="5832076" y="2554686"/>
                  </a:lnTo>
                  <a:lnTo>
                    <a:pt x="5843669" y="2506808"/>
                  </a:lnTo>
                  <a:lnTo>
                    <a:pt x="5854916" y="2458796"/>
                  </a:lnTo>
                  <a:lnTo>
                    <a:pt x="5865814" y="2410651"/>
                  </a:lnTo>
                  <a:lnTo>
                    <a:pt x="5876363" y="2362374"/>
                  </a:lnTo>
                  <a:lnTo>
                    <a:pt x="5886561" y="2313966"/>
                  </a:lnTo>
                  <a:lnTo>
                    <a:pt x="5896407" y="2265430"/>
                  </a:lnTo>
                  <a:lnTo>
                    <a:pt x="5905899" y="2216767"/>
                  </a:lnTo>
                  <a:lnTo>
                    <a:pt x="5915036" y="2167977"/>
                  </a:lnTo>
                  <a:lnTo>
                    <a:pt x="5923816" y="2119063"/>
                  </a:lnTo>
                  <a:lnTo>
                    <a:pt x="5932239" y="2070025"/>
                  </a:lnTo>
                  <a:lnTo>
                    <a:pt x="5940302" y="2020866"/>
                  </a:lnTo>
                  <a:lnTo>
                    <a:pt x="5948004" y="1971586"/>
                  </a:lnTo>
                  <a:lnTo>
                    <a:pt x="5955345" y="1922187"/>
                  </a:lnTo>
                  <a:lnTo>
                    <a:pt x="5962322" y="1872670"/>
                  </a:lnTo>
                  <a:lnTo>
                    <a:pt x="5968934" y="1823038"/>
                  </a:lnTo>
                  <a:lnTo>
                    <a:pt x="5975179" y="1773290"/>
                  </a:lnTo>
                  <a:lnTo>
                    <a:pt x="5981057" y="1723429"/>
                  </a:lnTo>
                  <a:lnTo>
                    <a:pt x="5986566" y="1673455"/>
                  </a:lnTo>
                  <a:lnTo>
                    <a:pt x="5991705" y="1623371"/>
                  </a:lnTo>
                  <a:lnTo>
                    <a:pt x="5996471" y="1573178"/>
                  </a:lnTo>
                  <a:lnTo>
                    <a:pt x="6000864" y="1522877"/>
                  </a:lnTo>
                  <a:lnTo>
                    <a:pt x="6004883" y="1472469"/>
                  </a:lnTo>
                  <a:lnTo>
                    <a:pt x="6008525" y="1421956"/>
                  </a:lnTo>
                  <a:lnTo>
                    <a:pt x="6011790" y="1371340"/>
                  </a:lnTo>
                  <a:lnTo>
                    <a:pt x="6014676" y="1320621"/>
                  </a:lnTo>
                  <a:lnTo>
                    <a:pt x="6017182" y="1269802"/>
                  </a:lnTo>
                  <a:lnTo>
                    <a:pt x="6019306" y="1218883"/>
                  </a:lnTo>
                  <a:lnTo>
                    <a:pt x="6021047" y="1167865"/>
                  </a:lnTo>
                  <a:lnTo>
                    <a:pt x="6022404" y="1116752"/>
                  </a:lnTo>
                  <a:lnTo>
                    <a:pt x="6023375" y="1065542"/>
                  </a:lnTo>
                  <a:lnTo>
                    <a:pt x="6023958" y="1014239"/>
                  </a:lnTo>
                  <a:lnTo>
                    <a:pt x="6024153" y="962844"/>
                  </a:lnTo>
                  <a:lnTo>
                    <a:pt x="6023947" y="910012"/>
                  </a:lnTo>
                  <a:lnTo>
                    <a:pt x="6023331" y="857277"/>
                  </a:lnTo>
                  <a:lnTo>
                    <a:pt x="6022305" y="804642"/>
                  </a:lnTo>
                  <a:lnTo>
                    <a:pt x="6020872" y="752108"/>
                  </a:lnTo>
                  <a:lnTo>
                    <a:pt x="6019032" y="699677"/>
                  </a:lnTo>
                  <a:lnTo>
                    <a:pt x="6016788" y="647349"/>
                  </a:lnTo>
                  <a:lnTo>
                    <a:pt x="6014141" y="595127"/>
                  </a:lnTo>
                  <a:lnTo>
                    <a:pt x="6011093" y="543011"/>
                  </a:lnTo>
                  <a:lnTo>
                    <a:pt x="6007644" y="491004"/>
                  </a:lnTo>
                  <a:lnTo>
                    <a:pt x="6003797" y="439107"/>
                  </a:lnTo>
                  <a:lnTo>
                    <a:pt x="5999553" y="387322"/>
                  </a:lnTo>
                  <a:lnTo>
                    <a:pt x="5994913" y="335649"/>
                  </a:lnTo>
                  <a:lnTo>
                    <a:pt x="5989880" y="284091"/>
                  </a:lnTo>
                  <a:lnTo>
                    <a:pt x="5953780" y="0"/>
                  </a:lnTo>
                  <a:close/>
                </a:path>
              </a:pathLst>
            </a:custGeom>
            <a:solidFill>
              <a:srgbClr val="FFFFFF"/>
            </a:solidFill>
          </p:spPr>
          <p:txBody>
            <a:bodyPr wrap="square" lIns="0" tIns="0" rIns="0" bIns="0" rtlCol="0"/>
            <a:lstStyle/>
            <a:p>
              <a:endParaRPr/>
            </a:p>
          </p:txBody>
        </p:sp>
        <p:sp>
          <p:nvSpPr>
            <p:cNvPr id="6" name="object 6"/>
            <p:cNvSpPr/>
            <p:nvPr/>
          </p:nvSpPr>
          <p:spPr>
            <a:xfrm>
              <a:off x="419381" y="1607799"/>
              <a:ext cx="4047843" cy="2274229"/>
            </a:xfrm>
            <a:prstGeom prst="rect">
              <a:avLst/>
            </a:prstGeom>
            <a:blipFill>
              <a:blip r:embed="rId2" cstate="print"/>
              <a:stretch>
                <a:fillRect/>
              </a:stretch>
            </a:blipFill>
          </p:spPr>
          <p:txBody>
            <a:bodyPr wrap="square" lIns="0" tIns="0" rIns="0" bIns="0" rtlCol="0"/>
            <a:lstStyle/>
            <a:p>
              <a:endParaRPr/>
            </a:p>
          </p:txBody>
        </p:sp>
      </p:grpSp>
      <p:sp>
        <p:nvSpPr>
          <p:cNvPr id="7" name="object 7"/>
          <p:cNvSpPr txBox="1"/>
          <p:nvPr/>
        </p:nvSpPr>
        <p:spPr>
          <a:xfrm>
            <a:off x="346132" y="4269740"/>
            <a:ext cx="3797300" cy="760095"/>
          </a:xfrm>
          <a:prstGeom prst="rect">
            <a:avLst/>
          </a:prstGeom>
        </p:spPr>
        <p:txBody>
          <a:bodyPr vert="horz" wrap="square" lIns="0" tIns="9525" rIns="0" bIns="0" rtlCol="0">
            <a:spAutoFit/>
          </a:bodyPr>
          <a:lstStyle/>
          <a:p>
            <a:pPr marL="262890" marR="5080" indent="-250825">
              <a:lnSpc>
                <a:spcPct val="100800"/>
              </a:lnSpc>
              <a:spcBef>
                <a:spcPts val="75"/>
              </a:spcBef>
              <a:tabLst>
                <a:tab pos="2937510" algn="l"/>
              </a:tabLst>
            </a:pPr>
            <a:r>
              <a:rPr sz="2400" b="1" spc="-5" dirty="0">
                <a:solidFill>
                  <a:srgbClr val="D86422"/>
                </a:solidFill>
                <a:latin typeface="Arial"/>
                <a:cs typeface="Arial"/>
              </a:rPr>
              <a:t>P</a:t>
            </a:r>
            <a:r>
              <a:rPr sz="2400" b="1" spc="-10" dirty="0">
                <a:solidFill>
                  <a:srgbClr val="D86422"/>
                </a:solidFill>
                <a:latin typeface="Arial"/>
                <a:cs typeface="Arial"/>
              </a:rPr>
              <a:t>OI</a:t>
            </a:r>
            <a:r>
              <a:rPr sz="2400" b="1" dirty="0">
                <a:solidFill>
                  <a:srgbClr val="D86422"/>
                </a:solidFill>
                <a:latin typeface="Arial"/>
                <a:cs typeface="Arial"/>
              </a:rPr>
              <a:t>N</a:t>
            </a:r>
            <a:r>
              <a:rPr sz="2400" b="1" spc="-5" dirty="0">
                <a:solidFill>
                  <a:srgbClr val="D86422"/>
                </a:solidFill>
                <a:latin typeface="Arial"/>
                <a:cs typeface="Arial"/>
              </a:rPr>
              <a:t>T</a:t>
            </a:r>
            <a:r>
              <a:rPr sz="2400" b="1" dirty="0">
                <a:solidFill>
                  <a:srgbClr val="D86422"/>
                </a:solidFill>
                <a:latin typeface="Arial"/>
                <a:cs typeface="Arial"/>
              </a:rPr>
              <a:t>S</a:t>
            </a:r>
            <a:r>
              <a:rPr sz="2400" b="1" spc="-10" dirty="0">
                <a:solidFill>
                  <a:srgbClr val="D86422"/>
                </a:solidFill>
                <a:latin typeface="Arial"/>
                <a:cs typeface="Arial"/>
              </a:rPr>
              <a:t> O</a:t>
            </a:r>
            <a:r>
              <a:rPr sz="2400" b="1" dirty="0">
                <a:solidFill>
                  <a:srgbClr val="D86422"/>
                </a:solidFill>
                <a:latin typeface="Arial"/>
                <a:cs typeface="Arial"/>
              </a:rPr>
              <a:t>F</a:t>
            </a:r>
            <a:r>
              <a:rPr sz="2400" b="1" spc="-10" dirty="0">
                <a:solidFill>
                  <a:srgbClr val="D86422"/>
                </a:solidFill>
                <a:latin typeface="Arial"/>
                <a:cs typeface="Arial"/>
              </a:rPr>
              <a:t> </a:t>
            </a:r>
            <a:r>
              <a:rPr sz="2400" b="1" spc="-5" dirty="0">
                <a:solidFill>
                  <a:srgbClr val="D86422"/>
                </a:solidFill>
                <a:latin typeface="Arial"/>
                <a:cs typeface="Arial"/>
              </a:rPr>
              <a:t>E</a:t>
            </a:r>
            <a:r>
              <a:rPr sz="2400" b="1" dirty="0">
                <a:solidFill>
                  <a:srgbClr val="D86422"/>
                </a:solidFill>
                <a:latin typeface="Arial"/>
                <a:cs typeface="Arial"/>
              </a:rPr>
              <a:t>N</a:t>
            </a:r>
            <a:r>
              <a:rPr sz="2400" b="1" spc="-5" dirty="0">
                <a:solidFill>
                  <a:srgbClr val="D86422"/>
                </a:solidFill>
                <a:latin typeface="Arial"/>
                <a:cs typeface="Arial"/>
              </a:rPr>
              <a:t>T</a:t>
            </a:r>
            <a:r>
              <a:rPr sz="2400" b="1" dirty="0">
                <a:solidFill>
                  <a:srgbClr val="D86422"/>
                </a:solidFill>
                <a:latin typeface="Arial"/>
                <a:cs typeface="Arial"/>
              </a:rPr>
              <a:t>RY	(</a:t>
            </a:r>
            <a:r>
              <a:rPr sz="2400" b="1" spc="-5" dirty="0">
                <a:solidFill>
                  <a:srgbClr val="D86422"/>
                </a:solidFill>
                <a:latin typeface="Arial"/>
                <a:cs typeface="Arial"/>
              </a:rPr>
              <a:t>P</a:t>
            </a:r>
            <a:r>
              <a:rPr sz="2400" b="1" spc="-10" dirty="0">
                <a:solidFill>
                  <a:srgbClr val="D86422"/>
                </a:solidFill>
                <a:latin typeface="Arial"/>
                <a:cs typeface="Arial"/>
              </a:rPr>
              <a:t>O</a:t>
            </a:r>
            <a:r>
              <a:rPr sz="2400" b="1" spc="-5" dirty="0">
                <a:solidFill>
                  <a:srgbClr val="D86422"/>
                </a:solidFill>
                <a:latin typeface="Arial"/>
                <a:cs typeface="Arial"/>
              </a:rPr>
              <a:t>E)  SIMULATION</a:t>
            </a:r>
            <a:r>
              <a:rPr sz="2400" b="1" spc="-85" dirty="0">
                <a:solidFill>
                  <a:srgbClr val="D86422"/>
                </a:solidFill>
                <a:latin typeface="Arial"/>
                <a:cs typeface="Arial"/>
              </a:rPr>
              <a:t> </a:t>
            </a:r>
            <a:r>
              <a:rPr sz="2400" b="1" spc="-5" dirty="0">
                <a:solidFill>
                  <a:srgbClr val="D86422"/>
                </a:solidFill>
                <a:latin typeface="Arial"/>
                <a:cs typeface="Arial"/>
              </a:rPr>
              <a:t>EXERCISE</a:t>
            </a:r>
            <a:endParaRPr sz="2400">
              <a:latin typeface="Arial"/>
              <a:cs typeface="Arial"/>
            </a:endParaRPr>
          </a:p>
        </p:txBody>
      </p:sp>
      <p:sp>
        <p:nvSpPr>
          <p:cNvPr id="8" name="object 8"/>
          <p:cNvSpPr/>
          <p:nvPr/>
        </p:nvSpPr>
        <p:spPr>
          <a:xfrm>
            <a:off x="10917935" y="6327647"/>
            <a:ext cx="1267968" cy="3901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131063" y="6315455"/>
            <a:ext cx="1295400" cy="41452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9287"/>
            <a:ext cx="9171305" cy="5951855"/>
          </a:xfrm>
          <a:custGeom>
            <a:avLst/>
            <a:gdLst/>
            <a:ahLst/>
            <a:cxnLst/>
            <a:rect l="l" t="t" r="r" b="b"/>
            <a:pathLst>
              <a:path w="9171305" h="5951855">
                <a:moveTo>
                  <a:pt x="2267601" y="0"/>
                </a:moveTo>
                <a:lnTo>
                  <a:pt x="0" y="0"/>
                </a:lnTo>
                <a:lnTo>
                  <a:pt x="0" y="5951536"/>
                </a:lnTo>
                <a:lnTo>
                  <a:pt x="2267601" y="5951536"/>
                </a:lnTo>
                <a:lnTo>
                  <a:pt x="2267601" y="0"/>
                </a:lnTo>
                <a:close/>
              </a:path>
              <a:path w="9171305" h="5951855">
                <a:moveTo>
                  <a:pt x="2276745" y="0"/>
                </a:moveTo>
                <a:lnTo>
                  <a:pt x="2276745" y="5951536"/>
                </a:lnTo>
                <a:lnTo>
                  <a:pt x="9170986" y="5951536"/>
                </a:lnTo>
                <a:lnTo>
                  <a:pt x="2276745"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231125" y="0"/>
            <a:ext cx="3226435" cy="513080"/>
          </a:xfrm>
          <a:prstGeom prst="rect">
            <a:avLst/>
          </a:prstGeom>
        </p:spPr>
        <p:txBody>
          <a:bodyPr vert="horz" wrap="square" lIns="0" tIns="12700" rIns="0" bIns="0" rtlCol="0">
            <a:spAutoFit/>
          </a:bodyPr>
          <a:lstStyle/>
          <a:p>
            <a:pPr marL="12700">
              <a:lnSpc>
                <a:spcPct val="100000"/>
              </a:lnSpc>
              <a:spcBef>
                <a:spcPts val="100"/>
              </a:spcBef>
            </a:pPr>
            <a:r>
              <a:rPr sz="3200" spc="-5" dirty="0"/>
              <a:t>Rules of the</a:t>
            </a:r>
            <a:r>
              <a:rPr sz="3200" spc="-90" dirty="0"/>
              <a:t> </a:t>
            </a:r>
            <a:r>
              <a:rPr sz="3200" spc="-5" dirty="0"/>
              <a:t>TTX</a:t>
            </a:r>
            <a:endParaRPr sz="3200"/>
          </a:p>
        </p:txBody>
      </p:sp>
      <p:sp>
        <p:nvSpPr>
          <p:cNvPr id="4" name="object 4"/>
          <p:cNvSpPr txBox="1"/>
          <p:nvPr/>
        </p:nvSpPr>
        <p:spPr>
          <a:xfrm>
            <a:off x="170800" y="1006347"/>
            <a:ext cx="9888220" cy="5167630"/>
          </a:xfrm>
          <a:prstGeom prst="rect">
            <a:avLst/>
          </a:prstGeom>
        </p:spPr>
        <p:txBody>
          <a:bodyPr vert="horz" wrap="square" lIns="0" tIns="6350" rIns="0" bIns="0" rtlCol="0">
            <a:spAutoFit/>
          </a:bodyPr>
          <a:lstStyle/>
          <a:p>
            <a:pPr marL="457200" marR="4595495" indent="-355600">
              <a:lnSpc>
                <a:spcPct val="101400"/>
              </a:lnSpc>
              <a:spcBef>
                <a:spcPts val="50"/>
              </a:spcBef>
              <a:buClr>
                <a:srgbClr val="A24B19"/>
              </a:buClr>
              <a:buSzPts val="500"/>
              <a:buChar char="•"/>
              <a:tabLst>
                <a:tab pos="456565" algn="l"/>
                <a:tab pos="457200" algn="l"/>
              </a:tabLst>
            </a:pPr>
            <a:r>
              <a:rPr sz="2800" dirty="0">
                <a:latin typeface="Arial"/>
                <a:cs typeface="Arial"/>
              </a:rPr>
              <a:t>This is </a:t>
            </a:r>
            <a:r>
              <a:rPr sz="2800" spc="-5" dirty="0">
                <a:latin typeface="Arial"/>
                <a:cs typeface="Arial"/>
              </a:rPr>
              <a:t>NOT </a:t>
            </a:r>
            <a:r>
              <a:rPr sz="2800" dirty="0">
                <a:latin typeface="Arial"/>
                <a:cs typeface="Arial"/>
              </a:rPr>
              <a:t>a test of</a:t>
            </a:r>
            <a:r>
              <a:rPr sz="2800" spc="-85" dirty="0">
                <a:latin typeface="Arial"/>
                <a:cs typeface="Arial"/>
              </a:rPr>
              <a:t> </a:t>
            </a:r>
            <a:r>
              <a:rPr sz="2800" dirty="0">
                <a:latin typeface="Arial"/>
                <a:cs typeface="Arial"/>
              </a:rPr>
              <a:t>individual  </a:t>
            </a:r>
            <a:r>
              <a:rPr sz="2800" spc="-5" dirty="0">
                <a:latin typeface="Arial"/>
                <a:cs typeface="Arial"/>
              </a:rPr>
              <a:t>staff</a:t>
            </a:r>
            <a:r>
              <a:rPr sz="2800" spc="-15" dirty="0">
                <a:latin typeface="Arial"/>
                <a:cs typeface="Arial"/>
              </a:rPr>
              <a:t> </a:t>
            </a:r>
            <a:r>
              <a:rPr sz="2800" dirty="0">
                <a:latin typeface="Arial"/>
                <a:cs typeface="Arial"/>
              </a:rPr>
              <a:t>competencies</a:t>
            </a:r>
          </a:p>
          <a:p>
            <a:pPr>
              <a:lnSpc>
                <a:spcPct val="100000"/>
              </a:lnSpc>
              <a:buClr>
                <a:srgbClr val="A24B19"/>
              </a:buClr>
              <a:buFont typeface="Arial"/>
              <a:buChar char="•"/>
            </a:pPr>
            <a:endParaRPr sz="2650" dirty="0">
              <a:latin typeface="Arial"/>
              <a:cs typeface="Arial"/>
            </a:endParaRPr>
          </a:p>
          <a:p>
            <a:pPr marL="457200" indent="-355600">
              <a:lnSpc>
                <a:spcPct val="100000"/>
              </a:lnSpc>
              <a:buClr>
                <a:srgbClr val="A24B19"/>
              </a:buClr>
              <a:buSzPts val="500"/>
              <a:buChar char="•"/>
              <a:tabLst>
                <a:tab pos="456565" algn="l"/>
                <a:tab pos="457200" algn="l"/>
              </a:tabLst>
            </a:pPr>
            <a:r>
              <a:rPr sz="2800" dirty="0">
                <a:latin typeface="Arial"/>
                <a:cs typeface="Arial"/>
              </a:rPr>
              <a:t>Respect the views of</a:t>
            </a:r>
            <a:r>
              <a:rPr sz="2800" spc="-30" dirty="0">
                <a:latin typeface="Arial"/>
                <a:cs typeface="Arial"/>
              </a:rPr>
              <a:t> </a:t>
            </a:r>
            <a:r>
              <a:rPr sz="2800" dirty="0">
                <a:latin typeface="Arial"/>
                <a:cs typeface="Arial"/>
              </a:rPr>
              <a:t>others</a:t>
            </a:r>
          </a:p>
          <a:p>
            <a:pPr marL="469900" marR="4735195" lvl="1" indent="-304800">
              <a:lnSpc>
                <a:spcPct val="101099"/>
              </a:lnSpc>
              <a:spcBef>
                <a:spcPts val="1910"/>
              </a:spcBef>
              <a:buClr>
                <a:srgbClr val="A24B19"/>
              </a:buClr>
              <a:buSzPts val="500"/>
              <a:buChar char="•"/>
              <a:tabLst>
                <a:tab pos="469265" algn="l"/>
                <a:tab pos="469900" algn="l"/>
              </a:tabLst>
            </a:pPr>
            <a:r>
              <a:rPr sz="2800" dirty="0">
                <a:latin typeface="Arial"/>
                <a:cs typeface="Arial"/>
              </a:rPr>
              <a:t>Respond as you would in</a:t>
            </a:r>
            <a:r>
              <a:rPr sz="2800" spc="-50" dirty="0">
                <a:latin typeface="Arial"/>
                <a:cs typeface="Arial"/>
              </a:rPr>
              <a:t> </a:t>
            </a:r>
            <a:r>
              <a:rPr sz="2800" dirty="0">
                <a:latin typeface="Arial"/>
                <a:cs typeface="Arial"/>
              </a:rPr>
              <a:t>real  </a:t>
            </a:r>
            <a:r>
              <a:rPr sz="2800" spc="-5" dirty="0">
                <a:latin typeface="Arial"/>
                <a:cs typeface="Arial"/>
              </a:rPr>
              <a:t>life </a:t>
            </a:r>
            <a:r>
              <a:rPr sz="2800" dirty="0">
                <a:latin typeface="Arial"/>
                <a:cs typeface="Arial"/>
              </a:rPr>
              <a:t>and allow others </a:t>
            </a:r>
            <a:r>
              <a:rPr sz="2800" spc="-5" dirty="0">
                <a:latin typeface="Arial"/>
                <a:cs typeface="Arial"/>
              </a:rPr>
              <a:t>to </a:t>
            </a:r>
            <a:r>
              <a:rPr sz="2800" dirty="0">
                <a:latin typeface="Arial"/>
                <a:cs typeface="Arial"/>
              </a:rPr>
              <a:t>do  likewise</a:t>
            </a:r>
          </a:p>
          <a:p>
            <a:pPr marL="368300" marR="5080" indent="-355600">
              <a:lnSpc>
                <a:spcPct val="101400"/>
              </a:lnSpc>
              <a:spcBef>
                <a:spcPts val="1989"/>
              </a:spcBef>
              <a:buClr>
                <a:srgbClr val="A24B19"/>
              </a:buClr>
              <a:buSzPts val="500"/>
              <a:buChar char="•"/>
              <a:tabLst>
                <a:tab pos="367665" algn="l"/>
                <a:tab pos="368300" algn="l"/>
              </a:tabLst>
            </a:pPr>
            <a:r>
              <a:rPr sz="2800" dirty="0">
                <a:latin typeface="Arial"/>
                <a:cs typeface="Arial"/>
              </a:rPr>
              <a:t>Use your existing plans, guidelines and regulations </a:t>
            </a:r>
            <a:r>
              <a:rPr sz="2800" spc="-5" dirty="0">
                <a:latin typeface="Arial"/>
                <a:cs typeface="Arial"/>
              </a:rPr>
              <a:t>to </a:t>
            </a:r>
            <a:r>
              <a:rPr sz="2800" dirty="0">
                <a:latin typeface="Arial"/>
                <a:cs typeface="Arial"/>
              </a:rPr>
              <a:t>inform  your</a:t>
            </a:r>
            <a:r>
              <a:rPr sz="2800" spc="-5" dirty="0">
                <a:latin typeface="Arial"/>
                <a:cs typeface="Arial"/>
              </a:rPr>
              <a:t> </a:t>
            </a:r>
            <a:r>
              <a:rPr sz="2800" dirty="0">
                <a:latin typeface="Arial"/>
                <a:cs typeface="Arial"/>
              </a:rPr>
              <a:t>responses</a:t>
            </a:r>
          </a:p>
          <a:p>
            <a:pPr>
              <a:lnSpc>
                <a:spcPct val="100000"/>
              </a:lnSpc>
              <a:buClr>
                <a:srgbClr val="A24B19"/>
              </a:buClr>
              <a:buFont typeface="Arial"/>
              <a:buChar char="•"/>
            </a:pPr>
            <a:endParaRPr sz="2650" dirty="0">
              <a:latin typeface="Arial"/>
              <a:cs typeface="Arial"/>
            </a:endParaRPr>
          </a:p>
          <a:p>
            <a:pPr marL="368300" indent="-355600">
              <a:lnSpc>
                <a:spcPct val="100000"/>
              </a:lnSpc>
              <a:spcBef>
                <a:spcPts val="5"/>
              </a:spcBef>
              <a:buClr>
                <a:srgbClr val="A24B19"/>
              </a:buClr>
              <a:buSzPts val="500"/>
              <a:buChar char="•"/>
              <a:tabLst>
                <a:tab pos="367665" algn="l"/>
                <a:tab pos="368300" algn="l"/>
              </a:tabLst>
            </a:pPr>
            <a:r>
              <a:rPr sz="2800" dirty="0">
                <a:latin typeface="Arial"/>
                <a:cs typeface="Arial"/>
              </a:rPr>
              <a:t>Focus on</a:t>
            </a:r>
            <a:r>
              <a:rPr sz="2800" spc="-10" dirty="0">
                <a:latin typeface="Arial"/>
                <a:cs typeface="Arial"/>
              </a:rPr>
              <a:t> </a:t>
            </a:r>
            <a:r>
              <a:rPr sz="2800" dirty="0">
                <a:latin typeface="Arial"/>
                <a:cs typeface="Arial"/>
              </a:rPr>
              <a:t>solutions</a:t>
            </a:r>
          </a:p>
        </p:txBody>
      </p:sp>
      <p:sp>
        <p:nvSpPr>
          <p:cNvPr id="5" name="object 5"/>
          <p:cNvSpPr/>
          <p:nvPr/>
        </p:nvSpPr>
        <p:spPr>
          <a:xfrm>
            <a:off x="5905319" y="825500"/>
            <a:ext cx="5884332" cy="3530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85800"/>
            <a:ext cx="9171305" cy="5951855"/>
          </a:xfrm>
          <a:custGeom>
            <a:avLst/>
            <a:gdLst/>
            <a:ahLst/>
            <a:cxnLst/>
            <a:rect l="l" t="t" r="r" b="b"/>
            <a:pathLst>
              <a:path w="9171305" h="5951855">
                <a:moveTo>
                  <a:pt x="2267601" y="0"/>
                </a:moveTo>
                <a:lnTo>
                  <a:pt x="0" y="0"/>
                </a:lnTo>
                <a:lnTo>
                  <a:pt x="0" y="5951536"/>
                </a:lnTo>
                <a:lnTo>
                  <a:pt x="2267601" y="5951536"/>
                </a:lnTo>
                <a:lnTo>
                  <a:pt x="2267601" y="0"/>
                </a:lnTo>
                <a:close/>
              </a:path>
              <a:path w="9171305" h="5951855">
                <a:moveTo>
                  <a:pt x="2276745" y="0"/>
                </a:moveTo>
                <a:lnTo>
                  <a:pt x="2276745" y="5951536"/>
                </a:lnTo>
                <a:lnTo>
                  <a:pt x="9170986" y="5951536"/>
                </a:lnTo>
                <a:lnTo>
                  <a:pt x="2276745"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231125" y="0"/>
            <a:ext cx="4798075" cy="513080"/>
          </a:xfrm>
          <a:prstGeom prst="rect">
            <a:avLst/>
          </a:prstGeom>
        </p:spPr>
        <p:txBody>
          <a:bodyPr vert="horz" wrap="square" lIns="0" tIns="12700" rIns="0" bIns="0" rtlCol="0">
            <a:spAutoFit/>
          </a:bodyPr>
          <a:lstStyle/>
          <a:p>
            <a:pPr marL="12700">
              <a:lnSpc>
                <a:spcPct val="100000"/>
              </a:lnSpc>
              <a:spcBef>
                <a:spcPts val="100"/>
              </a:spcBef>
            </a:pPr>
            <a:r>
              <a:rPr sz="3200" spc="-5" dirty="0"/>
              <a:t>Rules of the</a:t>
            </a:r>
            <a:r>
              <a:rPr sz="3200" spc="-90" dirty="0"/>
              <a:t> </a:t>
            </a:r>
            <a:r>
              <a:rPr sz="3200" spc="-5" dirty="0"/>
              <a:t>TTX</a:t>
            </a:r>
            <a:r>
              <a:rPr lang="en-US" sz="3200" spc="-5" dirty="0"/>
              <a:t> (Cont.)</a:t>
            </a:r>
            <a:endParaRPr sz="3200" dirty="0"/>
          </a:p>
        </p:txBody>
      </p:sp>
      <p:sp>
        <p:nvSpPr>
          <p:cNvPr id="6" name="Rectangle 5">
            <a:extLst>
              <a:ext uri="{FF2B5EF4-FFF2-40B4-BE49-F238E27FC236}">
                <a16:creationId xmlns:a16="http://schemas.microsoft.com/office/drawing/2014/main" id="{70D134AA-6801-4648-8042-FCAA3CCE1C15}"/>
              </a:ext>
            </a:extLst>
          </p:cNvPr>
          <p:cNvSpPr/>
          <p:nvPr/>
        </p:nvSpPr>
        <p:spPr>
          <a:xfrm>
            <a:off x="249540" y="685800"/>
            <a:ext cx="11960875" cy="6247864"/>
          </a:xfrm>
          <a:prstGeom prst="rect">
            <a:avLst/>
          </a:prstGeom>
        </p:spPr>
        <p:txBody>
          <a:bodyPr wrap="square">
            <a:spAutoFit/>
          </a:bodyPr>
          <a:lstStyle/>
          <a:p>
            <a:pPr algn="ctr"/>
            <a:r>
              <a:rPr lang="en-US" sz="2800" dirty="0">
                <a:solidFill>
                  <a:srgbClr val="FF0000"/>
                </a:solidFill>
                <a:latin typeface="Arial"/>
                <a:cs typeface="Arial"/>
              </a:rPr>
              <a:t>Accept the scenario, do not fight it!</a:t>
            </a:r>
          </a:p>
          <a:p>
            <a:endParaRPr lang="en-US" sz="1400" dirty="0">
              <a:latin typeface="Arial"/>
              <a:cs typeface="Arial"/>
            </a:endParaRPr>
          </a:p>
          <a:p>
            <a:r>
              <a:rPr lang="en-US" sz="2800" dirty="0">
                <a:latin typeface="Arial"/>
                <a:cs typeface="Arial"/>
              </a:rPr>
              <a:t>The terms isolation and quarantine are often used interchangeably but as per the IHR (2005) differ: </a:t>
            </a:r>
          </a:p>
          <a:p>
            <a:pPr marL="457200" indent="-457200">
              <a:buFont typeface="Arial" panose="020B0604020202020204" pitchFamily="34" charset="0"/>
              <a:buChar char="•"/>
            </a:pPr>
            <a:r>
              <a:rPr lang="en-US" sz="2400" b="1" i="1" dirty="0">
                <a:latin typeface="Arial"/>
                <a:cs typeface="Arial"/>
              </a:rPr>
              <a:t>“isolation” </a:t>
            </a:r>
            <a:r>
              <a:rPr lang="en-US" sz="2400" i="1" dirty="0">
                <a:latin typeface="Arial"/>
                <a:cs typeface="Arial"/>
              </a:rPr>
              <a:t>means separation of </a:t>
            </a:r>
            <a:r>
              <a:rPr lang="en-US" sz="2400" i="1" u="sng" dirty="0">
                <a:latin typeface="Arial"/>
                <a:cs typeface="Arial"/>
              </a:rPr>
              <a:t>ill or contaminated persons </a:t>
            </a:r>
            <a:r>
              <a:rPr lang="en-US" sz="2400" i="1" dirty="0">
                <a:latin typeface="Arial"/>
                <a:cs typeface="Arial"/>
              </a:rPr>
              <a:t>or affected baggage, containers, conveyances, goods or postal parcels from others in such a manner as to prevent the spread of infection or contamination;</a:t>
            </a:r>
          </a:p>
          <a:p>
            <a:pPr marL="457200" indent="-457200">
              <a:buFont typeface="Arial" panose="020B0604020202020204" pitchFamily="34" charset="0"/>
              <a:buChar char="•"/>
            </a:pPr>
            <a:r>
              <a:rPr lang="en-US" sz="2400" b="1" i="1" dirty="0">
                <a:latin typeface="Arial"/>
                <a:cs typeface="Arial"/>
              </a:rPr>
              <a:t>“quarantine” </a:t>
            </a:r>
            <a:r>
              <a:rPr lang="en-US" sz="2400" i="1" dirty="0">
                <a:latin typeface="Arial"/>
                <a:cs typeface="Arial"/>
              </a:rPr>
              <a:t>means the restriction of activities and/or separation from others of </a:t>
            </a:r>
            <a:r>
              <a:rPr lang="en-US" sz="2400" i="1" u="sng" dirty="0">
                <a:latin typeface="Arial"/>
                <a:cs typeface="Arial"/>
              </a:rPr>
              <a:t>suspect persons who are not ill </a:t>
            </a:r>
            <a:r>
              <a:rPr lang="en-US" sz="2400" i="1" dirty="0">
                <a:latin typeface="Arial"/>
                <a:cs typeface="Arial"/>
              </a:rPr>
              <a:t>or of suspect baggage, containers, conveyances or goods in such a manner as to prevent the possible spread of infection or contamination;</a:t>
            </a:r>
            <a:endParaRPr lang="en-US" sz="2400" dirty="0">
              <a:latin typeface="Arial"/>
              <a:cs typeface="Arial"/>
            </a:endParaRPr>
          </a:p>
          <a:p>
            <a:endParaRPr lang="en-US" sz="1400" dirty="0">
              <a:latin typeface="Arial"/>
              <a:cs typeface="Arial"/>
            </a:endParaRPr>
          </a:p>
          <a:p>
            <a:r>
              <a:rPr lang="en-US" sz="2800" dirty="0">
                <a:latin typeface="Arial"/>
                <a:cs typeface="Arial"/>
              </a:rPr>
              <a:t>For the sake of this exercise the term </a:t>
            </a:r>
            <a:r>
              <a:rPr lang="en-US" sz="2800" b="1" dirty="0">
                <a:latin typeface="Arial"/>
                <a:cs typeface="Arial"/>
              </a:rPr>
              <a:t>“quarantine” </a:t>
            </a:r>
            <a:r>
              <a:rPr lang="en-US" sz="2800" dirty="0">
                <a:latin typeface="Arial"/>
                <a:cs typeface="Arial"/>
              </a:rPr>
              <a:t>will be considered to be the one used in the public domain, that loosely defines quarantine as any type of confinement or restrictions or persons or goods with respect to COVID-19.  </a:t>
            </a:r>
          </a:p>
        </p:txBody>
      </p:sp>
    </p:spTree>
    <p:extLst>
      <p:ext uri="{BB962C8B-B14F-4D97-AF65-F5344CB8AC3E}">
        <p14:creationId xmlns:p14="http://schemas.microsoft.com/office/powerpoint/2010/main" val="3990631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04F7-B0B1-4F91-B549-742A708937C4}"/>
              </a:ext>
            </a:extLst>
          </p:cNvPr>
          <p:cNvSpPr>
            <a:spLocks noGrp="1"/>
          </p:cNvSpPr>
          <p:nvPr>
            <p:ph type="title"/>
          </p:nvPr>
        </p:nvSpPr>
        <p:spPr/>
        <p:txBody>
          <a:bodyPr>
            <a:normAutofit fontScale="90000"/>
          </a:bodyPr>
          <a:lstStyle/>
          <a:p>
            <a:r>
              <a:rPr lang="en-US" dirty="0"/>
              <a:t>Table-Top Exercise: How to Play</a:t>
            </a:r>
          </a:p>
        </p:txBody>
      </p:sp>
      <p:sp>
        <p:nvSpPr>
          <p:cNvPr id="4" name="Date Placeholder 3">
            <a:extLst>
              <a:ext uri="{FF2B5EF4-FFF2-40B4-BE49-F238E27FC236}">
                <a16:creationId xmlns:a16="http://schemas.microsoft.com/office/drawing/2014/main" id="{E9D21762-1AC0-47DD-BF09-9B5B4DE1A8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A682B2-33C9-4D4F-9A18-C7D5F7FE2751}" type="datetime3">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 November 2020</a:t>
            </a:fld>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2" name="Rectangle 181">
            <a:extLst>
              <a:ext uri="{FF2B5EF4-FFF2-40B4-BE49-F238E27FC236}">
                <a16:creationId xmlns:a16="http://schemas.microsoft.com/office/drawing/2014/main" id="{67744F97-E788-4F04-8EA4-6A6ED13C2739}"/>
              </a:ext>
            </a:extLst>
          </p:cNvPr>
          <p:cNvSpPr/>
          <p:nvPr/>
        </p:nvSpPr>
        <p:spPr>
          <a:xfrm>
            <a:off x="8480494" y="591381"/>
            <a:ext cx="3728243" cy="6049957"/>
          </a:xfrm>
          <a:prstGeom prst="rect">
            <a:avLst/>
          </a:prstGeom>
          <a:solidFill>
            <a:schemeClr val="tx2"/>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This is a closed exercise, designed just for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The facilitators will guide you through a series of discussions focused on an imported case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COVID-19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a:ea typeface="+mn-ea"/>
                <a:cs typeface="+mn-cs"/>
              </a:rPr>
              <a:t>We are 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a:ea typeface="+mn-ea"/>
                <a:cs typeface="+mn-cs"/>
              </a:rPr>
              <a:t>here to learn</a:t>
            </a:r>
          </a:p>
        </p:txBody>
      </p:sp>
      <p:sp>
        <p:nvSpPr>
          <p:cNvPr id="59" name="Freeform: Shape 58">
            <a:extLst>
              <a:ext uri="{FF2B5EF4-FFF2-40B4-BE49-F238E27FC236}">
                <a16:creationId xmlns:a16="http://schemas.microsoft.com/office/drawing/2014/main" id="{0643F411-9354-42D4-9C8D-FF309A8A038F}"/>
              </a:ext>
            </a:extLst>
          </p:cNvPr>
          <p:cNvSpPr/>
          <p:nvPr/>
        </p:nvSpPr>
        <p:spPr>
          <a:xfrm>
            <a:off x="477396"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0 w 2747451"/>
              <a:gd name="connsiteY5"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451" h="1098980">
                <a:moveTo>
                  <a:pt x="0" y="0"/>
                </a:moveTo>
                <a:lnTo>
                  <a:pt x="2197961" y="0"/>
                </a:lnTo>
                <a:lnTo>
                  <a:pt x="2747451" y="549490"/>
                </a:lnTo>
                <a:lnTo>
                  <a:pt x="2197961" y="1098980"/>
                </a:lnTo>
                <a:lnTo>
                  <a:pt x="0" y="10989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64008" rIns="306749" bIns="6400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rPr>
              <a:t>Hot-Wash</a:t>
            </a:r>
          </a:p>
        </p:txBody>
      </p:sp>
      <p:sp>
        <p:nvSpPr>
          <p:cNvPr id="60" name="Freeform: Shape 59">
            <a:extLst>
              <a:ext uri="{FF2B5EF4-FFF2-40B4-BE49-F238E27FC236}">
                <a16:creationId xmlns:a16="http://schemas.microsoft.com/office/drawing/2014/main" id="{6F6CF754-9C2F-4DDB-863E-42EA03BD8012}"/>
              </a:ext>
            </a:extLst>
          </p:cNvPr>
          <p:cNvSpPr/>
          <p:nvPr/>
        </p:nvSpPr>
        <p:spPr>
          <a:xfrm>
            <a:off x="2675358"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rPr>
              <a:t>Facilitated Debriefing</a:t>
            </a:r>
          </a:p>
        </p:txBody>
      </p:sp>
      <p:sp>
        <p:nvSpPr>
          <p:cNvPr id="61" name="Freeform: Shape 60">
            <a:extLst>
              <a:ext uri="{FF2B5EF4-FFF2-40B4-BE49-F238E27FC236}">
                <a16:creationId xmlns:a16="http://schemas.microsoft.com/office/drawing/2014/main" id="{7E665A72-E742-4104-801A-6D2B417DBC36}"/>
              </a:ext>
            </a:extLst>
          </p:cNvPr>
          <p:cNvSpPr/>
          <p:nvPr/>
        </p:nvSpPr>
        <p:spPr>
          <a:xfrm>
            <a:off x="4873319"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rPr>
              <a:t>Action Planning</a:t>
            </a:r>
          </a:p>
        </p:txBody>
      </p:sp>
      <p:grpSp>
        <p:nvGrpSpPr>
          <p:cNvPr id="41" name="Group 40">
            <a:extLst>
              <a:ext uri="{FF2B5EF4-FFF2-40B4-BE49-F238E27FC236}">
                <a16:creationId xmlns:a16="http://schemas.microsoft.com/office/drawing/2014/main" id="{55D5F51E-A7D0-402E-9FAA-1C8F36F0E831}"/>
              </a:ext>
            </a:extLst>
          </p:cNvPr>
          <p:cNvGrpSpPr/>
          <p:nvPr/>
        </p:nvGrpSpPr>
        <p:grpSpPr>
          <a:xfrm>
            <a:off x="408547" y="2809085"/>
            <a:ext cx="1644635" cy="1644635"/>
            <a:chOff x="244141" y="2669930"/>
            <a:chExt cx="1644635" cy="1644635"/>
          </a:xfrm>
        </p:grpSpPr>
        <p:sp>
          <p:nvSpPr>
            <p:cNvPr id="13" name="Teardrop 12">
              <a:extLst>
                <a:ext uri="{FF2B5EF4-FFF2-40B4-BE49-F238E27FC236}">
                  <a16:creationId xmlns:a16="http://schemas.microsoft.com/office/drawing/2014/main" id="{101CDCCF-5116-4E6F-95DD-2418243E0017}"/>
                </a:ext>
              </a:extLst>
            </p:cNvPr>
            <p:cNvSpPr/>
            <p:nvPr/>
          </p:nvSpPr>
          <p:spPr>
            <a:xfrm rot="8317880">
              <a:off x="244141"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2A9E292F-4C7B-49DC-95CD-AC95A9BABAC8}"/>
                </a:ext>
              </a:extLst>
            </p:cNvPr>
            <p:cNvSpPr/>
            <p:nvPr/>
          </p:nvSpPr>
          <p:spPr>
            <a:xfrm>
              <a:off x="299112"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Questions &amp; Discussion (5)</a:t>
              </a:r>
            </a:p>
          </p:txBody>
        </p:sp>
      </p:grpSp>
      <p:grpSp>
        <p:nvGrpSpPr>
          <p:cNvPr id="44" name="Group 43">
            <a:extLst>
              <a:ext uri="{FF2B5EF4-FFF2-40B4-BE49-F238E27FC236}">
                <a16:creationId xmlns:a16="http://schemas.microsoft.com/office/drawing/2014/main" id="{7C1B6D6E-C401-4C53-86C8-BE8D959D430E}"/>
              </a:ext>
            </a:extLst>
          </p:cNvPr>
          <p:cNvGrpSpPr/>
          <p:nvPr/>
        </p:nvGrpSpPr>
        <p:grpSpPr>
          <a:xfrm>
            <a:off x="2223328" y="2809085"/>
            <a:ext cx="1644635" cy="1644635"/>
            <a:chOff x="1943675" y="2669930"/>
            <a:chExt cx="1644635" cy="1644635"/>
          </a:xfrm>
        </p:grpSpPr>
        <p:sp>
          <p:nvSpPr>
            <p:cNvPr id="11" name="Teardrop 10">
              <a:extLst>
                <a:ext uri="{FF2B5EF4-FFF2-40B4-BE49-F238E27FC236}">
                  <a16:creationId xmlns:a16="http://schemas.microsoft.com/office/drawing/2014/main" id="{03486F3B-1A22-4233-9748-D6100DF91936}"/>
                </a:ext>
              </a:extLst>
            </p:cNvPr>
            <p:cNvSpPr/>
            <p:nvPr/>
          </p:nvSpPr>
          <p:spPr>
            <a:xfrm rot="13597622">
              <a:off x="1943675"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820E0657-72F8-414E-9CC4-417BD5351510}"/>
                </a:ext>
              </a:extLst>
            </p:cNvPr>
            <p:cNvSpPr/>
            <p:nvPr/>
          </p:nvSpPr>
          <p:spPr>
            <a:xfrm>
              <a:off x="1989106" y="2716970"/>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Questions &amp; Discussion (4)</a:t>
              </a:r>
            </a:p>
          </p:txBody>
        </p:sp>
      </p:grpSp>
      <p:grpSp>
        <p:nvGrpSpPr>
          <p:cNvPr id="45" name="Group 44">
            <a:extLst>
              <a:ext uri="{FF2B5EF4-FFF2-40B4-BE49-F238E27FC236}">
                <a16:creationId xmlns:a16="http://schemas.microsoft.com/office/drawing/2014/main" id="{C9CB93EB-8723-4B79-B8F7-ACC5EFC463F6}"/>
              </a:ext>
            </a:extLst>
          </p:cNvPr>
          <p:cNvGrpSpPr/>
          <p:nvPr/>
        </p:nvGrpSpPr>
        <p:grpSpPr>
          <a:xfrm>
            <a:off x="4025263" y="2820355"/>
            <a:ext cx="1644635" cy="1644635"/>
            <a:chOff x="3629642" y="2681200"/>
            <a:chExt cx="1644635" cy="1644635"/>
          </a:xfrm>
        </p:grpSpPr>
        <p:sp>
          <p:nvSpPr>
            <p:cNvPr id="15" name="Teardrop 14">
              <a:extLst>
                <a:ext uri="{FF2B5EF4-FFF2-40B4-BE49-F238E27FC236}">
                  <a16:creationId xmlns:a16="http://schemas.microsoft.com/office/drawing/2014/main" id="{F9E9B369-377F-4C08-AC21-907816BF0C84}"/>
                </a:ext>
              </a:extLst>
            </p:cNvPr>
            <p:cNvSpPr/>
            <p:nvPr/>
          </p:nvSpPr>
          <p:spPr>
            <a:xfrm rot="13405948">
              <a:off x="3629642" y="2681200"/>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69F57A01-8584-4F50-9F80-0B8E3E1C08EF}"/>
                </a:ext>
              </a:extLst>
            </p:cNvPr>
            <p:cNvSpPr/>
            <p:nvPr/>
          </p:nvSpPr>
          <p:spPr>
            <a:xfrm>
              <a:off x="3679100"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7" tIns="101086" rIns="101285"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Scenario update</a:t>
              </a:r>
            </a:p>
          </p:txBody>
        </p:sp>
      </p:grpSp>
      <p:grpSp>
        <p:nvGrpSpPr>
          <p:cNvPr id="57" name="Group 56">
            <a:extLst>
              <a:ext uri="{FF2B5EF4-FFF2-40B4-BE49-F238E27FC236}">
                <a16:creationId xmlns:a16="http://schemas.microsoft.com/office/drawing/2014/main" id="{28F0EAE8-5908-42F3-8B9B-A5F7E1BCC822}"/>
              </a:ext>
            </a:extLst>
          </p:cNvPr>
          <p:cNvGrpSpPr/>
          <p:nvPr/>
        </p:nvGrpSpPr>
        <p:grpSpPr>
          <a:xfrm>
            <a:off x="5819630" y="2820434"/>
            <a:ext cx="1644635" cy="1644635"/>
            <a:chOff x="5191292" y="2681279"/>
            <a:chExt cx="1644635" cy="1644635"/>
          </a:xfrm>
        </p:grpSpPr>
        <p:sp>
          <p:nvSpPr>
            <p:cNvPr id="29" name="Teardrop 28">
              <a:extLst>
                <a:ext uri="{FF2B5EF4-FFF2-40B4-BE49-F238E27FC236}">
                  <a16:creationId xmlns:a16="http://schemas.microsoft.com/office/drawing/2014/main" id="{C4A84362-E961-4DF7-B683-E279362436FA}"/>
                </a:ext>
              </a:extLst>
            </p:cNvPr>
            <p:cNvSpPr/>
            <p:nvPr/>
          </p:nvSpPr>
          <p:spPr>
            <a:xfrm rot="13592100">
              <a:off x="5191292" y="2681279"/>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209E8E62-C187-414D-963A-97C19A56DB3B}"/>
                </a:ext>
              </a:extLst>
            </p:cNvPr>
            <p:cNvSpPr/>
            <p:nvPr/>
          </p:nvSpPr>
          <p:spPr>
            <a:xfrm>
              <a:off x="5246263"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8" tIns="101086" rIns="101284"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Questions &amp; Discussion (3)</a:t>
              </a:r>
            </a:p>
          </p:txBody>
        </p:sp>
      </p:grpSp>
      <p:grpSp>
        <p:nvGrpSpPr>
          <p:cNvPr id="56" name="Group 55">
            <a:extLst>
              <a:ext uri="{FF2B5EF4-FFF2-40B4-BE49-F238E27FC236}">
                <a16:creationId xmlns:a16="http://schemas.microsoft.com/office/drawing/2014/main" id="{DC18AF09-D764-4484-A0FB-2EDC11745EF4}"/>
              </a:ext>
            </a:extLst>
          </p:cNvPr>
          <p:cNvGrpSpPr/>
          <p:nvPr/>
        </p:nvGrpSpPr>
        <p:grpSpPr>
          <a:xfrm>
            <a:off x="5819630" y="926360"/>
            <a:ext cx="1644635" cy="1644635"/>
            <a:chOff x="5248729" y="787205"/>
            <a:chExt cx="1644635" cy="1644635"/>
          </a:xfrm>
        </p:grpSpPr>
        <p:sp>
          <p:nvSpPr>
            <p:cNvPr id="31" name="Teardrop 30">
              <a:extLst>
                <a:ext uri="{FF2B5EF4-FFF2-40B4-BE49-F238E27FC236}">
                  <a16:creationId xmlns:a16="http://schemas.microsoft.com/office/drawing/2014/main" id="{45AAFB87-6D6A-4F12-9F79-6C1271FF2795}"/>
                </a:ext>
              </a:extLst>
            </p:cNvPr>
            <p:cNvSpPr/>
            <p:nvPr/>
          </p:nvSpPr>
          <p:spPr>
            <a:xfrm rot="8156363">
              <a:off x="5248729"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id="{1BE2D36A-AC85-4DCD-BE83-40DB27AB963A}"/>
                </a:ext>
              </a:extLst>
            </p:cNvPr>
            <p:cNvSpPr/>
            <p:nvPr/>
          </p:nvSpPr>
          <p:spPr>
            <a:xfrm>
              <a:off x="5303700"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Questions &amp; Discussion (2)</a:t>
              </a:r>
            </a:p>
          </p:txBody>
        </p:sp>
      </p:grpSp>
      <p:grpSp>
        <p:nvGrpSpPr>
          <p:cNvPr id="55" name="Group 54">
            <a:extLst>
              <a:ext uri="{FF2B5EF4-FFF2-40B4-BE49-F238E27FC236}">
                <a16:creationId xmlns:a16="http://schemas.microsoft.com/office/drawing/2014/main" id="{C096AE6C-DD09-4B55-A977-8700A309FE90}"/>
              </a:ext>
            </a:extLst>
          </p:cNvPr>
          <p:cNvGrpSpPr/>
          <p:nvPr/>
        </p:nvGrpSpPr>
        <p:grpSpPr>
          <a:xfrm>
            <a:off x="4025263" y="926360"/>
            <a:ext cx="1644635" cy="1644635"/>
            <a:chOff x="3549197" y="787205"/>
            <a:chExt cx="1644635" cy="1644635"/>
          </a:xfrm>
        </p:grpSpPr>
        <p:sp>
          <p:nvSpPr>
            <p:cNvPr id="33" name="Teardrop 32">
              <a:extLst>
                <a:ext uri="{FF2B5EF4-FFF2-40B4-BE49-F238E27FC236}">
                  <a16:creationId xmlns:a16="http://schemas.microsoft.com/office/drawing/2014/main" id="{DE68B790-5CEE-4DBE-9D0D-829F3DA87CB9}"/>
                </a:ext>
              </a:extLst>
            </p:cNvPr>
            <p:cNvSpPr/>
            <p:nvPr/>
          </p:nvSpPr>
          <p:spPr>
            <a:xfrm rot="2700000">
              <a:off x="3549197"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17BCFC00-465F-4563-8CF6-87283EB3B709}"/>
                </a:ext>
              </a:extLst>
            </p:cNvPr>
            <p:cNvSpPr/>
            <p:nvPr/>
          </p:nvSpPr>
          <p:spPr>
            <a:xfrm>
              <a:off x="3604165"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Scenario update</a:t>
              </a:r>
            </a:p>
          </p:txBody>
        </p:sp>
      </p:grpSp>
      <p:grpSp>
        <p:nvGrpSpPr>
          <p:cNvPr id="53" name="Group 52">
            <a:extLst>
              <a:ext uri="{FF2B5EF4-FFF2-40B4-BE49-F238E27FC236}">
                <a16:creationId xmlns:a16="http://schemas.microsoft.com/office/drawing/2014/main" id="{CF4B0A48-ED99-4F0D-8713-BFA673B241D7}"/>
              </a:ext>
            </a:extLst>
          </p:cNvPr>
          <p:cNvGrpSpPr/>
          <p:nvPr/>
        </p:nvGrpSpPr>
        <p:grpSpPr>
          <a:xfrm>
            <a:off x="2223328" y="926360"/>
            <a:ext cx="1644635" cy="1644635"/>
            <a:chOff x="1849662" y="787205"/>
            <a:chExt cx="1644635" cy="1644635"/>
          </a:xfrm>
        </p:grpSpPr>
        <p:sp>
          <p:nvSpPr>
            <p:cNvPr id="36" name="Teardrop 35">
              <a:extLst>
                <a:ext uri="{FF2B5EF4-FFF2-40B4-BE49-F238E27FC236}">
                  <a16:creationId xmlns:a16="http://schemas.microsoft.com/office/drawing/2014/main" id="{6947DB99-EA11-4E44-B587-E8024A0EC571}"/>
                </a:ext>
              </a:extLst>
            </p:cNvPr>
            <p:cNvSpPr/>
            <p:nvPr/>
          </p:nvSpPr>
          <p:spPr>
            <a:xfrm rot="2700000">
              <a:off x="1849662"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9BFFA74E-EDC4-4E32-AB45-C1114D5CA1D4}"/>
                </a:ext>
              </a:extLst>
            </p:cNvPr>
            <p:cNvSpPr/>
            <p:nvPr/>
          </p:nvSpPr>
          <p:spPr>
            <a:xfrm>
              <a:off x="1904631"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5" tIns="101086" rIns="100487"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Questions &amp; Discussion (1)</a:t>
              </a:r>
            </a:p>
          </p:txBody>
        </p:sp>
      </p:grpSp>
      <p:grpSp>
        <p:nvGrpSpPr>
          <p:cNvPr id="40" name="Group 39">
            <a:extLst>
              <a:ext uri="{FF2B5EF4-FFF2-40B4-BE49-F238E27FC236}">
                <a16:creationId xmlns:a16="http://schemas.microsoft.com/office/drawing/2014/main" id="{9BECA5B2-5AF0-4A29-8467-C2BBF77228FB}"/>
              </a:ext>
            </a:extLst>
          </p:cNvPr>
          <p:cNvGrpSpPr/>
          <p:nvPr/>
        </p:nvGrpSpPr>
        <p:grpSpPr>
          <a:xfrm>
            <a:off x="408547" y="926360"/>
            <a:ext cx="1644635" cy="1644635"/>
            <a:chOff x="150128" y="787205"/>
            <a:chExt cx="1644635" cy="1644635"/>
          </a:xfrm>
        </p:grpSpPr>
        <p:sp>
          <p:nvSpPr>
            <p:cNvPr id="38" name="Teardrop 37">
              <a:extLst>
                <a:ext uri="{FF2B5EF4-FFF2-40B4-BE49-F238E27FC236}">
                  <a16:creationId xmlns:a16="http://schemas.microsoft.com/office/drawing/2014/main" id="{9E4E0C61-E82C-4133-929C-F1DB3258EE48}"/>
                </a:ext>
              </a:extLst>
            </p:cNvPr>
            <p:cNvSpPr/>
            <p:nvPr/>
          </p:nvSpPr>
          <p:spPr>
            <a:xfrm rot="2700000">
              <a:off x="150128"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Shape 38">
              <a:extLst>
                <a:ext uri="{FF2B5EF4-FFF2-40B4-BE49-F238E27FC236}">
                  <a16:creationId xmlns:a16="http://schemas.microsoft.com/office/drawing/2014/main" id="{D7F7F5B6-18EB-479B-80F2-BB5A9040ADB7}"/>
                </a:ext>
              </a:extLst>
            </p:cNvPr>
            <p:cNvSpPr/>
            <p:nvPr/>
          </p:nvSpPr>
          <p:spPr>
            <a:xfrm>
              <a:off x="205099"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Scenario</a:t>
              </a:r>
            </a:p>
          </p:txBody>
        </p:sp>
      </p:grpSp>
    </p:spTree>
    <p:extLst>
      <p:ext uri="{BB962C8B-B14F-4D97-AF65-F5344CB8AC3E}">
        <p14:creationId xmlns:p14="http://schemas.microsoft.com/office/powerpoint/2010/main" val="313529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008505" cy="513080"/>
          </a:xfrm>
          <a:prstGeom prst="rect">
            <a:avLst/>
          </a:prstGeom>
        </p:spPr>
        <p:txBody>
          <a:bodyPr vert="horz" wrap="square" lIns="0" tIns="12700" rIns="0" bIns="0" rtlCol="0">
            <a:spAutoFit/>
          </a:bodyPr>
          <a:lstStyle/>
          <a:p>
            <a:pPr marL="12700">
              <a:lnSpc>
                <a:spcPct val="100000"/>
              </a:lnSpc>
              <a:spcBef>
                <a:spcPts val="100"/>
              </a:spcBef>
            </a:pPr>
            <a:r>
              <a:rPr sz="3200" spc="-10" dirty="0"/>
              <a:t>Questions</a:t>
            </a:r>
            <a:endParaRPr sz="3200"/>
          </a:p>
        </p:txBody>
      </p:sp>
      <p:sp>
        <p:nvSpPr>
          <p:cNvPr id="3" name="object 3"/>
          <p:cNvSpPr/>
          <p:nvPr/>
        </p:nvSpPr>
        <p:spPr>
          <a:xfrm>
            <a:off x="5687567" y="1414272"/>
            <a:ext cx="3136391" cy="402945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2931462" y="2103627"/>
            <a:ext cx="2677160" cy="2463800"/>
          </a:xfrm>
          <a:prstGeom prst="rect">
            <a:avLst/>
          </a:prstGeom>
        </p:spPr>
        <p:txBody>
          <a:bodyPr vert="horz" wrap="square" lIns="0" tIns="12700" rIns="0" bIns="0" rtlCol="0">
            <a:spAutoFit/>
          </a:bodyPr>
          <a:lstStyle/>
          <a:p>
            <a:pPr marL="12700" marR="5080" indent="1579245" algn="r">
              <a:lnSpc>
                <a:spcPct val="100000"/>
              </a:lnSpc>
              <a:spcBef>
                <a:spcPts val="100"/>
              </a:spcBef>
            </a:pPr>
            <a:r>
              <a:rPr sz="4000" b="1" spc="-5" dirty="0">
                <a:solidFill>
                  <a:srgbClr val="0070C0"/>
                </a:solidFill>
                <a:latin typeface="Arial"/>
                <a:cs typeface="Arial"/>
              </a:rPr>
              <a:t>ANY  </a:t>
            </a:r>
            <a:r>
              <a:rPr sz="4000" b="1" dirty="0">
                <a:solidFill>
                  <a:srgbClr val="0070C0"/>
                </a:solidFill>
                <a:latin typeface="Arial"/>
                <a:cs typeface="Arial"/>
              </a:rPr>
              <a:t>QU</a:t>
            </a:r>
            <a:r>
              <a:rPr sz="4000" b="1" spc="-10" dirty="0">
                <a:solidFill>
                  <a:srgbClr val="0070C0"/>
                </a:solidFill>
                <a:latin typeface="Arial"/>
                <a:cs typeface="Arial"/>
              </a:rPr>
              <a:t>EST</a:t>
            </a:r>
            <a:r>
              <a:rPr sz="4000" b="1" dirty="0">
                <a:solidFill>
                  <a:srgbClr val="0070C0"/>
                </a:solidFill>
                <a:latin typeface="Arial"/>
                <a:cs typeface="Arial"/>
              </a:rPr>
              <a:t>ION  </a:t>
            </a:r>
            <a:r>
              <a:rPr sz="4000" b="1" spc="-5" dirty="0">
                <a:solidFill>
                  <a:srgbClr val="0070C0"/>
                </a:solidFill>
                <a:latin typeface="Arial"/>
                <a:cs typeface="Arial"/>
              </a:rPr>
              <a:t>B</a:t>
            </a:r>
            <a:r>
              <a:rPr sz="4000" b="1" spc="-10" dirty="0">
                <a:solidFill>
                  <a:srgbClr val="0070C0"/>
                </a:solidFill>
                <a:latin typeface="Arial"/>
                <a:cs typeface="Arial"/>
              </a:rPr>
              <a:t>EF</a:t>
            </a:r>
            <a:r>
              <a:rPr sz="4000" b="1" dirty="0">
                <a:solidFill>
                  <a:srgbClr val="0070C0"/>
                </a:solidFill>
                <a:latin typeface="Arial"/>
                <a:cs typeface="Arial"/>
              </a:rPr>
              <a:t>ORE  </a:t>
            </a:r>
            <a:r>
              <a:rPr sz="4000" b="1" spc="-5" dirty="0">
                <a:solidFill>
                  <a:srgbClr val="0070C0"/>
                </a:solidFill>
                <a:latin typeface="Arial"/>
                <a:cs typeface="Arial"/>
              </a:rPr>
              <a:t>WE</a:t>
            </a:r>
            <a:r>
              <a:rPr sz="4000" b="1" spc="-85" dirty="0">
                <a:solidFill>
                  <a:srgbClr val="0070C0"/>
                </a:solidFill>
                <a:latin typeface="Arial"/>
                <a:cs typeface="Arial"/>
              </a:rPr>
              <a:t> </a:t>
            </a:r>
            <a:r>
              <a:rPr sz="4000" b="1" spc="-10" dirty="0">
                <a:solidFill>
                  <a:srgbClr val="0070C0"/>
                </a:solidFill>
                <a:latin typeface="Arial"/>
                <a:cs typeface="Arial"/>
              </a:rPr>
              <a:t>START</a:t>
            </a:r>
            <a:endParaRPr sz="40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25353" y="2809747"/>
            <a:ext cx="4028440" cy="1821180"/>
          </a:xfrm>
          <a:prstGeom prst="rect">
            <a:avLst/>
          </a:prstGeom>
        </p:spPr>
        <p:txBody>
          <a:bodyPr vert="horz" wrap="square" lIns="0" tIns="74930" rIns="0" bIns="0" rtlCol="0">
            <a:spAutoFit/>
          </a:bodyPr>
          <a:lstStyle/>
          <a:p>
            <a:pPr marL="12700" marR="5080">
              <a:lnSpc>
                <a:spcPct val="90200"/>
              </a:lnSpc>
              <a:spcBef>
                <a:spcPts val="590"/>
              </a:spcBef>
            </a:pPr>
            <a:r>
              <a:rPr sz="4200" b="1" spc="-5" dirty="0">
                <a:solidFill>
                  <a:srgbClr val="FFFFFF"/>
                </a:solidFill>
                <a:latin typeface="Arial"/>
                <a:cs typeface="Arial"/>
              </a:rPr>
              <a:t>NOVEL  </a:t>
            </a:r>
            <a:r>
              <a:rPr sz="4200" b="1" dirty="0">
                <a:solidFill>
                  <a:srgbClr val="FFFFFF"/>
                </a:solidFill>
                <a:latin typeface="Arial"/>
                <a:cs typeface="Arial"/>
              </a:rPr>
              <a:t>C</a:t>
            </a:r>
            <a:r>
              <a:rPr sz="4200" b="1" spc="-5" dirty="0">
                <a:solidFill>
                  <a:srgbClr val="FFFFFF"/>
                </a:solidFill>
                <a:latin typeface="Arial"/>
                <a:cs typeface="Arial"/>
              </a:rPr>
              <a:t>O</a:t>
            </a:r>
            <a:r>
              <a:rPr sz="4200" b="1" dirty="0">
                <a:solidFill>
                  <a:srgbClr val="FFFFFF"/>
                </a:solidFill>
                <a:latin typeface="Arial"/>
                <a:cs typeface="Arial"/>
              </a:rPr>
              <a:t>R</a:t>
            </a:r>
            <a:r>
              <a:rPr sz="4200" b="1" spc="-5" dirty="0">
                <a:solidFill>
                  <a:srgbClr val="FFFFFF"/>
                </a:solidFill>
                <a:latin typeface="Arial"/>
                <a:cs typeface="Arial"/>
              </a:rPr>
              <a:t>O</a:t>
            </a:r>
            <a:r>
              <a:rPr sz="4200" b="1" dirty="0">
                <a:solidFill>
                  <a:srgbClr val="FFFFFF"/>
                </a:solidFill>
                <a:latin typeface="Arial"/>
                <a:cs typeface="Arial"/>
              </a:rPr>
              <a:t>NA</a:t>
            </a:r>
            <a:r>
              <a:rPr sz="4200" b="1" spc="-5" dirty="0">
                <a:solidFill>
                  <a:srgbClr val="FFFFFF"/>
                </a:solidFill>
                <a:latin typeface="Arial"/>
                <a:cs typeface="Arial"/>
              </a:rPr>
              <a:t>VI</a:t>
            </a:r>
            <a:r>
              <a:rPr sz="4200" b="1" dirty="0">
                <a:solidFill>
                  <a:srgbClr val="FFFFFF"/>
                </a:solidFill>
                <a:latin typeface="Arial"/>
                <a:cs typeface="Arial"/>
              </a:rPr>
              <a:t>RUS  </a:t>
            </a:r>
            <a:r>
              <a:rPr sz="4200" b="1" spc="-5" dirty="0">
                <a:solidFill>
                  <a:srgbClr val="FFFFFF"/>
                </a:solidFill>
                <a:latin typeface="Arial"/>
                <a:cs typeface="Arial"/>
              </a:rPr>
              <a:t>(COVID-2019)</a:t>
            </a:r>
            <a:endParaRPr sz="4200">
              <a:latin typeface="Arial"/>
              <a:cs typeface="Arial"/>
            </a:endParaRPr>
          </a:p>
        </p:txBody>
      </p:sp>
      <p:sp>
        <p:nvSpPr>
          <p:cNvPr id="3" name="object 3"/>
          <p:cNvSpPr txBox="1"/>
          <p:nvPr/>
        </p:nvSpPr>
        <p:spPr>
          <a:xfrm>
            <a:off x="6825352" y="4747260"/>
            <a:ext cx="120078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Arial"/>
                <a:cs typeface="Arial"/>
              </a:rPr>
              <a:t>STA</a:t>
            </a:r>
            <a:r>
              <a:rPr sz="2000" spc="5" dirty="0">
                <a:solidFill>
                  <a:srgbClr val="FFFFFF"/>
                </a:solidFill>
                <a:latin typeface="Arial"/>
                <a:cs typeface="Arial"/>
              </a:rPr>
              <a:t>R</a:t>
            </a:r>
            <a:r>
              <a:rPr sz="2000" dirty="0">
                <a:solidFill>
                  <a:srgbClr val="FFFFFF"/>
                </a:solidFill>
                <a:latin typeface="Arial"/>
                <a:cs typeface="Arial"/>
              </a:rPr>
              <a:t>TEX</a:t>
            </a:r>
            <a:endParaRPr sz="2000">
              <a:latin typeface="Arial"/>
              <a:cs typeface="Arial"/>
            </a:endParaRPr>
          </a:p>
        </p:txBody>
      </p:sp>
      <p:grpSp>
        <p:nvGrpSpPr>
          <p:cNvPr id="4" name="object 4"/>
          <p:cNvGrpSpPr/>
          <p:nvPr/>
        </p:nvGrpSpPr>
        <p:grpSpPr>
          <a:xfrm>
            <a:off x="0" y="0"/>
            <a:ext cx="6172835" cy="6858000"/>
            <a:chOff x="0" y="0"/>
            <a:chExt cx="6172835" cy="6858000"/>
          </a:xfrm>
        </p:grpSpPr>
        <p:sp>
          <p:nvSpPr>
            <p:cNvPr id="5" name="object 5"/>
            <p:cNvSpPr/>
            <p:nvPr/>
          </p:nvSpPr>
          <p:spPr>
            <a:xfrm>
              <a:off x="0" y="0"/>
              <a:ext cx="6172835" cy="6858000"/>
            </a:xfrm>
            <a:custGeom>
              <a:avLst/>
              <a:gdLst/>
              <a:ahLst/>
              <a:cxnLst/>
              <a:rect l="l" t="t" r="r" b="b"/>
              <a:pathLst>
                <a:path w="6172835" h="6858000">
                  <a:moveTo>
                    <a:pt x="6103706" y="0"/>
                  </a:moveTo>
                  <a:lnTo>
                    <a:pt x="0" y="0"/>
                  </a:lnTo>
                  <a:lnTo>
                    <a:pt x="0" y="6857999"/>
                  </a:lnTo>
                  <a:lnTo>
                    <a:pt x="2764858" y="6857999"/>
                  </a:lnTo>
                  <a:lnTo>
                    <a:pt x="2896679" y="6782204"/>
                  </a:lnTo>
                  <a:lnTo>
                    <a:pt x="2937503" y="6757202"/>
                  </a:lnTo>
                  <a:lnTo>
                    <a:pt x="2978137" y="6731921"/>
                  </a:lnTo>
                  <a:lnTo>
                    <a:pt x="3018580" y="6706364"/>
                  </a:lnTo>
                  <a:lnTo>
                    <a:pt x="3058830" y="6680530"/>
                  </a:lnTo>
                  <a:lnTo>
                    <a:pt x="3098887" y="6654423"/>
                  </a:lnTo>
                  <a:lnTo>
                    <a:pt x="3138748" y="6628042"/>
                  </a:lnTo>
                  <a:lnTo>
                    <a:pt x="3178412" y="6601390"/>
                  </a:lnTo>
                  <a:lnTo>
                    <a:pt x="3217878" y="6574467"/>
                  </a:lnTo>
                  <a:lnTo>
                    <a:pt x="3257145" y="6547276"/>
                  </a:lnTo>
                  <a:lnTo>
                    <a:pt x="3296211" y="6519816"/>
                  </a:lnTo>
                  <a:lnTo>
                    <a:pt x="3335076" y="6492091"/>
                  </a:lnTo>
                  <a:lnTo>
                    <a:pt x="3373737" y="6464100"/>
                  </a:lnTo>
                  <a:lnTo>
                    <a:pt x="3412193" y="6435846"/>
                  </a:lnTo>
                  <a:lnTo>
                    <a:pt x="3450444" y="6407329"/>
                  </a:lnTo>
                  <a:lnTo>
                    <a:pt x="3488487" y="6378551"/>
                  </a:lnTo>
                  <a:lnTo>
                    <a:pt x="3526322" y="6349514"/>
                  </a:lnTo>
                  <a:lnTo>
                    <a:pt x="3563947" y="6320218"/>
                  </a:lnTo>
                  <a:lnTo>
                    <a:pt x="3601361" y="6290665"/>
                  </a:lnTo>
                  <a:lnTo>
                    <a:pt x="3638562" y="6260856"/>
                  </a:lnTo>
                  <a:lnTo>
                    <a:pt x="3675549" y="6230793"/>
                  </a:lnTo>
                  <a:lnTo>
                    <a:pt x="3712321" y="6200477"/>
                  </a:lnTo>
                  <a:lnTo>
                    <a:pt x="3748877" y="6169909"/>
                  </a:lnTo>
                  <a:lnTo>
                    <a:pt x="3785214" y="6139091"/>
                  </a:lnTo>
                  <a:lnTo>
                    <a:pt x="3821333" y="6108023"/>
                  </a:lnTo>
                  <a:lnTo>
                    <a:pt x="3857231" y="6076708"/>
                  </a:lnTo>
                  <a:lnTo>
                    <a:pt x="3892907" y="6045146"/>
                  </a:lnTo>
                  <a:lnTo>
                    <a:pt x="3928360" y="6013339"/>
                  </a:lnTo>
                  <a:lnTo>
                    <a:pt x="3963588" y="5981289"/>
                  </a:lnTo>
                  <a:lnTo>
                    <a:pt x="3998591" y="5948995"/>
                  </a:lnTo>
                  <a:lnTo>
                    <a:pt x="4033366" y="5916461"/>
                  </a:lnTo>
                  <a:lnTo>
                    <a:pt x="4067913" y="5883687"/>
                  </a:lnTo>
                  <a:lnTo>
                    <a:pt x="4102231" y="5850674"/>
                  </a:lnTo>
                  <a:lnTo>
                    <a:pt x="4136317" y="5817424"/>
                  </a:lnTo>
                  <a:lnTo>
                    <a:pt x="4170170" y="5783939"/>
                  </a:lnTo>
                  <a:lnTo>
                    <a:pt x="4203790" y="5750218"/>
                  </a:lnTo>
                  <a:lnTo>
                    <a:pt x="4237175" y="5716265"/>
                  </a:lnTo>
                  <a:lnTo>
                    <a:pt x="4270323" y="5682080"/>
                  </a:lnTo>
                  <a:lnTo>
                    <a:pt x="4303234" y="5647664"/>
                  </a:lnTo>
                  <a:lnTo>
                    <a:pt x="4335906" y="5613019"/>
                  </a:lnTo>
                  <a:lnTo>
                    <a:pt x="4368337" y="5578146"/>
                  </a:lnTo>
                  <a:lnTo>
                    <a:pt x="4400526" y="5543046"/>
                  </a:lnTo>
                  <a:lnTo>
                    <a:pt x="4432473" y="5507721"/>
                  </a:lnTo>
                  <a:lnTo>
                    <a:pt x="4464175" y="5472172"/>
                  </a:lnTo>
                  <a:lnTo>
                    <a:pt x="4495631" y="5436401"/>
                  </a:lnTo>
                  <a:lnTo>
                    <a:pt x="4526840" y="5400408"/>
                  </a:lnTo>
                  <a:lnTo>
                    <a:pt x="4557801" y="5364196"/>
                  </a:lnTo>
                  <a:lnTo>
                    <a:pt x="4588512" y="5327765"/>
                  </a:lnTo>
                  <a:lnTo>
                    <a:pt x="4618973" y="5291116"/>
                  </a:lnTo>
                  <a:lnTo>
                    <a:pt x="4649180" y="5254252"/>
                  </a:lnTo>
                  <a:lnTo>
                    <a:pt x="4679135" y="5217173"/>
                  </a:lnTo>
                  <a:lnTo>
                    <a:pt x="4708834" y="5179881"/>
                  </a:lnTo>
                  <a:lnTo>
                    <a:pt x="4738277" y="5142376"/>
                  </a:lnTo>
                  <a:lnTo>
                    <a:pt x="4767462" y="5104661"/>
                  </a:lnTo>
                  <a:lnTo>
                    <a:pt x="4796388" y="5066737"/>
                  </a:lnTo>
                  <a:lnTo>
                    <a:pt x="4825054" y="5028605"/>
                  </a:lnTo>
                  <a:lnTo>
                    <a:pt x="4853459" y="4990266"/>
                  </a:lnTo>
                  <a:lnTo>
                    <a:pt x="4881600" y="4951721"/>
                  </a:lnTo>
                  <a:lnTo>
                    <a:pt x="4909478" y="4912973"/>
                  </a:lnTo>
                  <a:lnTo>
                    <a:pt x="4937089" y="4874022"/>
                  </a:lnTo>
                  <a:lnTo>
                    <a:pt x="4964434" y="4834869"/>
                  </a:lnTo>
                  <a:lnTo>
                    <a:pt x="4991510" y="4795517"/>
                  </a:lnTo>
                  <a:lnTo>
                    <a:pt x="5018317" y="4755965"/>
                  </a:lnTo>
                  <a:lnTo>
                    <a:pt x="5044853" y="4716217"/>
                  </a:lnTo>
                  <a:lnTo>
                    <a:pt x="5071117" y="4676272"/>
                  </a:lnTo>
                  <a:lnTo>
                    <a:pt x="5097107" y="4636132"/>
                  </a:lnTo>
                  <a:lnTo>
                    <a:pt x="5122823" y="4595799"/>
                  </a:lnTo>
                  <a:lnTo>
                    <a:pt x="5148262" y="4555274"/>
                  </a:lnTo>
                  <a:lnTo>
                    <a:pt x="5173423" y="4514559"/>
                  </a:lnTo>
                  <a:lnTo>
                    <a:pt x="5198306" y="4473653"/>
                  </a:lnTo>
                  <a:lnTo>
                    <a:pt x="5222909" y="4432560"/>
                  </a:lnTo>
                  <a:lnTo>
                    <a:pt x="5247230" y="4391280"/>
                  </a:lnTo>
                  <a:lnTo>
                    <a:pt x="5271268" y="4349814"/>
                  </a:lnTo>
                  <a:lnTo>
                    <a:pt x="5295022" y="4308165"/>
                  </a:lnTo>
                  <a:lnTo>
                    <a:pt x="5318491" y="4266332"/>
                  </a:lnTo>
                  <a:lnTo>
                    <a:pt x="5341672" y="4224318"/>
                  </a:lnTo>
                  <a:lnTo>
                    <a:pt x="5364566" y="4182124"/>
                  </a:lnTo>
                  <a:lnTo>
                    <a:pt x="5387170" y="4139751"/>
                  </a:lnTo>
                  <a:lnTo>
                    <a:pt x="5409484" y="4097200"/>
                  </a:lnTo>
                  <a:lnTo>
                    <a:pt x="5431505" y="4054474"/>
                  </a:lnTo>
                  <a:lnTo>
                    <a:pt x="5453233" y="4011572"/>
                  </a:lnTo>
                  <a:lnTo>
                    <a:pt x="5474666" y="3968497"/>
                  </a:lnTo>
                  <a:lnTo>
                    <a:pt x="5495803" y="3925250"/>
                  </a:lnTo>
                  <a:lnTo>
                    <a:pt x="5516642" y="3881831"/>
                  </a:lnTo>
                  <a:lnTo>
                    <a:pt x="5537183" y="3838244"/>
                  </a:lnTo>
                  <a:lnTo>
                    <a:pt x="5557424" y="3794488"/>
                  </a:lnTo>
                  <a:lnTo>
                    <a:pt x="5577363" y="3750565"/>
                  </a:lnTo>
                  <a:lnTo>
                    <a:pt x="5597000" y="3706476"/>
                  </a:lnTo>
                  <a:lnTo>
                    <a:pt x="5616332" y="3662224"/>
                  </a:lnTo>
                  <a:lnTo>
                    <a:pt x="5635360" y="3617808"/>
                  </a:lnTo>
                  <a:lnTo>
                    <a:pt x="5654080" y="3573231"/>
                  </a:lnTo>
                  <a:lnTo>
                    <a:pt x="5672493" y="3528493"/>
                  </a:lnTo>
                  <a:lnTo>
                    <a:pt x="5690596" y="3483597"/>
                  </a:lnTo>
                  <a:lnTo>
                    <a:pt x="5708388" y="3438543"/>
                  </a:lnTo>
                  <a:lnTo>
                    <a:pt x="5725869" y="3393332"/>
                  </a:lnTo>
                  <a:lnTo>
                    <a:pt x="5743036" y="3347967"/>
                  </a:lnTo>
                  <a:lnTo>
                    <a:pt x="5759888" y="3302448"/>
                  </a:lnTo>
                  <a:lnTo>
                    <a:pt x="5776425" y="3256777"/>
                  </a:lnTo>
                  <a:lnTo>
                    <a:pt x="5792644" y="3210955"/>
                  </a:lnTo>
                  <a:lnTo>
                    <a:pt x="5808544" y="3164983"/>
                  </a:lnTo>
                  <a:lnTo>
                    <a:pt x="5824125" y="3118862"/>
                  </a:lnTo>
                  <a:lnTo>
                    <a:pt x="5839384" y="3072595"/>
                  </a:lnTo>
                  <a:lnTo>
                    <a:pt x="5854321" y="3026182"/>
                  </a:lnTo>
                  <a:lnTo>
                    <a:pt x="5868934" y="2979625"/>
                  </a:lnTo>
                  <a:lnTo>
                    <a:pt x="5883221" y="2932924"/>
                  </a:lnTo>
                  <a:lnTo>
                    <a:pt x="5897182" y="2886082"/>
                  </a:lnTo>
                  <a:lnTo>
                    <a:pt x="5910815" y="2839100"/>
                  </a:lnTo>
                  <a:lnTo>
                    <a:pt x="5924119" y="2791978"/>
                  </a:lnTo>
                  <a:lnTo>
                    <a:pt x="5937092" y="2744719"/>
                  </a:lnTo>
                  <a:lnTo>
                    <a:pt x="5949733" y="2697323"/>
                  </a:lnTo>
                  <a:lnTo>
                    <a:pt x="5962041" y="2649793"/>
                  </a:lnTo>
                  <a:lnTo>
                    <a:pt x="5974015" y="2602128"/>
                  </a:lnTo>
                  <a:lnTo>
                    <a:pt x="5985652" y="2554331"/>
                  </a:lnTo>
                  <a:lnTo>
                    <a:pt x="5996953" y="2506403"/>
                  </a:lnTo>
                  <a:lnTo>
                    <a:pt x="6007915" y="2458346"/>
                  </a:lnTo>
                  <a:lnTo>
                    <a:pt x="6018537" y="2410159"/>
                  </a:lnTo>
                  <a:lnTo>
                    <a:pt x="6028818" y="2361846"/>
                  </a:lnTo>
                  <a:lnTo>
                    <a:pt x="6038756" y="2313407"/>
                  </a:lnTo>
                  <a:lnTo>
                    <a:pt x="6048351" y="2264843"/>
                  </a:lnTo>
                  <a:lnTo>
                    <a:pt x="6057600" y="2216157"/>
                  </a:lnTo>
                  <a:lnTo>
                    <a:pt x="6066503" y="2167348"/>
                  </a:lnTo>
                  <a:lnTo>
                    <a:pt x="6075058" y="2118419"/>
                  </a:lnTo>
                  <a:lnTo>
                    <a:pt x="6083264" y="2069371"/>
                  </a:lnTo>
                  <a:lnTo>
                    <a:pt x="6091119" y="2020205"/>
                  </a:lnTo>
                  <a:lnTo>
                    <a:pt x="6098623" y="1970922"/>
                  </a:lnTo>
                  <a:lnTo>
                    <a:pt x="6105774" y="1921524"/>
                  </a:lnTo>
                  <a:lnTo>
                    <a:pt x="6112570" y="1872013"/>
                  </a:lnTo>
                  <a:lnTo>
                    <a:pt x="6119010" y="1822389"/>
                  </a:lnTo>
                  <a:lnTo>
                    <a:pt x="6125094" y="1772653"/>
                  </a:lnTo>
                  <a:lnTo>
                    <a:pt x="6130819" y="1722808"/>
                  </a:lnTo>
                  <a:lnTo>
                    <a:pt x="6136184" y="1672854"/>
                  </a:lnTo>
                  <a:lnTo>
                    <a:pt x="6141188" y="1622793"/>
                  </a:lnTo>
                  <a:lnTo>
                    <a:pt x="6145830" y="1572626"/>
                  </a:lnTo>
                  <a:lnTo>
                    <a:pt x="6150108" y="1522355"/>
                  </a:lnTo>
                  <a:lnTo>
                    <a:pt x="6154021" y="1471980"/>
                  </a:lnTo>
                  <a:lnTo>
                    <a:pt x="6157567" y="1421503"/>
                  </a:lnTo>
                  <a:lnTo>
                    <a:pt x="6160746" y="1370926"/>
                  </a:lnTo>
                  <a:lnTo>
                    <a:pt x="6163556" y="1320249"/>
                  </a:lnTo>
                  <a:lnTo>
                    <a:pt x="6165996" y="1269475"/>
                  </a:lnTo>
                  <a:lnTo>
                    <a:pt x="6168063" y="1218604"/>
                  </a:lnTo>
                  <a:lnTo>
                    <a:pt x="6169758" y="1167637"/>
                  </a:lnTo>
                  <a:lnTo>
                    <a:pt x="6171079" y="1116577"/>
                  </a:lnTo>
                  <a:lnTo>
                    <a:pt x="6172024" y="1065424"/>
                  </a:lnTo>
                  <a:lnTo>
                    <a:pt x="6172592" y="1014179"/>
                  </a:lnTo>
                  <a:lnTo>
                    <a:pt x="6172781" y="962845"/>
                  </a:lnTo>
                  <a:lnTo>
                    <a:pt x="6172599" y="912557"/>
                  </a:lnTo>
                  <a:lnTo>
                    <a:pt x="6172054" y="862356"/>
                  </a:lnTo>
                  <a:lnTo>
                    <a:pt x="6171147" y="812242"/>
                  </a:lnTo>
                  <a:lnTo>
                    <a:pt x="6169880" y="762217"/>
                  </a:lnTo>
                  <a:lnTo>
                    <a:pt x="6168253" y="712282"/>
                  </a:lnTo>
                  <a:lnTo>
                    <a:pt x="6166269" y="662439"/>
                  </a:lnTo>
                  <a:lnTo>
                    <a:pt x="6163927" y="612688"/>
                  </a:lnTo>
                  <a:lnTo>
                    <a:pt x="6161230" y="563031"/>
                  </a:lnTo>
                  <a:lnTo>
                    <a:pt x="6158178" y="513468"/>
                  </a:lnTo>
                  <a:lnTo>
                    <a:pt x="6154774" y="464003"/>
                  </a:lnTo>
                  <a:lnTo>
                    <a:pt x="6151018" y="414634"/>
                  </a:lnTo>
                  <a:lnTo>
                    <a:pt x="6146911" y="365365"/>
                  </a:lnTo>
                  <a:lnTo>
                    <a:pt x="6142455" y="316196"/>
                  </a:lnTo>
                  <a:lnTo>
                    <a:pt x="6137650" y="267127"/>
                  </a:lnTo>
                  <a:lnTo>
                    <a:pt x="6103706" y="0"/>
                  </a:lnTo>
                  <a:close/>
                </a:path>
              </a:pathLst>
            </a:custGeom>
            <a:solidFill>
              <a:srgbClr val="FFFFFF">
                <a:alpha val="79998"/>
              </a:srgbClr>
            </a:solidFill>
          </p:spPr>
          <p:txBody>
            <a:bodyPr wrap="square" lIns="0" tIns="0" rIns="0" bIns="0" rtlCol="0"/>
            <a:lstStyle/>
            <a:p>
              <a:endParaRPr/>
            </a:p>
          </p:txBody>
        </p:sp>
        <p:sp>
          <p:nvSpPr>
            <p:cNvPr id="6" name="object 6"/>
            <p:cNvSpPr/>
            <p:nvPr/>
          </p:nvSpPr>
          <p:spPr>
            <a:xfrm>
              <a:off x="0" y="0"/>
              <a:ext cx="6024245" cy="6858000"/>
            </a:xfrm>
            <a:custGeom>
              <a:avLst/>
              <a:gdLst/>
              <a:ahLst/>
              <a:cxnLst/>
              <a:rect l="l" t="t" r="r" b="b"/>
              <a:pathLst>
                <a:path w="6024245" h="6858000">
                  <a:moveTo>
                    <a:pt x="5953780" y="0"/>
                  </a:moveTo>
                  <a:lnTo>
                    <a:pt x="0" y="0"/>
                  </a:lnTo>
                  <a:lnTo>
                    <a:pt x="0" y="6857999"/>
                  </a:lnTo>
                  <a:lnTo>
                    <a:pt x="2436986" y="6857999"/>
                  </a:lnTo>
                  <a:lnTo>
                    <a:pt x="2549933" y="6800151"/>
                  </a:lnTo>
                  <a:lnTo>
                    <a:pt x="2592074" y="6777061"/>
                  </a:lnTo>
                  <a:lnTo>
                    <a:pt x="2634028" y="6753676"/>
                  </a:lnTo>
                  <a:lnTo>
                    <a:pt x="2675795" y="6729996"/>
                  </a:lnTo>
                  <a:lnTo>
                    <a:pt x="2717373" y="6706024"/>
                  </a:lnTo>
                  <a:lnTo>
                    <a:pt x="2758761" y="6681762"/>
                  </a:lnTo>
                  <a:lnTo>
                    <a:pt x="2799958" y="6657209"/>
                  </a:lnTo>
                  <a:lnTo>
                    <a:pt x="2840961" y="6632368"/>
                  </a:lnTo>
                  <a:lnTo>
                    <a:pt x="2881771" y="6607241"/>
                  </a:lnTo>
                  <a:lnTo>
                    <a:pt x="2922384" y="6581828"/>
                  </a:lnTo>
                  <a:lnTo>
                    <a:pt x="2962801" y="6556131"/>
                  </a:lnTo>
                  <a:lnTo>
                    <a:pt x="3003019" y="6530151"/>
                  </a:lnTo>
                  <a:lnTo>
                    <a:pt x="3043037" y="6503890"/>
                  </a:lnTo>
                  <a:lnTo>
                    <a:pt x="3082854" y="6477349"/>
                  </a:lnTo>
                  <a:lnTo>
                    <a:pt x="3122468" y="6450530"/>
                  </a:lnTo>
                  <a:lnTo>
                    <a:pt x="3161878" y="6423433"/>
                  </a:lnTo>
                  <a:lnTo>
                    <a:pt x="3201082" y="6396061"/>
                  </a:lnTo>
                  <a:lnTo>
                    <a:pt x="3240080" y="6368415"/>
                  </a:lnTo>
                  <a:lnTo>
                    <a:pt x="3278869" y="6340496"/>
                  </a:lnTo>
                  <a:lnTo>
                    <a:pt x="3317448" y="6312305"/>
                  </a:lnTo>
                  <a:lnTo>
                    <a:pt x="3355817" y="6283844"/>
                  </a:lnTo>
                  <a:lnTo>
                    <a:pt x="3393973" y="6255115"/>
                  </a:lnTo>
                  <a:lnTo>
                    <a:pt x="3431915" y="6226118"/>
                  </a:lnTo>
                  <a:lnTo>
                    <a:pt x="3469642" y="6196856"/>
                  </a:lnTo>
                  <a:lnTo>
                    <a:pt x="3507152" y="6167329"/>
                  </a:lnTo>
                  <a:lnTo>
                    <a:pt x="3544444" y="6137538"/>
                  </a:lnTo>
                  <a:lnTo>
                    <a:pt x="3581516" y="6107487"/>
                  </a:lnTo>
                  <a:lnTo>
                    <a:pt x="3618368" y="6077175"/>
                  </a:lnTo>
                  <a:lnTo>
                    <a:pt x="3654997" y="6046604"/>
                  </a:lnTo>
                  <a:lnTo>
                    <a:pt x="3691403" y="6015775"/>
                  </a:lnTo>
                  <a:lnTo>
                    <a:pt x="3727584" y="5984690"/>
                  </a:lnTo>
                  <a:lnTo>
                    <a:pt x="3763538" y="5953351"/>
                  </a:lnTo>
                  <a:lnTo>
                    <a:pt x="3799264" y="5921759"/>
                  </a:lnTo>
                  <a:lnTo>
                    <a:pt x="3834761" y="5889914"/>
                  </a:lnTo>
                  <a:lnTo>
                    <a:pt x="3870027" y="5857819"/>
                  </a:lnTo>
                  <a:lnTo>
                    <a:pt x="3905062" y="5825475"/>
                  </a:lnTo>
                  <a:lnTo>
                    <a:pt x="3939862" y="5792883"/>
                  </a:lnTo>
                  <a:lnTo>
                    <a:pt x="3974428" y="5760045"/>
                  </a:lnTo>
                  <a:lnTo>
                    <a:pt x="4008758" y="5726962"/>
                  </a:lnTo>
                  <a:lnTo>
                    <a:pt x="4042850" y="5693636"/>
                  </a:lnTo>
                  <a:lnTo>
                    <a:pt x="4076703" y="5660067"/>
                  </a:lnTo>
                  <a:lnTo>
                    <a:pt x="4110315" y="5626258"/>
                  </a:lnTo>
                  <a:lnTo>
                    <a:pt x="4143686" y="5592209"/>
                  </a:lnTo>
                  <a:lnTo>
                    <a:pt x="4176813" y="5557923"/>
                  </a:lnTo>
                  <a:lnTo>
                    <a:pt x="4209696" y="5523400"/>
                  </a:lnTo>
                  <a:lnTo>
                    <a:pt x="4242333" y="5488641"/>
                  </a:lnTo>
                  <a:lnTo>
                    <a:pt x="4274722" y="5453649"/>
                  </a:lnTo>
                  <a:lnTo>
                    <a:pt x="4306862" y="5418425"/>
                  </a:lnTo>
                  <a:lnTo>
                    <a:pt x="4338753" y="5382970"/>
                  </a:lnTo>
                  <a:lnTo>
                    <a:pt x="4370391" y="5347285"/>
                  </a:lnTo>
                  <a:lnTo>
                    <a:pt x="4401776" y="5311373"/>
                  </a:lnTo>
                  <a:lnTo>
                    <a:pt x="4432907" y="5275233"/>
                  </a:lnTo>
                  <a:lnTo>
                    <a:pt x="4463783" y="5238868"/>
                  </a:lnTo>
                  <a:lnTo>
                    <a:pt x="4494401" y="5202279"/>
                  </a:lnTo>
                  <a:lnTo>
                    <a:pt x="4524760" y="5165468"/>
                  </a:lnTo>
                  <a:lnTo>
                    <a:pt x="4554859" y="5128436"/>
                  </a:lnTo>
                  <a:lnTo>
                    <a:pt x="4584697" y="5091183"/>
                  </a:lnTo>
                  <a:lnTo>
                    <a:pt x="4614272" y="5053713"/>
                  </a:lnTo>
                  <a:lnTo>
                    <a:pt x="4643583" y="5016025"/>
                  </a:lnTo>
                  <a:lnTo>
                    <a:pt x="4672628" y="4978122"/>
                  </a:lnTo>
                  <a:lnTo>
                    <a:pt x="4701406" y="4940005"/>
                  </a:lnTo>
                  <a:lnTo>
                    <a:pt x="4729916" y="4901675"/>
                  </a:lnTo>
                  <a:lnTo>
                    <a:pt x="4758156" y="4863134"/>
                  </a:lnTo>
                  <a:lnTo>
                    <a:pt x="4786124" y="4824383"/>
                  </a:lnTo>
                  <a:lnTo>
                    <a:pt x="4813820" y="4785423"/>
                  </a:lnTo>
                  <a:lnTo>
                    <a:pt x="4841242" y="4746256"/>
                  </a:lnTo>
                  <a:lnTo>
                    <a:pt x="4868389" y="4706883"/>
                  </a:lnTo>
                  <a:lnTo>
                    <a:pt x="4895259" y="4667306"/>
                  </a:lnTo>
                  <a:lnTo>
                    <a:pt x="4921850" y="4627526"/>
                  </a:lnTo>
                  <a:lnTo>
                    <a:pt x="4948162" y="4587544"/>
                  </a:lnTo>
                  <a:lnTo>
                    <a:pt x="4974193" y="4547363"/>
                  </a:lnTo>
                  <a:lnTo>
                    <a:pt x="4999942" y="4506982"/>
                  </a:lnTo>
                  <a:lnTo>
                    <a:pt x="5025407" y="4466404"/>
                  </a:lnTo>
                  <a:lnTo>
                    <a:pt x="5050586" y="4425631"/>
                  </a:lnTo>
                  <a:lnTo>
                    <a:pt x="5075479" y="4384662"/>
                  </a:lnTo>
                  <a:lnTo>
                    <a:pt x="5100084" y="4343500"/>
                  </a:lnTo>
                  <a:lnTo>
                    <a:pt x="5124400" y="4302147"/>
                  </a:lnTo>
                  <a:lnTo>
                    <a:pt x="5148425" y="4260603"/>
                  </a:lnTo>
                  <a:lnTo>
                    <a:pt x="5172157" y="4218871"/>
                  </a:lnTo>
                  <a:lnTo>
                    <a:pt x="5195596" y="4176950"/>
                  </a:lnTo>
                  <a:lnTo>
                    <a:pt x="5218740" y="4134844"/>
                  </a:lnTo>
                  <a:lnTo>
                    <a:pt x="5241588" y="4092553"/>
                  </a:lnTo>
                  <a:lnTo>
                    <a:pt x="5264138" y="4050078"/>
                  </a:lnTo>
                  <a:lnTo>
                    <a:pt x="5286389" y="4007421"/>
                  </a:lnTo>
                  <a:lnTo>
                    <a:pt x="5308339" y="3964584"/>
                  </a:lnTo>
                  <a:lnTo>
                    <a:pt x="5329987" y="3921568"/>
                  </a:lnTo>
                  <a:lnTo>
                    <a:pt x="5351332" y="3878373"/>
                  </a:lnTo>
                  <a:lnTo>
                    <a:pt x="5372372" y="3835003"/>
                  </a:lnTo>
                  <a:lnTo>
                    <a:pt x="5393105" y="3791457"/>
                  </a:lnTo>
                  <a:lnTo>
                    <a:pt x="5413532" y="3747738"/>
                  </a:lnTo>
                  <a:lnTo>
                    <a:pt x="5433649" y="3703847"/>
                  </a:lnTo>
                  <a:lnTo>
                    <a:pt x="5453456" y="3659784"/>
                  </a:lnTo>
                  <a:lnTo>
                    <a:pt x="5472951" y="3615553"/>
                  </a:lnTo>
                  <a:lnTo>
                    <a:pt x="5492133" y="3571153"/>
                  </a:lnTo>
                  <a:lnTo>
                    <a:pt x="5511000" y="3526587"/>
                  </a:lnTo>
                  <a:lnTo>
                    <a:pt x="5529552" y="3481855"/>
                  </a:lnTo>
                  <a:lnTo>
                    <a:pt x="5547786" y="3436960"/>
                  </a:lnTo>
                  <a:lnTo>
                    <a:pt x="5565701" y="3391903"/>
                  </a:lnTo>
                  <a:lnTo>
                    <a:pt x="5583296" y="3346684"/>
                  </a:lnTo>
                  <a:lnTo>
                    <a:pt x="5600570" y="3301306"/>
                  </a:lnTo>
                  <a:lnTo>
                    <a:pt x="5617521" y="3255769"/>
                  </a:lnTo>
                  <a:lnTo>
                    <a:pt x="5634147" y="3210076"/>
                  </a:lnTo>
                  <a:lnTo>
                    <a:pt x="5650448" y="3164227"/>
                  </a:lnTo>
                  <a:lnTo>
                    <a:pt x="5666421" y="3118224"/>
                  </a:lnTo>
                  <a:lnTo>
                    <a:pt x="5682066" y="3072069"/>
                  </a:lnTo>
                  <a:lnTo>
                    <a:pt x="5697381" y="3025762"/>
                  </a:lnTo>
                  <a:lnTo>
                    <a:pt x="5712365" y="2979306"/>
                  </a:lnTo>
                  <a:lnTo>
                    <a:pt x="5727015" y="2932701"/>
                  </a:lnTo>
                  <a:lnTo>
                    <a:pt x="5741332" y="2885949"/>
                  </a:lnTo>
                  <a:lnTo>
                    <a:pt x="5755313" y="2839051"/>
                  </a:lnTo>
                  <a:lnTo>
                    <a:pt x="5768958" y="2792010"/>
                  </a:lnTo>
                  <a:lnTo>
                    <a:pt x="5782264" y="2744825"/>
                  </a:lnTo>
                  <a:lnTo>
                    <a:pt x="5795230" y="2697499"/>
                  </a:lnTo>
                  <a:lnTo>
                    <a:pt x="5807855" y="2650033"/>
                  </a:lnTo>
                  <a:lnTo>
                    <a:pt x="5820137" y="2602428"/>
                  </a:lnTo>
                  <a:lnTo>
                    <a:pt x="5832076" y="2554686"/>
                  </a:lnTo>
                  <a:lnTo>
                    <a:pt x="5843669" y="2506808"/>
                  </a:lnTo>
                  <a:lnTo>
                    <a:pt x="5854916" y="2458796"/>
                  </a:lnTo>
                  <a:lnTo>
                    <a:pt x="5865814" y="2410651"/>
                  </a:lnTo>
                  <a:lnTo>
                    <a:pt x="5876363" y="2362374"/>
                  </a:lnTo>
                  <a:lnTo>
                    <a:pt x="5886561" y="2313966"/>
                  </a:lnTo>
                  <a:lnTo>
                    <a:pt x="5896407" y="2265430"/>
                  </a:lnTo>
                  <a:lnTo>
                    <a:pt x="5905899" y="2216767"/>
                  </a:lnTo>
                  <a:lnTo>
                    <a:pt x="5915036" y="2167977"/>
                  </a:lnTo>
                  <a:lnTo>
                    <a:pt x="5923816" y="2119063"/>
                  </a:lnTo>
                  <a:lnTo>
                    <a:pt x="5932239" y="2070025"/>
                  </a:lnTo>
                  <a:lnTo>
                    <a:pt x="5940302" y="2020866"/>
                  </a:lnTo>
                  <a:lnTo>
                    <a:pt x="5948004" y="1971586"/>
                  </a:lnTo>
                  <a:lnTo>
                    <a:pt x="5955345" y="1922187"/>
                  </a:lnTo>
                  <a:lnTo>
                    <a:pt x="5962322" y="1872670"/>
                  </a:lnTo>
                  <a:lnTo>
                    <a:pt x="5968934" y="1823038"/>
                  </a:lnTo>
                  <a:lnTo>
                    <a:pt x="5975179" y="1773290"/>
                  </a:lnTo>
                  <a:lnTo>
                    <a:pt x="5981057" y="1723429"/>
                  </a:lnTo>
                  <a:lnTo>
                    <a:pt x="5986566" y="1673455"/>
                  </a:lnTo>
                  <a:lnTo>
                    <a:pt x="5991705" y="1623371"/>
                  </a:lnTo>
                  <a:lnTo>
                    <a:pt x="5996471" y="1573178"/>
                  </a:lnTo>
                  <a:lnTo>
                    <a:pt x="6000864" y="1522877"/>
                  </a:lnTo>
                  <a:lnTo>
                    <a:pt x="6004883" y="1472469"/>
                  </a:lnTo>
                  <a:lnTo>
                    <a:pt x="6008525" y="1421956"/>
                  </a:lnTo>
                  <a:lnTo>
                    <a:pt x="6011790" y="1371340"/>
                  </a:lnTo>
                  <a:lnTo>
                    <a:pt x="6014676" y="1320621"/>
                  </a:lnTo>
                  <a:lnTo>
                    <a:pt x="6017182" y="1269802"/>
                  </a:lnTo>
                  <a:lnTo>
                    <a:pt x="6019306" y="1218883"/>
                  </a:lnTo>
                  <a:lnTo>
                    <a:pt x="6021047" y="1167865"/>
                  </a:lnTo>
                  <a:lnTo>
                    <a:pt x="6022404" y="1116752"/>
                  </a:lnTo>
                  <a:lnTo>
                    <a:pt x="6023375" y="1065542"/>
                  </a:lnTo>
                  <a:lnTo>
                    <a:pt x="6023958" y="1014239"/>
                  </a:lnTo>
                  <a:lnTo>
                    <a:pt x="6024153" y="962844"/>
                  </a:lnTo>
                  <a:lnTo>
                    <a:pt x="6023947" y="910012"/>
                  </a:lnTo>
                  <a:lnTo>
                    <a:pt x="6023331" y="857277"/>
                  </a:lnTo>
                  <a:lnTo>
                    <a:pt x="6022305" y="804642"/>
                  </a:lnTo>
                  <a:lnTo>
                    <a:pt x="6020872" y="752108"/>
                  </a:lnTo>
                  <a:lnTo>
                    <a:pt x="6019032" y="699677"/>
                  </a:lnTo>
                  <a:lnTo>
                    <a:pt x="6016788" y="647349"/>
                  </a:lnTo>
                  <a:lnTo>
                    <a:pt x="6014141" y="595127"/>
                  </a:lnTo>
                  <a:lnTo>
                    <a:pt x="6011093" y="543011"/>
                  </a:lnTo>
                  <a:lnTo>
                    <a:pt x="6007644" y="491004"/>
                  </a:lnTo>
                  <a:lnTo>
                    <a:pt x="6003797" y="439107"/>
                  </a:lnTo>
                  <a:lnTo>
                    <a:pt x="5999553" y="387322"/>
                  </a:lnTo>
                  <a:lnTo>
                    <a:pt x="5994913" y="335649"/>
                  </a:lnTo>
                  <a:lnTo>
                    <a:pt x="5989880" y="284091"/>
                  </a:lnTo>
                  <a:lnTo>
                    <a:pt x="5953780" y="0"/>
                  </a:lnTo>
                  <a:close/>
                </a:path>
              </a:pathLst>
            </a:custGeom>
            <a:solidFill>
              <a:srgbClr val="FFFFFF"/>
            </a:solidFill>
          </p:spPr>
          <p:txBody>
            <a:bodyPr wrap="square" lIns="0" tIns="0" rIns="0" bIns="0" rtlCol="0"/>
            <a:lstStyle/>
            <a:p>
              <a:endParaRPr/>
            </a:p>
          </p:txBody>
        </p:sp>
        <p:sp>
          <p:nvSpPr>
            <p:cNvPr id="7" name="object 7"/>
            <p:cNvSpPr/>
            <p:nvPr/>
          </p:nvSpPr>
          <p:spPr>
            <a:xfrm>
              <a:off x="419381" y="1607799"/>
              <a:ext cx="4047843" cy="2274229"/>
            </a:xfrm>
            <a:prstGeom prst="rect">
              <a:avLst/>
            </a:prstGeom>
            <a:blipFill>
              <a:blip r:embed="rId2" cstate="print"/>
              <a:stretch>
                <a:fillRect/>
              </a:stretch>
            </a:blipFill>
          </p:spPr>
          <p:txBody>
            <a:bodyPr wrap="square" lIns="0" tIns="0" rIns="0" bIns="0" rtlCol="0"/>
            <a:lstStyle/>
            <a:p>
              <a:endParaRPr/>
            </a:p>
          </p:txBody>
        </p:sp>
      </p:grpSp>
      <p:sp>
        <p:nvSpPr>
          <p:cNvPr id="8" name="object 8"/>
          <p:cNvSpPr txBox="1"/>
          <p:nvPr/>
        </p:nvSpPr>
        <p:spPr>
          <a:xfrm>
            <a:off x="351888" y="3388867"/>
            <a:ext cx="3797935" cy="1802764"/>
          </a:xfrm>
          <a:prstGeom prst="rect">
            <a:avLst/>
          </a:prstGeom>
        </p:spPr>
        <p:txBody>
          <a:bodyPr vert="horz" wrap="square" lIns="0" tIns="12700" rIns="0" bIns="0" rtlCol="0">
            <a:spAutoFit/>
          </a:bodyPr>
          <a:lstStyle/>
          <a:p>
            <a:pPr marL="1818639" marR="5080" indent="728345" algn="r">
              <a:lnSpc>
                <a:spcPct val="121700"/>
              </a:lnSpc>
              <a:spcBef>
                <a:spcPts val="100"/>
              </a:spcBef>
            </a:pPr>
            <a:r>
              <a:rPr sz="2400" b="1" dirty="0">
                <a:solidFill>
                  <a:srgbClr val="D86422"/>
                </a:solidFill>
                <a:latin typeface="Arial"/>
                <a:cs typeface="Arial"/>
              </a:rPr>
              <a:t>H</a:t>
            </a:r>
            <a:r>
              <a:rPr sz="2400" b="1" spc="-5" dirty="0">
                <a:solidFill>
                  <a:srgbClr val="D86422"/>
                </a:solidFill>
                <a:latin typeface="Arial"/>
                <a:cs typeface="Arial"/>
              </a:rPr>
              <a:t>E</a:t>
            </a:r>
            <a:r>
              <a:rPr sz="2400" b="1" dirty="0">
                <a:solidFill>
                  <a:srgbClr val="D86422"/>
                </a:solidFill>
                <a:latin typeface="Arial"/>
                <a:cs typeface="Arial"/>
              </a:rPr>
              <a:t>A</a:t>
            </a:r>
            <a:r>
              <a:rPr sz="2400" b="1" spc="-10" dirty="0">
                <a:solidFill>
                  <a:srgbClr val="D86422"/>
                </a:solidFill>
                <a:latin typeface="Arial"/>
                <a:cs typeface="Arial"/>
              </a:rPr>
              <a:t>L</a:t>
            </a:r>
            <a:r>
              <a:rPr sz="2400" b="1" spc="-5" dirty="0">
                <a:solidFill>
                  <a:srgbClr val="D86422"/>
                </a:solidFill>
                <a:latin typeface="Arial"/>
                <a:cs typeface="Arial"/>
              </a:rPr>
              <a:t>T</a:t>
            </a:r>
            <a:r>
              <a:rPr sz="2400" b="1" dirty="0">
                <a:solidFill>
                  <a:srgbClr val="D86422"/>
                </a:solidFill>
                <a:latin typeface="Arial"/>
                <a:cs typeface="Arial"/>
              </a:rPr>
              <a:t>H  </a:t>
            </a:r>
            <a:r>
              <a:rPr sz="2400" b="1" spc="-5" dirty="0">
                <a:solidFill>
                  <a:srgbClr val="D86422"/>
                </a:solidFill>
                <a:latin typeface="Arial"/>
                <a:cs typeface="Arial"/>
              </a:rPr>
              <a:t>E</a:t>
            </a:r>
            <a:r>
              <a:rPr sz="2400" b="1" dirty="0">
                <a:solidFill>
                  <a:srgbClr val="D86422"/>
                </a:solidFill>
                <a:latin typeface="Arial"/>
                <a:cs typeface="Arial"/>
              </a:rPr>
              <a:t>M</a:t>
            </a:r>
            <a:r>
              <a:rPr sz="2400" b="1" spc="-5" dirty="0">
                <a:solidFill>
                  <a:srgbClr val="D86422"/>
                </a:solidFill>
                <a:latin typeface="Arial"/>
                <a:cs typeface="Arial"/>
              </a:rPr>
              <a:t>E</a:t>
            </a:r>
            <a:r>
              <a:rPr sz="2400" b="1" dirty="0">
                <a:solidFill>
                  <a:srgbClr val="D86422"/>
                </a:solidFill>
                <a:latin typeface="Arial"/>
                <a:cs typeface="Arial"/>
              </a:rPr>
              <a:t>R</a:t>
            </a:r>
            <a:r>
              <a:rPr sz="2400" b="1" spc="-10" dirty="0">
                <a:solidFill>
                  <a:srgbClr val="D86422"/>
                </a:solidFill>
                <a:latin typeface="Arial"/>
                <a:cs typeface="Arial"/>
              </a:rPr>
              <a:t>G</a:t>
            </a:r>
            <a:r>
              <a:rPr sz="2400" b="1" spc="-5" dirty="0">
                <a:solidFill>
                  <a:srgbClr val="D86422"/>
                </a:solidFill>
                <a:latin typeface="Arial"/>
                <a:cs typeface="Arial"/>
              </a:rPr>
              <a:t>E</a:t>
            </a:r>
            <a:r>
              <a:rPr sz="2400" b="1" dirty="0">
                <a:solidFill>
                  <a:srgbClr val="D86422"/>
                </a:solidFill>
                <a:latin typeface="Arial"/>
                <a:cs typeface="Arial"/>
              </a:rPr>
              <a:t>NCY</a:t>
            </a:r>
            <a:endParaRPr sz="2400">
              <a:latin typeface="Arial"/>
              <a:cs typeface="Arial"/>
            </a:endParaRPr>
          </a:p>
          <a:p>
            <a:pPr marR="5715" algn="r">
              <a:lnSpc>
                <a:spcPct val="100000"/>
              </a:lnSpc>
              <a:spcBef>
                <a:spcPts val="600"/>
              </a:spcBef>
              <a:tabLst>
                <a:tab pos="2924810" algn="l"/>
              </a:tabLst>
            </a:pPr>
            <a:r>
              <a:rPr sz="2400" b="1" spc="-5" dirty="0">
                <a:solidFill>
                  <a:srgbClr val="D86422"/>
                </a:solidFill>
                <a:latin typeface="Arial"/>
                <a:cs typeface="Arial"/>
              </a:rPr>
              <a:t>P</a:t>
            </a:r>
            <a:r>
              <a:rPr sz="2400" b="1" spc="-10" dirty="0">
                <a:solidFill>
                  <a:srgbClr val="D86422"/>
                </a:solidFill>
                <a:latin typeface="Arial"/>
                <a:cs typeface="Arial"/>
              </a:rPr>
              <a:t>OI</a:t>
            </a:r>
            <a:r>
              <a:rPr sz="2400" b="1" dirty="0">
                <a:solidFill>
                  <a:srgbClr val="D86422"/>
                </a:solidFill>
                <a:latin typeface="Arial"/>
                <a:cs typeface="Arial"/>
              </a:rPr>
              <a:t>N</a:t>
            </a:r>
            <a:r>
              <a:rPr sz="2400" b="1" spc="-5" dirty="0">
                <a:solidFill>
                  <a:srgbClr val="D86422"/>
                </a:solidFill>
                <a:latin typeface="Arial"/>
                <a:cs typeface="Arial"/>
              </a:rPr>
              <a:t>T</a:t>
            </a:r>
            <a:r>
              <a:rPr sz="2400" b="1" dirty="0">
                <a:solidFill>
                  <a:srgbClr val="D86422"/>
                </a:solidFill>
                <a:latin typeface="Arial"/>
                <a:cs typeface="Arial"/>
              </a:rPr>
              <a:t>S</a:t>
            </a:r>
            <a:r>
              <a:rPr sz="2400" b="1" spc="-10" dirty="0">
                <a:solidFill>
                  <a:srgbClr val="D86422"/>
                </a:solidFill>
                <a:latin typeface="Arial"/>
                <a:cs typeface="Arial"/>
              </a:rPr>
              <a:t> O</a:t>
            </a:r>
            <a:r>
              <a:rPr sz="2400" b="1" dirty="0">
                <a:solidFill>
                  <a:srgbClr val="D86422"/>
                </a:solidFill>
                <a:latin typeface="Arial"/>
                <a:cs typeface="Arial"/>
              </a:rPr>
              <a:t>F</a:t>
            </a:r>
            <a:r>
              <a:rPr sz="2400" b="1" spc="-10" dirty="0">
                <a:solidFill>
                  <a:srgbClr val="D86422"/>
                </a:solidFill>
                <a:latin typeface="Arial"/>
                <a:cs typeface="Arial"/>
              </a:rPr>
              <a:t> </a:t>
            </a:r>
            <a:r>
              <a:rPr sz="2400" b="1" spc="-5" dirty="0">
                <a:solidFill>
                  <a:srgbClr val="D86422"/>
                </a:solidFill>
                <a:latin typeface="Arial"/>
                <a:cs typeface="Arial"/>
              </a:rPr>
              <a:t>E</a:t>
            </a:r>
            <a:r>
              <a:rPr sz="2400" b="1" dirty="0">
                <a:solidFill>
                  <a:srgbClr val="D86422"/>
                </a:solidFill>
                <a:latin typeface="Arial"/>
                <a:cs typeface="Arial"/>
              </a:rPr>
              <a:t>N</a:t>
            </a:r>
            <a:r>
              <a:rPr sz="2400" b="1" spc="-5" dirty="0">
                <a:solidFill>
                  <a:srgbClr val="D86422"/>
                </a:solidFill>
                <a:latin typeface="Arial"/>
                <a:cs typeface="Arial"/>
              </a:rPr>
              <a:t>T</a:t>
            </a:r>
            <a:r>
              <a:rPr sz="2400" b="1" dirty="0">
                <a:solidFill>
                  <a:srgbClr val="D86422"/>
                </a:solidFill>
                <a:latin typeface="Arial"/>
                <a:cs typeface="Arial"/>
              </a:rPr>
              <a:t>RY	(</a:t>
            </a:r>
            <a:r>
              <a:rPr sz="2400" b="1" spc="-5" dirty="0">
                <a:solidFill>
                  <a:srgbClr val="D86422"/>
                </a:solidFill>
                <a:latin typeface="Arial"/>
                <a:cs typeface="Arial"/>
              </a:rPr>
              <a:t>P</a:t>
            </a:r>
            <a:r>
              <a:rPr sz="2400" b="1" spc="-10" dirty="0">
                <a:solidFill>
                  <a:srgbClr val="D86422"/>
                </a:solidFill>
                <a:latin typeface="Arial"/>
                <a:cs typeface="Arial"/>
              </a:rPr>
              <a:t>O</a:t>
            </a:r>
            <a:r>
              <a:rPr sz="2400" b="1" spc="-5" dirty="0">
                <a:solidFill>
                  <a:srgbClr val="D86422"/>
                </a:solidFill>
                <a:latin typeface="Arial"/>
                <a:cs typeface="Arial"/>
              </a:rPr>
              <a:t>E)</a:t>
            </a:r>
            <a:endParaRPr sz="2400">
              <a:latin typeface="Arial"/>
              <a:cs typeface="Arial"/>
            </a:endParaRPr>
          </a:p>
          <a:p>
            <a:pPr marL="888365">
              <a:lnSpc>
                <a:spcPct val="100000"/>
              </a:lnSpc>
              <a:spcBef>
                <a:spcPts val="620"/>
              </a:spcBef>
            </a:pPr>
            <a:r>
              <a:rPr sz="2400" b="1" spc="-5" dirty="0">
                <a:solidFill>
                  <a:srgbClr val="D86422"/>
                </a:solidFill>
                <a:latin typeface="Arial"/>
                <a:cs typeface="Arial"/>
              </a:rPr>
              <a:t>Simulation</a:t>
            </a:r>
            <a:r>
              <a:rPr sz="2400" b="1" spc="-80" dirty="0">
                <a:solidFill>
                  <a:srgbClr val="D86422"/>
                </a:solidFill>
                <a:latin typeface="Arial"/>
                <a:cs typeface="Arial"/>
              </a:rPr>
              <a:t> </a:t>
            </a:r>
            <a:r>
              <a:rPr sz="2400" b="1" spc="-5" dirty="0">
                <a:solidFill>
                  <a:srgbClr val="D86422"/>
                </a:solidFill>
                <a:latin typeface="Arial"/>
                <a:cs typeface="Arial"/>
              </a:rPr>
              <a:t>Exercise</a:t>
            </a:r>
            <a:endParaRPr sz="2400">
              <a:latin typeface="Arial"/>
              <a:cs typeface="Arial"/>
            </a:endParaRPr>
          </a:p>
        </p:txBody>
      </p:sp>
      <p:sp>
        <p:nvSpPr>
          <p:cNvPr id="9" name="object 9"/>
          <p:cNvSpPr/>
          <p:nvPr/>
        </p:nvSpPr>
        <p:spPr>
          <a:xfrm>
            <a:off x="131063" y="6315455"/>
            <a:ext cx="1295400" cy="41452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0917935" y="6327647"/>
            <a:ext cx="1267968" cy="39014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11505"/>
          </a:xfrm>
          <a:custGeom>
            <a:avLst/>
            <a:gdLst/>
            <a:ahLst/>
            <a:cxnLst/>
            <a:rect l="l" t="t" r="r" b="b"/>
            <a:pathLst>
              <a:path w="12192000" h="611505">
                <a:moveTo>
                  <a:pt x="0" y="611408"/>
                </a:moveTo>
                <a:lnTo>
                  <a:pt x="0" y="0"/>
                </a:lnTo>
                <a:lnTo>
                  <a:pt x="12192000" y="0"/>
                </a:lnTo>
                <a:lnTo>
                  <a:pt x="12192000" y="611408"/>
                </a:lnTo>
                <a:lnTo>
                  <a:pt x="0" y="611408"/>
                </a:lnTo>
                <a:close/>
              </a:path>
            </a:pathLst>
          </a:custGeom>
          <a:solidFill>
            <a:srgbClr val="008FCE"/>
          </a:solidFill>
        </p:spPr>
        <p:txBody>
          <a:bodyPr wrap="square" lIns="0" tIns="0" rIns="0" bIns="0" rtlCol="0"/>
          <a:lstStyle/>
          <a:p>
            <a:endParaRPr/>
          </a:p>
        </p:txBody>
      </p:sp>
      <p:grpSp>
        <p:nvGrpSpPr>
          <p:cNvPr id="3" name="object 3"/>
          <p:cNvGrpSpPr/>
          <p:nvPr/>
        </p:nvGrpSpPr>
        <p:grpSpPr>
          <a:xfrm>
            <a:off x="0" y="6574535"/>
            <a:ext cx="12192000" cy="283845"/>
            <a:chOff x="0" y="6574535"/>
            <a:chExt cx="12192000" cy="283845"/>
          </a:xfrm>
        </p:grpSpPr>
        <p:sp>
          <p:nvSpPr>
            <p:cNvPr id="4" name="object 4"/>
            <p:cNvSpPr/>
            <p:nvPr/>
          </p:nvSpPr>
          <p:spPr>
            <a:xfrm>
              <a:off x="0" y="6580631"/>
              <a:ext cx="12188952" cy="27736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a:p>
          </p:txBody>
        </p:sp>
        <p:sp>
          <p:nvSpPr>
            <p:cNvPr id="6" name="object 6"/>
            <p:cNvSpPr/>
            <p:nvPr/>
          </p:nvSpPr>
          <p:spPr>
            <a:xfrm>
              <a:off x="3069335" y="6580631"/>
              <a:ext cx="4191000" cy="27736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a:p>
          </p:txBody>
        </p:sp>
        <p:sp>
          <p:nvSpPr>
            <p:cNvPr id="8" name="object 8"/>
            <p:cNvSpPr/>
            <p:nvPr/>
          </p:nvSpPr>
          <p:spPr>
            <a:xfrm>
              <a:off x="2865120" y="6580631"/>
              <a:ext cx="4191000" cy="27736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a:p>
          </p:txBody>
        </p:sp>
        <p:sp>
          <p:nvSpPr>
            <p:cNvPr id="10" name="object 10"/>
            <p:cNvSpPr/>
            <p:nvPr/>
          </p:nvSpPr>
          <p:spPr>
            <a:xfrm>
              <a:off x="1207008" y="6574535"/>
              <a:ext cx="4282440" cy="28346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a:p>
          </p:txBody>
        </p:sp>
        <p:sp>
          <p:nvSpPr>
            <p:cNvPr id="12" name="object 12"/>
            <p:cNvSpPr/>
            <p:nvPr/>
          </p:nvSpPr>
          <p:spPr>
            <a:xfrm>
              <a:off x="987552" y="6574535"/>
              <a:ext cx="4282440" cy="28346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a:p>
          </p:txBody>
        </p:sp>
        <p:sp>
          <p:nvSpPr>
            <p:cNvPr id="14" name="object 14"/>
            <p:cNvSpPr/>
            <p:nvPr/>
          </p:nvSpPr>
          <p:spPr>
            <a:xfrm>
              <a:off x="179831" y="6574535"/>
              <a:ext cx="2109216" cy="28346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a:p>
          </p:txBody>
        </p:sp>
        <p:sp>
          <p:nvSpPr>
            <p:cNvPr id="16" name="object 16"/>
            <p:cNvSpPr/>
            <p:nvPr/>
          </p:nvSpPr>
          <p:spPr>
            <a:xfrm>
              <a:off x="0" y="6574535"/>
              <a:ext cx="2084832" cy="28346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a:p>
          </p:txBody>
        </p:sp>
      </p:grpSp>
      <p:sp>
        <p:nvSpPr>
          <p:cNvPr id="18" name="object 18"/>
          <p:cNvSpPr txBox="1"/>
          <p:nvPr/>
        </p:nvSpPr>
        <p:spPr>
          <a:xfrm>
            <a:off x="76269" y="6638035"/>
            <a:ext cx="17881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SIMULATION</a:t>
            </a:r>
            <a:r>
              <a:rPr sz="1200" b="1" spc="-45" dirty="0">
                <a:solidFill>
                  <a:srgbClr val="FFFFFF"/>
                </a:solidFill>
                <a:latin typeface="Arial"/>
                <a:cs typeface="Arial"/>
              </a:rPr>
              <a:t> </a:t>
            </a:r>
            <a:r>
              <a:rPr sz="1200" b="1" spc="-5" dirty="0">
                <a:solidFill>
                  <a:srgbClr val="FFFFFF"/>
                </a:solidFill>
                <a:latin typeface="Arial"/>
                <a:cs typeface="Arial"/>
              </a:rPr>
              <a:t>EXERCISE</a:t>
            </a:r>
            <a:endParaRPr sz="1200">
              <a:latin typeface="Arial"/>
              <a:cs typeface="Arial"/>
            </a:endParaRPr>
          </a:p>
        </p:txBody>
      </p:sp>
      <p:sp>
        <p:nvSpPr>
          <p:cNvPr id="19" name="object 19"/>
          <p:cNvSpPr txBox="1"/>
          <p:nvPr/>
        </p:nvSpPr>
        <p:spPr>
          <a:xfrm>
            <a:off x="2374926" y="6638035"/>
            <a:ext cx="25806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NOVEL CORONAVIRUS</a:t>
            </a:r>
            <a:r>
              <a:rPr sz="1200" b="1" spc="-35" dirty="0">
                <a:solidFill>
                  <a:srgbClr val="FFFFFF"/>
                </a:solidFill>
                <a:latin typeface="Arial"/>
                <a:cs typeface="Arial"/>
              </a:rPr>
              <a:t> </a:t>
            </a:r>
            <a:r>
              <a:rPr sz="1200" b="1" spc="-5" dirty="0">
                <a:solidFill>
                  <a:srgbClr val="FFFFFF"/>
                </a:solidFill>
                <a:latin typeface="Arial"/>
                <a:cs typeface="Arial"/>
              </a:rPr>
              <a:t>(COVID-19)</a:t>
            </a:r>
            <a:endParaRPr sz="1200">
              <a:latin typeface="Arial"/>
              <a:cs typeface="Arial"/>
            </a:endParaRPr>
          </a:p>
        </p:txBody>
      </p:sp>
      <p:sp>
        <p:nvSpPr>
          <p:cNvPr id="20" name="object 20"/>
          <p:cNvSpPr txBox="1"/>
          <p:nvPr/>
        </p:nvSpPr>
        <p:spPr>
          <a:xfrm>
            <a:off x="11401037" y="6619747"/>
            <a:ext cx="59245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page</a:t>
            </a:r>
            <a:r>
              <a:rPr sz="1200" b="1" spc="-75" dirty="0">
                <a:solidFill>
                  <a:srgbClr val="FFFFFF"/>
                </a:solidFill>
                <a:latin typeface="Arial"/>
                <a:cs typeface="Arial"/>
              </a:rPr>
              <a:t> </a:t>
            </a:r>
            <a:r>
              <a:rPr sz="1200" b="1" spc="-5" dirty="0">
                <a:solidFill>
                  <a:srgbClr val="FFFFFF"/>
                </a:solidFill>
                <a:latin typeface="Arial"/>
                <a:cs typeface="Arial"/>
              </a:rPr>
              <a:t>14</a:t>
            </a:r>
            <a:endParaRPr sz="1200">
              <a:latin typeface="Arial"/>
              <a:cs typeface="Arial"/>
            </a:endParaRPr>
          </a:p>
        </p:txBody>
      </p:sp>
      <p:sp>
        <p:nvSpPr>
          <p:cNvPr id="21" name="object 21"/>
          <p:cNvSpPr txBox="1">
            <a:spLocks noGrp="1"/>
          </p:cNvSpPr>
          <p:nvPr>
            <p:ph type="title"/>
          </p:nvPr>
        </p:nvSpPr>
        <p:spPr>
          <a:xfrm>
            <a:off x="0" y="896"/>
            <a:ext cx="7771130" cy="610870"/>
          </a:xfrm>
          <a:prstGeom prst="rect">
            <a:avLst/>
          </a:prstGeom>
        </p:spPr>
        <p:txBody>
          <a:bodyPr vert="horz" wrap="square" lIns="0" tIns="25400" rIns="0" bIns="0" rtlCol="0">
            <a:spAutoFit/>
          </a:bodyPr>
          <a:lstStyle/>
          <a:p>
            <a:pPr marL="243840">
              <a:lnSpc>
                <a:spcPct val="100000"/>
              </a:lnSpc>
              <a:spcBef>
                <a:spcPts val="200"/>
              </a:spcBef>
            </a:pPr>
            <a:r>
              <a:rPr sz="3200" spc="-5" dirty="0"/>
              <a:t>Session </a:t>
            </a:r>
            <a:r>
              <a:rPr sz="3200" dirty="0"/>
              <a:t>1 -</a:t>
            </a:r>
            <a:r>
              <a:rPr sz="3200" spc="-30" dirty="0"/>
              <a:t> </a:t>
            </a:r>
            <a:r>
              <a:rPr sz="3200" spc="-5" dirty="0"/>
              <a:t>Scenario</a:t>
            </a:r>
            <a:endParaRPr sz="3200"/>
          </a:p>
        </p:txBody>
      </p:sp>
      <p:sp>
        <p:nvSpPr>
          <p:cNvPr id="22" name="object 22"/>
          <p:cNvSpPr txBox="1"/>
          <p:nvPr/>
        </p:nvSpPr>
        <p:spPr>
          <a:xfrm>
            <a:off x="5560593" y="6638035"/>
            <a:ext cx="120015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
        <p:nvSpPr>
          <p:cNvPr id="23" name="object 23"/>
          <p:cNvSpPr/>
          <p:nvPr/>
        </p:nvSpPr>
        <p:spPr>
          <a:xfrm>
            <a:off x="483895" y="740228"/>
            <a:ext cx="6385560" cy="5715000"/>
          </a:xfrm>
          <a:custGeom>
            <a:avLst/>
            <a:gdLst/>
            <a:ahLst/>
            <a:cxnLst/>
            <a:rect l="l" t="t" r="r" b="b"/>
            <a:pathLst>
              <a:path w="6385559" h="5715000">
                <a:moveTo>
                  <a:pt x="6384991" y="0"/>
                </a:moveTo>
                <a:lnTo>
                  <a:pt x="0" y="0"/>
                </a:lnTo>
                <a:lnTo>
                  <a:pt x="0" y="5715000"/>
                </a:lnTo>
                <a:lnTo>
                  <a:pt x="6384991" y="5715000"/>
                </a:lnTo>
                <a:lnTo>
                  <a:pt x="6384991" y="0"/>
                </a:lnTo>
                <a:close/>
              </a:path>
            </a:pathLst>
          </a:custGeom>
          <a:solidFill>
            <a:srgbClr val="FAFAFA"/>
          </a:solidFill>
        </p:spPr>
        <p:txBody>
          <a:bodyPr wrap="square" lIns="0" tIns="0" rIns="0" bIns="0" rtlCol="0"/>
          <a:lstStyle/>
          <a:p>
            <a:endParaRPr/>
          </a:p>
        </p:txBody>
      </p:sp>
      <p:sp>
        <p:nvSpPr>
          <p:cNvPr id="24" name="object 24"/>
          <p:cNvSpPr txBox="1"/>
          <p:nvPr/>
        </p:nvSpPr>
        <p:spPr>
          <a:xfrm>
            <a:off x="581670" y="977900"/>
            <a:ext cx="6102985" cy="5228590"/>
          </a:xfrm>
          <a:prstGeom prst="rect">
            <a:avLst/>
          </a:prstGeom>
        </p:spPr>
        <p:txBody>
          <a:bodyPr vert="horz" wrap="square" lIns="0" tIns="15240" rIns="0" bIns="0" rtlCol="0">
            <a:spAutoFit/>
          </a:bodyPr>
          <a:lstStyle/>
          <a:p>
            <a:pPr marL="297815" marR="144780" indent="-285750">
              <a:lnSpc>
                <a:spcPct val="98900"/>
              </a:lnSpc>
              <a:spcBef>
                <a:spcPts val="120"/>
              </a:spcBef>
              <a:buChar char="•"/>
              <a:tabLst>
                <a:tab pos="297815" algn="l"/>
                <a:tab pos="298450" algn="l"/>
              </a:tabLst>
            </a:pPr>
            <a:r>
              <a:rPr sz="1800" spc="-5" dirty="0">
                <a:latin typeface="Arial"/>
                <a:cs typeface="Arial"/>
              </a:rPr>
              <a:t>Early </a:t>
            </a:r>
            <a:r>
              <a:rPr sz="1800" dirty="0">
                <a:latin typeface="Arial"/>
                <a:cs typeface="Arial"/>
              </a:rPr>
              <a:t>in </a:t>
            </a:r>
            <a:r>
              <a:rPr sz="1800" spc="-5" dirty="0">
                <a:latin typeface="Arial"/>
                <a:cs typeface="Arial"/>
              </a:rPr>
              <a:t>2020, particularly between March and May, the  number of cases of COVID-19 surged as countries  struggled to adapt to the emergence of </a:t>
            </a:r>
            <a:r>
              <a:rPr sz="1800" dirty="0">
                <a:latin typeface="Arial"/>
                <a:cs typeface="Arial"/>
              </a:rPr>
              <a:t>a </a:t>
            </a:r>
            <a:r>
              <a:rPr sz="1800" spc="-5" dirty="0">
                <a:latin typeface="Arial"/>
                <a:cs typeface="Arial"/>
              </a:rPr>
              <a:t>new pandemic  virus.</a:t>
            </a:r>
            <a:endParaRPr sz="1800" dirty="0">
              <a:latin typeface="Arial"/>
              <a:cs typeface="Arial"/>
            </a:endParaRPr>
          </a:p>
          <a:p>
            <a:pPr marL="297815" marR="563245" indent="-285750">
              <a:lnSpc>
                <a:spcPct val="101099"/>
              </a:lnSpc>
              <a:spcBef>
                <a:spcPts val="25"/>
              </a:spcBef>
              <a:buChar char="•"/>
              <a:tabLst>
                <a:tab pos="297815" algn="l"/>
                <a:tab pos="298450" algn="l"/>
              </a:tabLst>
            </a:pPr>
            <a:r>
              <a:rPr sz="1800" spc="-5" dirty="0">
                <a:latin typeface="Arial"/>
                <a:cs typeface="Arial"/>
              </a:rPr>
              <a:t>The travel industry was devastated by the virus with  passenger numbers and flights falling by over 50%</a:t>
            </a:r>
            <a:endParaRPr sz="1800" dirty="0">
              <a:latin typeface="Arial"/>
              <a:cs typeface="Arial"/>
            </a:endParaRPr>
          </a:p>
          <a:p>
            <a:pPr marL="298450" indent="-285750">
              <a:lnSpc>
                <a:spcPts val="2110"/>
              </a:lnSpc>
              <a:buChar char="•"/>
              <a:tabLst>
                <a:tab pos="297815" algn="l"/>
                <a:tab pos="298450" algn="l"/>
              </a:tabLst>
            </a:pPr>
            <a:r>
              <a:rPr sz="1800" spc="-5" dirty="0">
                <a:latin typeface="Arial"/>
                <a:cs typeface="Arial"/>
              </a:rPr>
              <a:t>Most countries have imposed significant restrictions</a:t>
            </a:r>
            <a:r>
              <a:rPr sz="1800" spc="25" dirty="0">
                <a:latin typeface="Arial"/>
                <a:cs typeface="Arial"/>
              </a:rPr>
              <a:t> </a:t>
            </a:r>
            <a:r>
              <a:rPr sz="1800" spc="-5" dirty="0">
                <a:latin typeface="Arial"/>
                <a:cs typeface="Arial"/>
              </a:rPr>
              <a:t>with</a:t>
            </a:r>
            <a:endParaRPr sz="1800" dirty="0">
              <a:latin typeface="Arial"/>
              <a:cs typeface="Arial"/>
            </a:endParaRPr>
          </a:p>
          <a:p>
            <a:pPr marL="297815" marR="81280">
              <a:lnSpc>
                <a:spcPts val="2090"/>
              </a:lnSpc>
              <a:spcBef>
                <a:spcPts val="180"/>
              </a:spcBef>
            </a:pPr>
            <a:r>
              <a:rPr sz="1800" spc="-5" dirty="0">
                <a:latin typeface="Arial"/>
                <a:cs typeface="Arial"/>
              </a:rPr>
              <a:t>almost all countries requiring some form of quarantine</a:t>
            </a:r>
            <a:r>
              <a:rPr lang="en-GB" sz="1800" spc="-5" dirty="0">
                <a:latin typeface="Arial"/>
                <a:cs typeface="Arial"/>
              </a:rPr>
              <a:t> </a:t>
            </a:r>
            <a:r>
              <a:rPr sz="1800" spc="-5" dirty="0">
                <a:latin typeface="Arial"/>
                <a:cs typeface="Arial"/>
              </a:rPr>
              <a:t>for new</a:t>
            </a:r>
            <a:r>
              <a:rPr sz="1800" dirty="0">
                <a:latin typeface="Arial"/>
                <a:cs typeface="Arial"/>
              </a:rPr>
              <a:t> </a:t>
            </a:r>
            <a:r>
              <a:rPr sz="1800" spc="-5" dirty="0">
                <a:latin typeface="Arial"/>
                <a:cs typeface="Arial"/>
              </a:rPr>
              <a:t>arrivals</a:t>
            </a:r>
            <a:endParaRPr sz="1800" dirty="0">
              <a:latin typeface="Arial"/>
              <a:cs typeface="Arial"/>
            </a:endParaRPr>
          </a:p>
          <a:p>
            <a:pPr marL="297815" marR="5080" indent="-285750" algn="just">
              <a:lnSpc>
                <a:spcPct val="99400"/>
              </a:lnSpc>
              <a:buChar char="•"/>
              <a:tabLst>
                <a:tab pos="298450" algn="l"/>
              </a:tabLst>
            </a:pPr>
            <a:r>
              <a:rPr sz="1800" spc="-5" dirty="0">
                <a:latin typeface="Arial"/>
                <a:cs typeface="Arial"/>
              </a:rPr>
              <a:t>Arrival models vary from no quarantine and an instruction  to isolate at home </a:t>
            </a:r>
            <a:r>
              <a:rPr sz="1800" dirty="0">
                <a:latin typeface="Arial"/>
                <a:cs typeface="Arial"/>
              </a:rPr>
              <a:t>if a </a:t>
            </a:r>
            <a:r>
              <a:rPr sz="1800" spc="-5" dirty="0">
                <a:latin typeface="Arial"/>
                <a:cs typeface="Arial"/>
              </a:rPr>
              <a:t>person feels unwell, to compulsory  isolation at home (or at </a:t>
            </a:r>
            <a:r>
              <a:rPr sz="1800" dirty="0">
                <a:latin typeface="Arial"/>
                <a:cs typeface="Arial"/>
              </a:rPr>
              <a:t>a </a:t>
            </a:r>
            <a:r>
              <a:rPr sz="1800" spc="-5" dirty="0">
                <a:latin typeface="Arial"/>
                <a:cs typeface="Arial"/>
              </a:rPr>
              <a:t>hotel or temporary</a:t>
            </a:r>
            <a:r>
              <a:rPr sz="1800" dirty="0">
                <a:latin typeface="Arial"/>
                <a:cs typeface="Arial"/>
              </a:rPr>
              <a:t> </a:t>
            </a:r>
            <a:r>
              <a:rPr sz="1800" spc="-5" dirty="0">
                <a:latin typeface="Arial"/>
                <a:cs typeface="Arial"/>
              </a:rPr>
              <a:t>home)</a:t>
            </a:r>
            <a:endParaRPr sz="1800" dirty="0">
              <a:latin typeface="Arial"/>
              <a:cs typeface="Arial"/>
            </a:endParaRPr>
          </a:p>
          <a:p>
            <a:pPr marL="297815" marR="144145" algn="just">
              <a:lnSpc>
                <a:spcPts val="2090"/>
              </a:lnSpc>
              <a:spcBef>
                <a:spcPts val="175"/>
              </a:spcBef>
            </a:pPr>
            <a:r>
              <a:rPr sz="1800" spc="-5" dirty="0">
                <a:latin typeface="Arial"/>
                <a:cs typeface="Arial"/>
              </a:rPr>
              <a:t>through to mandatory quarantine with arrivals taken to </a:t>
            </a:r>
            <a:r>
              <a:rPr sz="1800" dirty="0">
                <a:latin typeface="Arial"/>
                <a:cs typeface="Arial"/>
              </a:rPr>
              <a:t>a  </a:t>
            </a:r>
            <a:r>
              <a:rPr sz="1800" spc="-5" dirty="0">
                <a:latin typeface="Arial"/>
                <a:cs typeface="Arial"/>
              </a:rPr>
              <a:t>designated hotel or</a:t>
            </a:r>
            <a:r>
              <a:rPr sz="1800" dirty="0">
                <a:latin typeface="Arial"/>
                <a:cs typeface="Arial"/>
              </a:rPr>
              <a:t> </a:t>
            </a:r>
            <a:r>
              <a:rPr sz="1800" spc="-5" dirty="0">
                <a:latin typeface="Arial"/>
                <a:cs typeface="Arial"/>
              </a:rPr>
              <a:t>facility</a:t>
            </a:r>
            <a:endParaRPr sz="1800" dirty="0">
              <a:latin typeface="Arial"/>
              <a:cs typeface="Arial"/>
            </a:endParaRPr>
          </a:p>
          <a:p>
            <a:pPr marL="297815" marR="42545" indent="-285750">
              <a:lnSpc>
                <a:spcPct val="99400"/>
              </a:lnSpc>
              <a:buChar char="•"/>
              <a:tabLst>
                <a:tab pos="297815" algn="l"/>
                <a:tab pos="298450" algn="l"/>
                <a:tab pos="4819650" algn="l"/>
              </a:tabLst>
            </a:pPr>
            <a:r>
              <a:rPr sz="1800" spc="-5" dirty="0">
                <a:latin typeface="Arial"/>
                <a:cs typeface="Arial"/>
              </a:rPr>
              <a:t>OECD estimates on the COVID-19 impact point to 60%  decline </a:t>
            </a:r>
            <a:r>
              <a:rPr sz="1800" dirty="0">
                <a:latin typeface="Arial"/>
                <a:cs typeface="Arial"/>
              </a:rPr>
              <a:t>in </a:t>
            </a:r>
            <a:r>
              <a:rPr sz="1800" spc="-5" dirty="0">
                <a:latin typeface="Arial"/>
                <a:cs typeface="Arial"/>
              </a:rPr>
              <a:t>international tourism </a:t>
            </a:r>
            <a:r>
              <a:rPr sz="1800" dirty="0">
                <a:latin typeface="Arial"/>
                <a:cs typeface="Arial"/>
              </a:rPr>
              <a:t>in </a:t>
            </a:r>
            <a:r>
              <a:rPr sz="1800" spc="-5" dirty="0">
                <a:latin typeface="Arial"/>
                <a:cs typeface="Arial"/>
              </a:rPr>
              <a:t>2020. This could </a:t>
            </a:r>
            <a:r>
              <a:rPr sz="1800" dirty="0">
                <a:latin typeface="Arial"/>
                <a:cs typeface="Arial"/>
              </a:rPr>
              <a:t>rise </a:t>
            </a:r>
            <a:r>
              <a:rPr sz="1800" spc="-5" dirty="0">
                <a:latin typeface="Arial"/>
                <a:cs typeface="Arial"/>
              </a:rPr>
              <a:t>to  80% </a:t>
            </a:r>
            <a:r>
              <a:rPr sz="1800" dirty="0">
                <a:latin typeface="Arial"/>
                <a:cs typeface="Arial"/>
              </a:rPr>
              <a:t>if </a:t>
            </a:r>
            <a:r>
              <a:rPr sz="1800" spc="-5" dirty="0">
                <a:latin typeface="Arial"/>
                <a:cs typeface="Arial"/>
              </a:rPr>
              <a:t>recovery </a:t>
            </a:r>
            <a:r>
              <a:rPr sz="1800" dirty="0">
                <a:latin typeface="Arial"/>
                <a:cs typeface="Arial"/>
              </a:rPr>
              <a:t>is </a:t>
            </a:r>
            <a:r>
              <a:rPr sz="1800" spc="-5" dirty="0">
                <a:latin typeface="Arial"/>
                <a:cs typeface="Arial"/>
              </a:rPr>
              <a:t>delayed</a:t>
            </a:r>
            <a:r>
              <a:rPr sz="1800" spc="30" dirty="0">
                <a:latin typeface="Arial"/>
                <a:cs typeface="Arial"/>
              </a:rPr>
              <a:t> </a:t>
            </a:r>
            <a:r>
              <a:rPr sz="1800" spc="-5" dirty="0">
                <a:latin typeface="Arial"/>
                <a:cs typeface="Arial"/>
              </a:rPr>
              <a:t>until</a:t>
            </a:r>
            <a:r>
              <a:rPr sz="1800" spc="10" dirty="0">
                <a:latin typeface="Arial"/>
                <a:cs typeface="Arial"/>
              </a:rPr>
              <a:t> </a:t>
            </a:r>
            <a:r>
              <a:rPr sz="1800" spc="-5" dirty="0">
                <a:latin typeface="Arial"/>
                <a:cs typeface="Arial"/>
              </a:rPr>
              <a:t>December.	This</a:t>
            </a:r>
            <a:r>
              <a:rPr sz="1800" spc="-15" dirty="0">
                <a:latin typeface="Arial"/>
                <a:cs typeface="Arial"/>
              </a:rPr>
              <a:t> </a:t>
            </a:r>
            <a:r>
              <a:rPr sz="1800" spc="-5" dirty="0">
                <a:latin typeface="Arial"/>
                <a:cs typeface="Arial"/>
              </a:rPr>
              <a:t>has</a:t>
            </a:r>
            <a:endParaRPr sz="1800" dirty="0">
              <a:latin typeface="Arial"/>
              <a:cs typeface="Arial"/>
            </a:endParaRPr>
          </a:p>
          <a:p>
            <a:pPr marL="297815" marR="245745">
              <a:lnSpc>
                <a:spcPts val="2090"/>
              </a:lnSpc>
              <a:spcBef>
                <a:spcPts val="175"/>
              </a:spcBef>
            </a:pPr>
            <a:r>
              <a:rPr sz="1800" spc="-5" dirty="0">
                <a:latin typeface="Arial"/>
                <a:cs typeface="Arial"/>
              </a:rPr>
              <a:t>already led to several airlines closing and thousands of  job</a:t>
            </a:r>
            <a:r>
              <a:rPr sz="1800" spc="-10" dirty="0">
                <a:latin typeface="Arial"/>
                <a:cs typeface="Arial"/>
              </a:rPr>
              <a:t> </a:t>
            </a:r>
            <a:r>
              <a:rPr sz="1800" spc="-5" dirty="0">
                <a:latin typeface="Arial"/>
                <a:cs typeface="Arial"/>
              </a:rPr>
              <a:t>losses.</a:t>
            </a:r>
            <a:endParaRPr sz="1800" dirty="0">
              <a:latin typeface="Arial"/>
              <a:cs typeface="Arial"/>
            </a:endParaRPr>
          </a:p>
        </p:txBody>
      </p:sp>
      <p:grpSp>
        <p:nvGrpSpPr>
          <p:cNvPr id="25" name="object 25"/>
          <p:cNvGrpSpPr/>
          <p:nvPr/>
        </p:nvGrpSpPr>
        <p:grpSpPr>
          <a:xfrm>
            <a:off x="7690104" y="0"/>
            <a:ext cx="4502150" cy="634365"/>
            <a:chOff x="7690104" y="0"/>
            <a:chExt cx="4502150" cy="634365"/>
          </a:xfrm>
        </p:grpSpPr>
        <p:sp>
          <p:nvSpPr>
            <p:cNvPr id="26" name="object 26"/>
            <p:cNvSpPr/>
            <p:nvPr/>
          </p:nvSpPr>
          <p:spPr>
            <a:xfrm>
              <a:off x="7690104" y="0"/>
              <a:ext cx="4258056" cy="633984"/>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a:p>
          </p:txBody>
        </p:sp>
        <p:sp>
          <p:nvSpPr>
            <p:cNvPr id="28" name="object 28"/>
            <p:cNvSpPr/>
            <p:nvPr/>
          </p:nvSpPr>
          <p:spPr>
            <a:xfrm>
              <a:off x="7961376" y="0"/>
              <a:ext cx="4227576" cy="633984"/>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9" name="object 29"/>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a:p>
          </p:txBody>
        </p:sp>
      </p:grpSp>
      <p:sp>
        <p:nvSpPr>
          <p:cNvPr id="30" name="object 30"/>
          <p:cNvSpPr txBox="1"/>
          <p:nvPr/>
        </p:nvSpPr>
        <p:spPr>
          <a:xfrm>
            <a:off x="8040623" y="896"/>
            <a:ext cx="3881754" cy="610870"/>
          </a:xfrm>
          <a:prstGeom prst="rect">
            <a:avLst/>
          </a:prstGeom>
          <a:solidFill>
            <a:srgbClr val="D86422"/>
          </a:solidFill>
        </p:spPr>
        <p:txBody>
          <a:bodyPr vert="horz" wrap="square" lIns="0" tIns="135255" rIns="0" bIns="0" rtlCol="0">
            <a:spAutoFit/>
          </a:bodyPr>
          <a:lstStyle/>
          <a:p>
            <a:pPr marL="1074420">
              <a:lnSpc>
                <a:spcPct val="100000"/>
              </a:lnSpc>
              <a:spcBef>
                <a:spcPts val="1065"/>
              </a:spcBef>
            </a:pPr>
            <a:r>
              <a:rPr sz="2000" spc="-5" dirty="0">
                <a:solidFill>
                  <a:srgbClr val="FFFFFF"/>
                </a:solidFill>
                <a:latin typeface="Arial Black"/>
                <a:cs typeface="Arial Black"/>
              </a:rPr>
              <a:t>SIMULATION</a:t>
            </a:r>
            <a:r>
              <a:rPr sz="2000" spc="-35" dirty="0">
                <a:solidFill>
                  <a:srgbClr val="FFFFFF"/>
                </a:solidFill>
                <a:latin typeface="Arial Black"/>
                <a:cs typeface="Arial Black"/>
              </a:rPr>
              <a:t> </a:t>
            </a:r>
            <a:r>
              <a:rPr sz="2000" spc="-5" dirty="0">
                <a:solidFill>
                  <a:srgbClr val="FFFFFF"/>
                </a:solidFill>
                <a:latin typeface="Arial Black"/>
                <a:cs typeface="Arial Black"/>
              </a:rPr>
              <a:t>ONLY</a:t>
            </a:r>
            <a:endParaRPr sz="2000">
              <a:latin typeface="Arial Black"/>
              <a:cs typeface="Arial Black"/>
            </a:endParaRPr>
          </a:p>
        </p:txBody>
      </p:sp>
      <p:sp>
        <p:nvSpPr>
          <p:cNvPr id="31" name="object 31"/>
          <p:cNvSpPr txBox="1"/>
          <p:nvPr/>
        </p:nvSpPr>
        <p:spPr>
          <a:xfrm>
            <a:off x="10219523" y="6278879"/>
            <a:ext cx="111061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0070C0"/>
                </a:solidFill>
                <a:latin typeface="Arial"/>
                <a:cs typeface="Arial"/>
              </a:rPr>
              <a:t>Data:</a:t>
            </a:r>
            <a:r>
              <a:rPr sz="1100" b="1" spc="-65" dirty="0">
                <a:solidFill>
                  <a:srgbClr val="0070C0"/>
                </a:solidFill>
                <a:latin typeface="Arial"/>
                <a:cs typeface="Arial"/>
              </a:rPr>
              <a:t> </a:t>
            </a:r>
            <a:r>
              <a:rPr sz="1100" b="1" spc="-5" dirty="0">
                <a:solidFill>
                  <a:srgbClr val="0070C0"/>
                </a:solidFill>
                <a:latin typeface="Arial"/>
                <a:cs typeface="Arial"/>
              </a:rPr>
              <a:t>01/10/2020</a:t>
            </a:r>
            <a:endParaRPr sz="1100">
              <a:latin typeface="Arial"/>
              <a:cs typeface="Arial"/>
            </a:endParaRPr>
          </a:p>
        </p:txBody>
      </p:sp>
      <p:sp>
        <p:nvSpPr>
          <p:cNvPr id="32" name="object 32"/>
          <p:cNvSpPr/>
          <p:nvPr/>
        </p:nvSpPr>
        <p:spPr>
          <a:xfrm>
            <a:off x="6996846" y="3821258"/>
            <a:ext cx="5058954" cy="2082302"/>
          </a:xfrm>
          <a:prstGeom prst="rect">
            <a:avLst/>
          </a:prstGeom>
          <a:blipFill>
            <a:blip r:embed="rId11" cstate="print"/>
            <a:stretch>
              <a:fillRect/>
            </a:stretch>
          </a:blipFill>
        </p:spPr>
        <p:txBody>
          <a:bodyPr wrap="square" lIns="0" tIns="0" rIns="0" bIns="0" rtlCol="0"/>
          <a:lstStyle/>
          <a:p>
            <a:endParaRPr/>
          </a:p>
        </p:txBody>
      </p:sp>
      <p:sp>
        <p:nvSpPr>
          <p:cNvPr id="33" name="object 33"/>
          <p:cNvSpPr/>
          <p:nvPr/>
        </p:nvSpPr>
        <p:spPr>
          <a:xfrm>
            <a:off x="6877777" y="731686"/>
            <a:ext cx="4747016" cy="3036740"/>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6631305" cy="513080"/>
          </a:xfrm>
          <a:prstGeom prst="rect">
            <a:avLst/>
          </a:prstGeom>
        </p:spPr>
        <p:txBody>
          <a:bodyPr vert="horz" wrap="square" lIns="0" tIns="12700" rIns="0" bIns="0" rtlCol="0">
            <a:spAutoFit/>
          </a:bodyPr>
          <a:lstStyle/>
          <a:p>
            <a:pPr marL="12700">
              <a:lnSpc>
                <a:spcPct val="100000"/>
              </a:lnSpc>
              <a:spcBef>
                <a:spcPts val="100"/>
              </a:spcBef>
            </a:pPr>
            <a:r>
              <a:rPr sz="3200" spc="-5" dirty="0"/>
              <a:t>Session </a:t>
            </a:r>
            <a:r>
              <a:rPr sz="3200" dirty="0"/>
              <a:t>1 – </a:t>
            </a:r>
            <a:r>
              <a:rPr sz="3200" spc="-5" dirty="0"/>
              <a:t>Discussion</a:t>
            </a:r>
            <a:r>
              <a:rPr sz="3200" spc="-110" dirty="0"/>
              <a:t> </a:t>
            </a:r>
            <a:r>
              <a:rPr sz="3200" spc="-5" dirty="0"/>
              <a:t>Questions</a:t>
            </a:r>
            <a:endParaRPr sz="3200"/>
          </a:p>
        </p:txBody>
      </p:sp>
      <p:sp>
        <p:nvSpPr>
          <p:cNvPr id="3" name="object 3"/>
          <p:cNvSpPr/>
          <p:nvPr/>
        </p:nvSpPr>
        <p:spPr>
          <a:xfrm>
            <a:off x="9634728" y="5620511"/>
            <a:ext cx="566927" cy="67056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612124" y="826922"/>
            <a:ext cx="10841990" cy="5327650"/>
          </a:xfrm>
          <a:prstGeom prst="rect">
            <a:avLst/>
          </a:prstGeom>
        </p:spPr>
        <p:txBody>
          <a:bodyPr vert="horz" wrap="square" lIns="0" tIns="146050" rIns="0" bIns="0" rtlCol="0">
            <a:spAutoFit/>
          </a:bodyPr>
          <a:lstStyle/>
          <a:p>
            <a:pPr marL="12700">
              <a:lnSpc>
                <a:spcPct val="100000"/>
              </a:lnSpc>
              <a:spcBef>
                <a:spcPts val="1150"/>
              </a:spcBef>
            </a:pPr>
            <a:r>
              <a:rPr sz="2800" b="1" spc="-5" dirty="0">
                <a:solidFill>
                  <a:srgbClr val="005D85"/>
                </a:solidFill>
                <a:latin typeface="Arial"/>
                <a:cs typeface="Arial"/>
              </a:rPr>
              <a:t>Questions </a:t>
            </a:r>
            <a:r>
              <a:rPr sz="2800" b="1" dirty="0">
                <a:solidFill>
                  <a:srgbClr val="005D85"/>
                </a:solidFill>
                <a:latin typeface="Arial"/>
                <a:cs typeface="Arial"/>
              </a:rPr>
              <a:t>for</a:t>
            </a:r>
            <a:r>
              <a:rPr sz="2800" b="1" spc="-5" dirty="0">
                <a:solidFill>
                  <a:srgbClr val="005D85"/>
                </a:solidFill>
                <a:latin typeface="Arial"/>
                <a:cs typeface="Arial"/>
              </a:rPr>
              <a:t> discussion</a:t>
            </a:r>
            <a:endParaRPr sz="2800">
              <a:latin typeface="Arial"/>
              <a:cs typeface="Arial"/>
            </a:endParaRPr>
          </a:p>
          <a:p>
            <a:pPr marL="355600" indent="-342900">
              <a:lnSpc>
                <a:spcPct val="100000"/>
              </a:lnSpc>
              <a:spcBef>
                <a:spcPts val="755"/>
              </a:spcBef>
              <a:buChar char="•"/>
              <a:tabLst>
                <a:tab pos="354965" algn="l"/>
                <a:tab pos="355600" algn="l"/>
              </a:tabLst>
            </a:pPr>
            <a:r>
              <a:rPr sz="2000" dirty="0">
                <a:latin typeface="Arial"/>
                <a:cs typeface="Arial"/>
              </a:rPr>
              <a:t>Describe your </a:t>
            </a:r>
            <a:r>
              <a:rPr sz="2000" spc="-5" dirty="0">
                <a:latin typeface="Arial"/>
                <a:cs typeface="Arial"/>
              </a:rPr>
              <a:t>current processes for </a:t>
            </a:r>
            <a:r>
              <a:rPr sz="2000" dirty="0">
                <a:latin typeface="Arial"/>
                <a:cs typeface="Arial"/>
              </a:rPr>
              <a:t>managing </a:t>
            </a:r>
            <a:r>
              <a:rPr sz="2000" spc="-5" dirty="0">
                <a:latin typeface="Arial"/>
                <a:cs typeface="Arial"/>
              </a:rPr>
              <a:t>international travellers </a:t>
            </a:r>
            <a:r>
              <a:rPr sz="2000" dirty="0">
                <a:latin typeface="Arial"/>
                <a:cs typeface="Arial"/>
              </a:rPr>
              <a:t>and </a:t>
            </a:r>
            <a:r>
              <a:rPr sz="2000" spc="-5" dirty="0">
                <a:latin typeface="Arial"/>
                <a:cs typeface="Arial"/>
              </a:rPr>
              <a:t>returning</a:t>
            </a:r>
            <a:r>
              <a:rPr sz="2000" spc="400" dirty="0">
                <a:latin typeface="Arial"/>
                <a:cs typeface="Arial"/>
              </a:rPr>
              <a:t> </a:t>
            </a:r>
            <a:r>
              <a:rPr sz="2000" dirty="0">
                <a:latin typeface="Arial"/>
                <a:cs typeface="Arial"/>
              </a:rPr>
              <a:t>citizens</a:t>
            </a:r>
            <a:endParaRPr sz="2000">
              <a:latin typeface="Arial"/>
              <a:cs typeface="Arial"/>
            </a:endParaRPr>
          </a:p>
          <a:p>
            <a:pPr marL="355600">
              <a:lnSpc>
                <a:spcPct val="100000"/>
              </a:lnSpc>
              <a:spcBef>
                <a:spcPts val="1200"/>
              </a:spcBef>
            </a:pPr>
            <a:r>
              <a:rPr sz="2000" dirty="0">
                <a:latin typeface="Arial"/>
                <a:cs typeface="Arial"/>
              </a:rPr>
              <a:t>arriving in </a:t>
            </a:r>
            <a:r>
              <a:rPr sz="2000" spc="-5" dirty="0">
                <a:latin typeface="Arial"/>
                <a:cs typeface="Arial"/>
              </a:rPr>
              <a:t>the</a:t>
            </a:r>
            <a:r>
              <a:rPr sz="2000" spc="-35" dirty="0">
                <a:latin typeface="Arial"/>
                <a:cs typeface="Arial"/>
              </a:rPr>
              <a:t> </a:t>
            </a:r>
            <a:r>
              <a:rPr sz="2000" spc="-5" dirty="0">
                <a:latin typeface="Arial"/>
                <a:cs typeface="Arial"/>
              </a:rPr>
              <a:t>country?</a:t>
            </a:r>
            <a:endParaRPr sz="2000">
              <a:latin typeface="Arial"/>
              <a:cs typeface="Arial"/>
            </a:endParaRPr>
          </a:p>
          <a:p>
            <a:pPr marL="355600" indent="-342900">
              <a:lnSpc>
                <a:spcPct val="100000"/>
              </a:lnSpc>
              <a:spcBef>
                <a:spcPts val="1200"/>
              </a:spcBef>
              <a:buChar char="•"/>
              <a:tabLst>
                <a:tab pos="354965" algn="l"/>
                <a:tab pos="355600" algn="l"/>
              </a:tabLst>
            </a:pPr>
            <a:r>
              <a:rPr sz="2000" dirty="0">
                <a:latin typeface="Arial"/>
                <a:cs typeface="Arial"/>
              </a:rPr>
              <a:t>Do </a:t>
            </a:r>
            <a:r>
              <a:rPr sz="2000" spc="-5" dirty="0">
                <a:latin typeface="Arial"/>
                <a:cs typeface="Arial"/>
              </a:rPr>
              <a:t>the arrival procedures vary </a:t>
            </a:r>
            <a:r>
              <a:rPr sz="2000" dirty="0">
                <a:latin typeface="Arial"/>
                <a:cs typeface="Arial"/>
              </a:rPr>
              <a:t>by how </a:t>
            </a:r>
            <a:r>
              <a:rPr sz="2000" spc="-5" dirty="0">
                <a:latin typeface="Arial"/>
                <a:cs typeface="Arial"/>
              </a:rPr>
              <a:t>they arrive (airport, land border </a:t>
            </a:r>
            <a:r>
              <a:rPr sz="2000" dirty="0">
                <a:latin typeface="Arial"/>
                <a:cs typeface="Arial"/>
              </a:rPr>
              <a:t>or by</a:t>
            </a:r>
            <a:r>
              <a:rPr sz="2000" spc="-40" dirty="0">
                <a:latin typeface="Arial"/>
                <a:cs typeface="Arial"/>
              </a:rPr>
              <a:t> </a:t>
            </a:r>
            <a:r>
              <a:rPr sz="2000" spc="-5" dirty="0">
                <a:latin typeface="Arial"/>
                <a:cs typeface="Arial"/>
              </a:rPr>
              <a:t>sea)?</a:t>
            </a:r>
            <a:endParaRPr sz="2000">
              <a:latin typeface="Arial"/>
              <a:cs typeface="Arial"/>
            </a:endParaRPr>
          </a:p>
          <a:p>
            <a:pPr marL="355600" indent="-342900">
              <a:lnSpc>
                <a:spcPct val="100000"/>
              </a:lnSpc>
              <a:spcBef>
                <a:spcPts val="1200"/>
              </a:spcBef>
              <a:buChar char="•"/>
              <a:tabLst>
                <a:tab pos="354965" algn="l"/>
                <a:tab pos="355600" algn="l"/>
                <a:tab pos="2865120" algn="l"/>
              </a:tabLst>
            </a:pPr>
            <a:r>
              <a:rPr sz="2000" dirty="0">
                <a:latin typeface="Arial"/>
                <a:cs typeface="Arial"/>
              </a:rPr>
              <a:t>Examine</a:t>
            </a:r>
            <a:r>
              <a:rPr sz="2000" spc="-10" dirty="0">
                <a:latin typeface="Arial"/>
                <a:cs typeface="Arial"/>
              </a:rPr>
              <a:t> </a:t>
            </a:r>
            <a:r>
              <a:rPr sz="2000" dirty="0">
                <a:latin typeface="Arial"/>
                <a:cs typeface="Arial"/>
              </a:rPr>
              <a:t>your</a:t>
            </a:r>
            <a:r>
              <a:rPr sz="2000" spc="-10" dirty="0">
                <a:latin typeface="Arial"/>
                <a:cs typeface="Arial"/>
              </a:rPr>
              <a:t> </a:t>
            </a:r>
            <a:r>
              <a:rPr sz="2000" dirty="0">
                <a:latin typeface="Arial"/>
                <a:cs typeface="Arial"/>
              </a:rPr>
              <a:t>plans.	</a:t>
            </a:r>
            <a:r>
              <a:rPr sz="2000" spc="-5" dirty="0">
                <a:latin typeface="Arial"/>
                <a:cs typeface="Arial"/>
              </a:rPr>
              <a:t>Are they consistent </a:t>
            </a:r>
            <a:r>
              <a:rPr sz="2000" dirty="0">
                <a:latin typeface="Arial"/>
                <a:cs typeface="Arial"/>
              </a:rPr>
              <a:t>with </a:t>
            </a:r>
            <a:r>
              <a:rPr sz="2000" spc="-5" dirty="0">
                <a:latin typeface="Arial"/>
                <a:cs typeface="Arial"/>
              </a:rPr>
              <a:t>the current processes </a:t>
            </a:r>
            <a:r>
              <a:rPr sz="2000" dirty="0">
                <a:latin typeface="Arial"/>
                <a:cs typeface="Arial"/>
              </a:rPr>
              <a:t>being</a:t>
            </a:r>
            <a:r>
              <a:rPr sz="2000" spc="5" dirty="0">
                <a:latin typeface="Arial"/>
                <a:cs typeface="Arial"/>
              </a:rPr>
              <a:t> </a:t>
            </a:r>
            <a:r>
              <a:rPr sz="2000" spc="-5" dirty="0">
                <a:latin typeface="Arial"/>
                <a:cs typeface="Arial"/>
              </a:rPr>
              <a:t>implemented?</a:t>
            </a:r>
            <a:endParaRPr sz="2000">
              <a:latin typeface="Arial"/>
              <a:cs typeface="Arial"/>
            </a:endParaRPr>
          </a:p>
          <a:p>
            <a:pPr marL="355600" marR="184150" indent="-342900">
              <a:lnSpc>
                <a:spcPct val="150000"/>
              </a:lnSpc>
              <a:buChar char="•"/>
              <a:tabLst>
                <a:tab pos="354965" algn="l"/>
                <a:tab pos="355600" algn="l"/>
                <a:tab pos="842010" algn="l"/>
                <a:tab pos="1132205" algn="l"/>
                <a:tab pos="1606550" algn="l"/>
                <a:tab pos="2319020" algn="l"/>
                <a:tab pos="3455035" algn="l"/>
                <a:tab pos="4281805" algn="l"/>
                <a:tab pos="5981700" algn="l"/>
                <a:tab pos="6624320" algn="l"/>
                <a:tab pos="7311390" algn="l"/>
                <a:tab pos="8644255" algn="l"/>
                <a:tab pos="9217025" algn="l"/>
                <a:tab pos="9859645" algn="l"/>
              </a:tabLst>
            </a:pPr>
            <a:r>
              <a:rPr sz="2000" spc="-10" dirty="0">
                <a:latin typeface="Arial"/>
                <a:cs typeface="Arial"/>
              </a:rPr>
              <a:t>O</a:t>
            </a:r>
            <a:r>
              <a:rPr sz="2000" dirty="0">
                <a:latin typeface="Arial"/>
                <a:cs typeface="Arial"/>
              </a:rPr>
              <a:t>n	a	</a:t>
            </a:r>
            <a:r>
              <a:rPr sz="2000" spc="-10" dirty="0">
                <a:latin typeface="Arial"/>
                <a:cs typeface="Arial"/>
              </a:rPr>
              <a:t>f</a:t>
            </a:r>
            <a:r>
              <a:rPr sz="2000" spc="5" dirty="0">
                <a:latin typeface="Arial"/>
                <a:cs typeface="Arial"/>
              </a:rPr>
              <a:t>li</a:t>
            </a:r>
            <a:r>
              <a:rPr sz="2000" dirty="0">
                <a:latin typeface="Arial"/>
                <a:cs typeface="Arial"/>
              </a:rPr>
              <a:t>p	cha</a:t>
            </a:r>
            <a:r>
              <a:rPr sz="2000" spc="-5" dirty="0">
                <a:latin typeface="Arial"/>
                <a:cs typeface="Arial"/>
              </a:rPr>
              <a:t>r</a:t>
            </a:r>
            <a:r>
              <a:rPr sz="2000" dirty="0">
                <a:latin typeface="Arial"/>
                <a:cs typeface="Arial"/>
              </a:rPr>
              <a:t>t	co</a:t>
            </a:r>
            <a:r>
              <a:rPr sz="2000" spc="-5" dirty="0">
                <a:latin typeface="Arial"/>
                <a:cs typeface="Arial"/>
              </a:rPr>
              <a:t>m</a:t>
            </a:r>
            <a:r>
              <a:rPr sz="2000" dirty="0">
                <a:latin typeface="Arial"/>
                <a:cs typeface="Arial"/>
              </a:rPr>
              <a:t>pa</a:t>
            </a:r>
            <a:r>
              <a:rPr sz="2000" spc="-5" dirty="0">
                <a:latin typeface="Arial"/>
                <a:cs typeface="Arial"/>
              </a:rPr>
              <a:t>r</a:t>
            </a:r>
            <a:r>
              <a:rPr sz="2000" dirty="0">
                <a:latin typeface="Arial"/>
                <a:cs typeface="Arial"/>
              </a:rPr>
              <a:t>e	ac</a:t>
            </a:r>
            <a:r>
              <a:rPr sz="2000" spc="-10" dirty="0">
                <a:latin typeface="Arial"/>
                <a:cs typeface="Arial"/>
              </a:rPr>
              <a:t>t</a:t>
            </a:r>
            <a:r>
              <a:rPr sz="2000" dirty="0">
                <a:latin typeface="Arial"/>
                <a:cs typeface="Arial"/>
              </a:rPr>
              <a:t>ual	</a:t>
            </a:r>
            <a:r>
              <a:rPr sz="2000" spc="-5" dirty="0">
                <a:latin typeface="Arial"/>
                <a:cs typeface="Arial"/>
              </a:rPr>
              <a:t>r</a:t>
            </a:r>
            <a:r>
              <a:rPr sz="2000" dirty="0">
                <a:latin typeface="Arial"/>
                <a:cs typeface="Arial"/>
              </a:rPr>
              <a:t>equ</a:t>
            </a:r>
            <a:r>
              <a:rPr sz="2000" spc="5" dirty="0">
                <a:latin typeface="Arial"/>
                <a:cs typeface="Arial"/>
              </a:rPr>
              <a:t>i</a:t>
            </a:r>
            <a:r>
              <a:rPr sz="2000" spc="-5" dirty="0">
                <a:latin typeface="Arial"/>
                <a:cs typeface="Arial"/>
              </a:rPr>
              <a:t>r</a:t>
            </a:r>
            <a:r>
              <a:rPr sz="2000" dirty="0">
                <a:latin typeface="Arial"/>
                <a:cs typeface="Arial"/>
              </a:rPr>
              <a:t>e</a:t>
            </a:r>
            <a:r>
              <a:rPr sz="2000" spc="-5" dirty="0">
                <a:latin typeface="Arial"/>
                <a:cs typeface="Arial"/>
              </a:rPr>
              <a:t>m</a:t>
            </a:r>
            <a:r>
              <a:rPr sz="2000" dirty="0">
                <a:latin typeface="Arial"/>
                <a:cs typeface="Arial"/>
              </a:rPr>
              <a:t>en</a:t>
            </a:r>
            <a:r>
              <a:rPr sz="2000" spc="-10" dirty="0">
                <a:latin typeface="Arial"/>
                <a:cs typeface="Arial"/>
              </a:rPr>
              <a:t>t</a:t>
            </a:r>
            <a:r>
              <a:rPr sz="2000" dirty="0">
                <a:latin typeface="Arial"/>
                <a:cs typeface="Arial"/>
              </a:rPr>
              <a:t>s,	your	</a:t>
            </a:r>
            <a:r>
              <a:rPr sz="2000" spc="5" dirty="0">
                <a:latin typeface="Arial"/>
                <a:cs typeface="Arial"/>
              </a:rPr>
              <a:t>l</a:t>
            </a:r>
            <a:r>
              <a:rPr sz="2000" spc="-5" dirty="0">
                <a:latin typeface="Arial"/>
                <a:cs typeface="Arial"/>
              </a:rPr>
              <a:t>ega</a:t>
            </a:r>
            <a:r>
              <a:rPr sz="2000" dirty="0">
                <a:latin typeface="Arial"/>
                <a:cs typeface="Arial"/>
              </a:rPr>
              <a:t>l	</a:t>
            </a:r>
            <a:r>
              <a:rPr sz="2000" spc="-10" dirty="0">
                <a:latin typeface="Arial"/>
                <a:cs typeface="Arial"/>
              </a:rPr>
              <a:t>f</a:t>
            </a:r>
            <a:r>
              <a:rPr sz="2000" spc="-5" dirty="0">
                <a:latin typeface="Arial"/>
                <a:cs typeface="Arial"/>
              </a:rPr>
              <a:t>rame</a:t>
            </a:r>
            <a:r>
              <a:rPr sz="2000" spc="5" dirty="0">
                <a:latin typeface="Arial"/>
                <a:cs typeface="Arial"/>
              </a:rPr>
              <a:t>w</a:t>
            </a:r>
            <a:r>
              <a:rPr sz="2000" spc="-5" dirty="0">
                <a:latin typeface="Arial"/>
                <a:cs typeface="Arial"/>
              </a:rPr>
              <a:t>or</a:t>
            </a:r>
            <a:r>
              <a:rPr sz="2000" dirty="0">
                <a:latin typeface="Arial"/>
                <a:cs typeface="Arial"/>
              </a:rPr>
              <a:t>k	and	your	cu</a:t>
            </a:r>
            <a:r>
              <a:rPr sz="2000" spc="-5" dirty="0">
                <a:latin typeface="Arial"/>
                <a:cs typeface="Arial"/>
              </a:rPr>
              <a:t>rr</a:t>
            </a:r>
            <a:r>
              <a:rPr sz="2000" dirty="0">
                <a:latin typeface="Arial"/>
                <a:cs typeface="Arial"/>
              </a:rPr>
              <a:t>ent  published</a:t>
            </a:r>
            <a:r>
              <a:rPr sz="2000" spc="-15" dirty="0">
                <a:latin typeface="Arial"/>
                <a:cs typeface="Arial"/>
              </a:rPr>
              <a:t> </a:t>
            </a:r>
            <a:r>
              <a:rPr sz="2000" dirty="0">
                <a:latin typeface="Arial"/>
                <a:cs typeface="Arial"/>
              </a:rPr>
              <a:t>plans?</a:t>
            </a:r>
            <a:endParaRPr sz="2000">
              <a:latin typeface="Arial"/>
              <a:cs typeface="Arial"/>
            </a:endParaRPr>
          </a:p>
          <a:p>
            <a:pPr>
              <a:lnSpc>
                <a:spcPct val="100000"/>
              </a:lnSpc>
            </a:pPr>
            <a:endParaRPr sz="2200">
              <a:latin typeface="Arial"/>
              <a:cs typeface="Arial"/>
            </a:endParaRPr>
          </a:p>
          <a:p>
            <a:pPr marL="12700">
              <a:lnSpc>
                <a:spcPct val="100000"/>
              </a:lnSpc>
              <a:spcBef>
                <a:spcPts val="1975"/>
              </a:spcBef>
              <a:tabLst>
                <a:tab pos="991869" algn="l"/>
              </a:tabLst>
            </a:pPr>
            <a:r>
              <a:rPr sz="300" i="1" spc="-5" dirty="0">
                <a:latin typeface="Arial"/>
                <a:cs typeface="Arial"/>
              </a:rPr>
              <a:t>1</a:t>
            </a:r>
            <a:r>
              <a:rPr sz="300" i="1" dirty="0">
                <a:latin typeface="Arial"/>
                <a:cs typeface="Arial"/>
              </a:rPr>
              <a:t>.</a:t>
            </a:r>
            <a:r>
              <a:rPr sz="2200" i="1" spc="-5" dirty="0">
                <a:solidFill>
                  <a:srgbClr val="FF0000"/>
                </a:solidFill>
                <a:latin typeface="Arial"/>
                <a:cs typeface="Arial"/>
              </a:rPr>
              <a:t>B</a:t>
            </a:r>
            <a:r>
              <a:rPr sz="2200" i="1" dirty="0">
                <a:solidFill>
                  <a:srgbClr val="FF0000"/>
                </a:solidFill>
                <a:latin typeface="Arial"/>
                <a:cs typeface="Arial"/>
              </a:rPr>
              <a:t>ased	on your</a:t>
            </a:r>
            <a:r>
              <a:rPr sz="2200" i="1" spc="5" dirty="0">
                <a:solidFill>
                  <a:srgbClr val="FF0000"/>
                </a:solidFill>
                <a:latin typeface="Arial"/>
                <a:cs typeface="Arial"/>
              </a:rPr>
              <a:t> </a:t>
            </a:r>
            <a:r>
              <a:rPr sz="2200" i="1" dirty="0">
                <a:solidFill>
                  <a:srgbClr val="FF0000"/>
                </a:solidFill>
                <a:latin typeface="Arial"/>
                <a:cs typeface="Arial"/>
              </a:rPr>
              <a:t>ans</a:t>
            </a:r>
            <a:r>
              <a:rPr sz="2200" i="1" spc="-5" dirty="0">
                <a:solidFill>
                  <a:srgbClr val="FF0000"/>
                </a:solidFill>
                <a:latin typeface="Arial"/>
                <a:cs typeface="Arial"/>
              </a:rPr>
              <a:t>w</a:t>
            </a:r>
            <a:r>
              <a:rPr sz="2200" i="1" dirty="0">
                <a:solidFill>
                  <a:srgbClr val="FF0000"/>
                </a:solidFill>
                <a:latin typeface="Arial"/>
                <a:cs typeface="Arial"/>
              </a:rPr>
              <a:t>ers above, </a:t>
            </a:r>
            <a:r>
              <a:rPr sz="2200" i="1" spc="-5" dirty="0">
                <a:solidFill>
                  <a:srgbClr val="FF0000"/>
                </a:solidFill>
                <a:latin typeface="Arial"/>
                <a:cs typeface="Arial"/>
              </a:rPr>
              <a:t>li</a:t>
            </a:r>
            <a:r>
              <a:rPr sz="2200" i="1" dirty="0">
                <a:solidFill>
                  <a:srgbClr val="FF0000"/>
                </a:solidFill>
                <a:latin typeface="Arial"/>
                <a:cs typeface="Arial"/>
              </a:rPr>
              <a:t>st your</a:t>
            </a:r>
            <a:r>
              <a:rPr sz="2200" i="1" spc="5" dirty="0">
                <a:solidFill>
                  <a:srgbClr val="FF0000"/>
                </a:solidFill>
                <a:latin typeface="Arial"/>
                <a:cs typeface="Arial"/>
              </a:rPr>
              <a:t> </a:t>
            </a:r>
            <a:r>
              <a:rPr sz="2200" i="1" dirty="0">
                <a:solidFill>
                  <a:srgbClr val="FF0000"/>
                </a:solidFill>
                <a:latin typeface="Arial"/>
                <a:cs typeface="Arial"/>
              </a:rPr>
              <a:t>strengths and </a:t>
            </a:r>
            <a:r>
              <a:rPr sz="2200" i="1" spc="-5" dirty="0">
                <a:solidFill>
                  <a:srgbClr val="FF0000"/>
                </a:solidFill>
                <a:latin typeface="Arial"/>
                <a:cs typeface="Arial"/>
              </a:rPr>
              <a:t>w</a:t>
            </a:r>
            <a:r>
              <a:rPr sz="2200" i="1" dirty="0">
                <a:solidFill>
                  <a:srgbClr val="FF0000"/>
                </a:solidFill>
                <a:latin typeface="Arial"/>
                <a:cs typeface="Arial"/>
              </a:rPr>
              <a:t>eaknesse</a:t>
            </a:r>
            <a:r>
              <a:rPr sz="2200" i="1" spc="-5" dirty="0">
                <a:solidFill>
                  <a:srgbClr val="FF0000"/>
                </a:solidFill>
                <a:latin typeface="Arial"/>
                <a:cs typeface="Arial"/>
              </a:rPr>
              <a:t>s</a:t>
            </a:r>
            <a:r>
              <a:rPr sz="2200" i="1" dirty="0">
                <a:solidFill>
                  <a:srgbClr val="FF0000"/>
                </a:solidFill>
                <a:latin typeface="Arial"/>
                <a:cs typeface="Arial"/>
              </a:rPr>
              <a:t>.</a:t>
            </a:r>
            <a:endParaRPr sz="2200">
              <a:latin typeface="Arial"/>
              <a:cs typeface="Arial"/>
            </a:endParaRPr>
          </a:p>
          <a:p>
            <a:pPr>
              <a:lnSpc>
                <a:spcPct val="100000"/>
              </a:lnSpc>
            </a:pPr>
            <a:endParaRPr sz="2400">
              <a:latin typeface="Arial"/>
              <a:cs typeface="Arial"/>
            </a:endParaRPr>
          </a:p>
          <a:p>
            <a:pPr>
              <a:lnSpc>
                <a:spcPct val="100000"/>
              </a:lnSpc>
              <a:spcBef>
                <a:spcPts val="5"/>
              </a:spcBef>
            </a:pPr>
            <a:endParaRPr sz="2950">
              <a:latin typeface="Arial"/>
              <a:cs typeface="Arial"/>
            </a:endParaRPr>
          </a:p>
          <a:p>
            <a:pPr marR="5080" algn="r">
              <a:lnSpc>
                <a:spcPct val="100000"/>
              </a:lnSpc>
            </a:pPr>
            <a:r>
              <a:rPr sz="2400" b="1" dirty="0">
                <a:solidFill>
                  <a:srgbClr val="0070C0"/>
                </a:solidFill>
                <a:latin typeface="Arial"/>
                <a:cs typeface="Arial"/>
              </a:rPr>
              <a:t>30</a:t>
            </a:r>
            <a:r>
              <a:rPr sz="2400" b="1" spc="-95" dirty="0">
                <a:solidFill>
                  <a:srgbClr val="0070C0"/>
                </a:solidFill>
                <a:latin typeface="Arial"/>
                <a:cs typeface="Arial"/>
              </a:rPr>
              <a:t> </a:t>
            </a:r>
            <a:r>
              <a:rPr sz="2400" b="1" spc="-5" dirty="0">
                <a:solidFill>
                  <a:srgbClr val="0070C0"/>
                </a:solidFill>
                <a:latin typeface="Arial"/>
                <a:cs typeface="Arial"/>
              </a:rPr>
              <a:t>mins</a:t>
            </a:r>
            <a:endParaRPr sz="24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05" y="0"/>
            <a:ext cx="5954395" cy="513080"/>
          </a:xfrm>
          <a:prstGeom prst="rect">
            <a:avLst/>
          </a:prstGeom>
        </p:spPr>
        <p:txBody>
          <a:bodyPr vert="horz" wrap="square" lIns="0" tIns="12700" rIns="0" bIns="0" rtlCol="0">
            <a:spAutoFit/>
          </a:bodyPr>
          <a:lstStyle/>
          <a:p>
            <a:pPr marL="12700">
              <a:lnSpc>
                <a:spcPct val="100000"/>
              </a:lnSpc>
              <a:spcBef>
                <a:spcPts val="100"/>
              </a:spcBef>
            </a:pPr>
            <a:r>
              <a:rPr sz="3200" spc="-5" dirty="0"/>
              <a:t>Session </a:t>
            </a:r>
            <a:r>
              <a:rPr sz="3200" dirty="0"/>
              <a:t>2 - </a:t>
            </a:r>
            <a:r>
              <a:rPr sz="3200" spc="-5" dirty="0"/>
              <a:t>Note to</a:t>
            </a:r>
            <a:r>
              <a:rPr sz="3200" spc="-100" dirty="0"/>
              <a:t> </a:t>
            </a:r>
            <a:r>
              <a:rPr sz="3200" spc="-5" dirty="0"/>
              <a:t>Facilitators</a:t>
            </a:r>
            <a:endParaRPr sz="3200"/>
          </a:p>
        </p:txBody>
      </p:sp>
      <p:sp>
        <p:nvSpPr>
          <p:cNvPr id="3" name="object 3"/>
          <p:cNvSpPr txBox="1"/>
          <p:nvPr/>
        </p:nvSpPr>
        <p:spPr>
          <a:xfrm>
            <a:off x="1031225" y="1152652"/>
            <a:ext cx="10151745" cy="3635867"/>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This exercise now has two differing scenarios you can choose depending on </a:t>
            </a:r>
            <a:r>
              <a:rPr sz="1600" dirty="0">
                <a:latin typeface="Arial"/>
                <a:cs typeface="Arial"/>
              </a:rPr>
              <a:t>the </a:t>
            </a:r>
            <a:r>
              <a:rPr sz="1600" spc="-5" dirty="0">
                <a:latin typeface="Arial"/>
                <a:cs typeface="Arial"/>
              </a:rPr>
              <a:t>circumstances of your</a:t>
            </a:r>
            <a:r>
              <a:rPr sz="1600" spc="185" dirty="0">
                <a:latin typeface="Arial"/>
                <a:cs typeface="Arial"/>
              </a:rPr>
              <a:t> </a:t>
            </a:r>
            <a:r>
              <a:rPr sz="1600" spc="-5" dirty="0">
                <a:latin typeface="Arial"/>
                <a:cs typeface="Arial"/>
              </a:rPr>
              <a:t>country</a:t>
            </a:r>
            <a:endParaRPr sz="1600" dirty="0">
              <a:latin typeface="Arial"/>
              <a:cs typeface="Arial"/>
            </a:endParaRPr>
          </a:p>
          <a:p>
            <a:pPr>
              <a:lnSpc>
                <a:spcPct val="100000"/>
              </a:lnSpc>
            </a:pPr>
            <a:endParaRPr sz="1800" dirty="0">
              <a:latin typeface="Arial"/>
              <a:cs typeface="Arial"/>
            </a:endParaRPr>
          </a:p>
          <a:p>
            <a:pPr marL="355600" indent="-342900">
              <a:lnSpc>
                <a:spcPct val="100000"/>
              </a:lnSpc>
              <a:spcBef>
                <a:spcPts val="1410"/>
              </a:spcBef>
              <a:buAutoNum type="arabicPeriod"/>
              <a:tabLst>
                <a:tab pos="354965" algn="l"/>
                <a:tab pos="355600" algn="l"/>
              </a:tabLst>
            </a:pPr>
            <a:r>
              <a:rPr sz="1600" spc="-5" dirty="0">
                <a:latin typeface="Arial"/>
                <a:cs typeface="Arial"/>
              </a:rPr>
              <a:t>The first is </a:t>
            </a:r>
            <a:r>
              <a:rPr sz="1600" dirty="0">
                <a:latin typeface="Arial"/>
                <a:cs typeface="Arial"/>
              </a:rPr>
              <a:t>to test </a:t>
            </a:r>
            <a:r>
              <a:rPr sz="1600" spc="-5" dirty="0">
                <a:latin typeface="Arial"/>
                <a:cs typeface="Arial"/>
              </a:rPr>
              <a:t>procedures in countries that do not have </a:t>
            </a:r>
            <a:r>
              <a:rPr sz="1600" dirty="0">
                <a:latin typeface="Arial"/>
                <a:cs typeface="Arial"/>
              </a:rPr>
              <a:t>a </a:t>
            </a:r>
            <a:r>
              <a:rPr sz="1600" spc="-5" dirty="0">
                <a:latin typeface="Arial"/>
                <a:cs typeface="Arial"/>
              </a:rPr>
              <a:t>quarantine or isolation policy in</a:t>
            </a:r>
            <a:r>
              <a:rPr sz="1600" spc="155" dirty="0">
                <a:latin typeface="Arial"/>
                <a:cs typeface="Arial"/>
              </a:rPr>
              <a:t> </a:t>
            </a:r>
            <a:r>
              <a:rPr sz="1600" spc="-5" dirty="0">
                <a:latin typeface="Arial"/>
                <a:cs typeface="Arial"/>
              </a:rPr>
              <a:t>place</a:t>
            </a:r>
            <a:endParaRPr sz="1600" dirty="0">
              <a:latin typeface="Arial"/>
              <a:cs typeface="Arial"/>
            </a:endParaRPr>
          </a:p>
          <a:p>
            <a:pPr marL="354965" marR="5080" indent="-342900">
              <a:lnSpc>
                <a:spcPct val="90400"/>
              </a:lnSpc>
              <a:spcBef>
                <a:spcPts val="950"/>
              </a:spcBef>
              <a:buAutoNum type="arabicPeriod"/>
              <a:tabLst>
                <a:tab pos="354965" algn="l"/>
                <a:tab pos="355600" algn="l"/>
                <a:tab pos="7105650" algn="l"/>
              </a:tabLst>
            </a:pPr>
            <a:r>
              <a:rPr sz="1600" spc="-5" dirty="0">
                <a:latin typeface="Arial"/>
                <a:cs typeface="Arial"/>
              </a:rPr>
              <a:t>The second involves self quarantine arranged by</a:t>
            </a:r>
            <a:r>
              <a:rPr sz="1600" spc="140" dirty="0">
                <a:latin typeface="Arial"/>
                <a:cs typeface="Arial"/>
              </a:rPr>
              <a:t> </a:t>
            </a:r>
            <a:r>
              <a:rPr sz="1600" dirty="0">
                <a:latin typeface="Arial"/>
                <a:cs typeface="Arial"/>
              </a:rPr>
              <a:t>the</a:t>
            </a:r>
            <a:r>
              <a:rPr sz="1600" spc="5" dirty="0">
                <a:latin typeface="Arial"/>
                <a:cs typeface="Arial"/>
              </a:rPr>
              <a:t> </a:t>
            </a:r>
            <a:r>
              <a:rPr sz="1600" spc="-5" dirty="0">
                <a:latin typeface="Arial"/>
                <a:cs typeface="Arial"/>
              </a:rPr>
              <a:t>traveler</a:t>
            </a:r>
            <a:r>
              <a:rPr lang="en-US" sz="1600" spc="-5" dirty="0">
                <a:latin typeface="Arial"/>
                <a:cs typeface="Arial"/>
              </a:rPr>
              <a:t> him/her self</a:t>
            </a:r>
            <a:r>
              <a:rPr sz="1600" spc="-5" dirty="0">
                <a:latin typeface="Arial"/>
                <a:cs typeface="Arial"/>
              </a:rPr>
              <a:t>.	T</a:t>
            </a:r>
            <a:r>
              <a:rPr sz="1600" dirty="0">
                <a:latin typeface="Arial"/>
                <a:cs typeface="Arial"/>
              </a:rPr>
              <a:t>he </a:t>
            </a:r>
            <a:r>
              <a:rPr lang="en-US" sz="1600" spc="-5" dirty="0">
                <a:latin typeface="Arial"/>
                <a:cs typeface="Arial"/>
              </a:rPr>
              <a:t>person</a:t>
            </a:r>
            <a:r>
              <a:rPr sz="1600" spc="-5" dirty="0">
                <a:latin typeface="Arial"/>
                <a:cs typeface="Arial"/>
              </a:rPr>
              <a:t>  is required </a:t>
            </a:r>
            <a:r>
              <a:rPr sz="1600" dirty="0">
                <a:latin typeface="Arial"/>
                <a:cs typeface="Arial"/>
              </a:rPr>
              <a:t>to stay </a:t>
            </a:r>
            <a:r>
              <a:rPr sz="1600" spc="-5" dirty="0">
                <a:latin typeface="Arial"/>
                <a:cs typeface="Arial"/>
              </a:rPr>
              <a:t>at home or in </a:t>
            </a:r>
            <a:r>
              <a:rPr sz="1600" dirty="0">
                <a:latin typeface="Arial"/>
                <a:cs typeface="Arial"/>
              </a:rPr>
              <a:t>a </a:t>
            </a:r>
            <a:r>
              <a:rPr sz="1600" spc="-5" dirty="0">
                <a:latin typeface="Arial"/>
                <a:cs typeface="Arial"/>
              </a:rPr>
              <a:t>hotel or other</a:t>
            </a:r>
            <a:r>
              <a:rPr sz="1600" spc="10" dirty="0">
                <a:latin typeface="Arial"/>
                <a:cs typeface="Arial"/>
              </a:rPr>
              <a:t> </a:t>
            </a:r>
            <a:r>
              <a:rPr sz="1600" spc="-5" dirty="0">
                <a:latin typeface="Arial"/>
                <a:cs typeface="Arial"/>
              </a:rPr>
              <a:t>accommodation.	The traveller is responsible </a:t>
            </a:r>
            <a:r>
              <a:rPr sz="1600" dirty="0">
                <a:latin typeface="Arial"/>
                <a:cs typeface="Arial"/>
              </a:rPr>
              <a:t>for  </a:t>
            </a:r>
            <a:r>
              <a:rPr sz="1600" spc="-5" dirty="0">
                <a:latin typeface="Arial"/>
                <a:cs typeface="Arial"/>
              </a:rPr>
              <a:t>arranging </a:t>
            </a:r>
            <a:r>
              <a:rPr sz="1600" dirty="0">
                <a:latin typeface="Arial"/>
                <a:cs typeface="Arial"/>
              </a:rPr>
              <a:t>the </a:t>
            </a:r>
            <a:r>
              <a:rPr sz="1600" spc="-5" dirty="0">
                <a:latin typeface="Arial"/>
                <a:cs typeface="Arial"/>
              </a:rPr>
              <a:t>details and must travel by </a:t>
            </a:r>
            <a:r>
              <a:rPr sz="1600" dirty="0">
                <a:latin typeface="Arial"/>
                <a:cs typeface="Arial"/>
              </a:rPr>
              <a:t>the </a:t>
            </a:r>
            <a:r>
              <a:rPr sz="1600" spc="-5" dirty="0">
                <a:latin typeface="Arial"/>
                <a:cs typeface="Arial"/>
              </a:rPr>
              <a:t>most efficient means </a:t>
            </a:r>
            <a:r>
              <a:rPr sz="1600" dirty="0">
                <a:latin typeface="Arial"/>
                <a:cs typeface="Arial"/>
              </a:rPr>
              <a:t>to </a:t>
            </a:r>
            <a:r>
              <a:rPr sz="1600" spc="-5" dirty="0">
                <a:latin typeface="Arial"/>
                <a:cs typeface="Arial"/>
              </a:rPr>
              <a:t>that location and </a:t>
            </a:r>
            <a:r>
              <a:rPr sz="1600" dirty="0">
                <a:latin typeface="Arial"/>
                <a:cs typeface="Arial"/>
              </a:rPr>
              <a:t>stay </a:t>
            </a:r>
            <a:r>
              <a:rPr sz="1600" spc="-5" dirty="0">
                <a:latin typeface="Arial"/>
                <a:cs typeface="Arial"/>
              </a:rPr>
              <a:t>there </a:t>
            </a:r>
            <a:r>
              <a:rPr sz="1600" dirty="0">
                <a:latin typeface="Arial"/>
                <a:cs typeface="Arial"/>
              </a:rPr>
              <a:t>for </a:t>
            </a:r>
            <a:r>
              <a:rPr sz="1600" spc="-5" dirty="0">
                <a:latin typeface="Arial"/>
                <a:cs typeface="Arial"/>
              </a:rPr>
              <a:t>10 </a:t>
            </a:r>
            <a:r>
              <a:rPr sz="1600" dirty="0">
                <a:latin typeface="Arial"/>
                <a:cs typeface="Arial"/>
              </a:rPr>
              <a:t>to </a:t>
            </a:r>
            <a:r>
              <a:rPr sz="1600" spc="-5" dirty="0">
                <a:latin typeface="Arial"/>
                <a:cs typeface="Arial"/>
              </a:rPr>
              <a:t>14  days</a:t>
            </a:r>
            <a:endParaRPr sz="1600" dirty="0">
              <a:latin typeface="Arial"/>
              <a:cs typeface="Arial"/>
            </a:endParaRPr>
          </a:p>
          <a:p>
            <a:pPr>
              <a:lnSpc>
                <a:spcPct val="100000"/>
              </a:lnSpc>
            </a:pPr>
            <a:endParaRPr sz="1800" dirty="0">
              <a:latin typeface="Arial"/>
              <a:cs typeface="Arial"/>
            </a:endParaRPr>
          </a:p>
          <a:p>
            <a:pPr marL="12700">
              <a:lnSpc>
                <a:spcPct val="100000"/>
              </a:lnSpc>
              <a:spcBef>
                <a:spcPts val="1505"/>
              </a:spcBef>
            </a:pPr>
            <a:r>
              <a:rPr sz="1600" spc="-5" dirty="0">
                <a:latin typeface="Arial"/>
                <a:cs typeface="Arial"/>
              </a:rPr>
              <a:t>You can use more than one of these scenarios if you </a:t>
            </a:r>
            <a:r>
              <a:rPr sz="1600" spc="-10" dirty="0">
                <a:latin typeface="Arial"/>
                <a:cs typeface="Arial"/>
              </a:rPr>
              <a:t>would </a:t>
            </a:r>
            <a:r>
              <a:rPr sz="1600" spc="-5" dirty="0">
                <a:latin typeface="Arial"/>
                <a:cs typeface="Arial"/>
              </a:rPr>
              <a:t>like </a:t>
            </a:r>
            <a:r>
              <a:rPr sz="1600" dirty="0">
                <a:latin typeface="Arial"/>
                <a:cs typeface="Arial"/>
              </a:rPr>
              <a:t>to </a:t>
            </a:r>
            <a:r>
              <a:rPr sz="1600" spc="-5" dirty="0">
                <a:latin typeface="Arial"/>
                <a:cs typeface="Arial"/>
              </a:rPr>
              <a:t>explore different</a:t>
            </a:r>
            <a:r>
              <a:rPr sz="1600" spc="135" dirty="0">
                <a:latin typeface="Arial"/>
                <a:cs typeface="Arial"/>
              </a:rPr>
              <a:t> </a:t>
            </a:r>
            <a:r>
              <a:rPr sz="1600" spc="-5" dirty="0">
                <a:latin typeface="Arial"/>
                <a:cs typeface="Arial"/>
              </a:rPr>
              <a:t>options.</a:t>
            </a:r>
            <a:endParaRPr sz="1600" dirty="0">
              <a:latin typeface="Arial"/>
              <a:cs typeface="Arial"/>
            </a:endParaRPr>
          </a:p>
          <a:p>
            <a:pPr>
              <a:lnSpc>
                <a:spcPct val="100000"/>
              </a:lnSpc>
            </a:pPr>
            <a:endParaRPr sz="1800" dirty="0">
              <a:latin typeface="Arial"/>
              <a:cs typeface="Arial"/>
            </a:endParaRPr>
          </a:p>
          <a:p>
            <a:pPr marL="12700" marR="561975">
              <a:lnSpc>
                <a:spcPts val="1800"/>
              </a:lnSpc>
              <a:spcBef>
                <a:spcPts val="1570"/>
              </a:spcBef>
            </a:pPr>
            <a:r>
              <a:rPr sz="1600" spc="-5" dirty="0">
                <a:latin typeface="Arial"/>
                <a:cs typeface="Arial"/>
              </a:rPr>
              <a:t>You may also consider using one of </a:t>
            </a:r>
            <a:r>
              <a:rPr sz="1600" dirty="0">
                <a:latin typeface="Arial"/>
                <a:cs typeface="Arial"/>
              </a:rPr>
              <a:t>the </a:t>
            </a:r>
            <a:r>
              <a:rPr sz="1600" spc="-5" dirty="0">
                <a:latin typeface="Arial"/>
                <a:cs typeface="Arial"/>
              </a:rPr>
              <a:t>scenarios </a:t>
            </a:r>
            <a:r>
              <a:rPr sz="1600" dirty="0">
                <a:latin typeface="Arial"/>
                <a:cs typeface="Arial"/>
              </a:rPr>
              <a:t>to </a:t>
            </a:r>
            <a:r>
              <a:rPr sz="1600" spc="-5" dirty="0">
                <a:latin typeface="Arial"/>
                <a:cs typeface="Arial"/>
              </a:rPr>
              <a:t>explore approaches </a:t>
            </a:r>
            <a:r>
              <a:rPr sz="1600" dirty="0">
                <a:latin typeface="Arial"/>
                <a:cs typeface="Arial"/>
              </a:rPr>
              <a:t>to </a:t>
            </a:r>
            <a:r>
              <a:rPr sz="1600" spc="-5" dirty="0">
                <a:latin typeface="Arial"/>
                <a:cs typeface="Arial"/>
              </a:rPr>
              <a:t>managing arrivals that you are  currently not using or might be</a:t>
            </a:r>
            <a:r>
              <a:rPr sz="1600" spc="55" dirty="0">
                <a:latin typeface="Arial"/>
                <a:cs typeface="Arial"/>
              </a:rPr>
              <a:t> </a:t>
            </a:r>
            <a:r>
              <a:rPr sz="1600" spc="-5" dirty="0">
                <a:latin typeface="Arial"/>
                <a:cs typeface="Arial"/>
              </a:rPr>
              <a:t>considering.</a:t>
            </a:r>
            <a:endParaRPr sz="1600" dirty="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609600"/>
          </a:xfrm>
          <a:prstGeom prst="rect">
            <a:avLst/>
          </a:prstGeom>
        </p:spPr>
        <p:txBody>
          <a:bodyPr vert="horz" wrap="square" lIns="0" tIns="65405" rIns="0" bIns="0" rtlCol="0">
            <a:spAutoFit/>
          </a:bodyPr>
          <a:lstStyle/>
          <a:p>
            <a:pPr marL="243204">
              <a:lnSpc>
                <a:spcPct val="100000"/>
              </a:lnSpc>
              <a:spcBef>
                <a:spcPts val="515"/>
              </a:spcBef>
            </a:pPr>
            <a:r>
              <a:rPr sz="2400" spc="-5" dirty="0"/>
              <a:t>Session </a:t>
            </a:r>
            <a:r>
              <a:rPr sz="2400" dirty="0"/>
              <a:t>2 </a:t>
            </a:r>
            <a:r>
              <a:rPr sz="2400" spc="-5" dirty="0"/>
              <a:t>Option </a:t>
            </a:r>
            <a:r>
              <a:rPr sz="2400" dirty="0"/>
              <a:t>1 – </a:t>
            </a:r>
            <a:r>
              <a:rPr sz="2400" spc="-5" dirty="0"/>
              <a:t>Countries with no</a:t>
            </a:r>
            <a:r>
              <a:rPr sz="2400" spc="-70" dirty="0"/>
              <a:t> </a:t>
            </a:r>
            <a:r>
              <a:rPr sz="2400" spc="-5" dirty="0"/>
              <a:t>quarantine</a:t>
            </a:r>
            <a:endParaRPr sz="2400"/>
          </a:p>
        </p:txBody>
      </p:sp>
      <p:sp>
        <p:nvSpPr>
          <p:cNvPr id="3" name="object 3"/>
          <p:cNvSpPr/>
          <p:nvPr/>
        </p:nvSpPr>
        <p:spPr>
          <a:xfrm>
            <a:off x="249345" y="719931"/>
            <a:ext cx="6971030" cy="5681345"/>
          </a:xfrm>
          <a:custGeom>
            <a:avLst/>
            <a:gdLst/>
            <a:ahLst/>
            <a:cxnLst/>
            <a:rect l="l" t="t" r="r" b="b"/>
            <a:pathLst>
              <a:path w="6971030" h="5681345">
                <a:moveTo>
                  <a:pt x="6970544" y="0"/>
                </a:moveTo>
                <a:lnTo>
                  <a:pt x="0" y="0"/>
                </a:lnTo>
                <a:lnTo>
                  <a:pt x="0" y="5680868"/>
                </a:lnTo>
                <a:lnTo>
                  <a:pt x="6970544" y="5680868"/>
                </a:lnTo>
                <a:lnTo>
                  <a:pt x="6970544" y="0"/>
                </a:lnTo>
                <a:close/>
              </a:path>
            </a:pathLst>
          </a:custGeom>
          <a:solidFill>
            <a:srgbClr val="DDDDDD"/>
          </a:solidFill>
        </p:spPr>
        <p:txBody>
          <a:bodyPr wrap="square" lIns="0" tIns="0" rIns="0" bIns="0" rtlCol="0"/>
          <a:lstStyle/>
          <a:p>
            <a:endParaRPr/>
          </a:p>
        </p:txBody>
      </p:sp>
      <p:sp>
        <p:nvSpPr>
          <p:cNvPr id="4" name="object 4"/>
          <p:cNvSpPr txBox="1"/>
          <p:nvPr/>
        </p:nvSpPr>
        <p:spPr>
          <a:xfrm>
            <a:off x="328070" y="1247140"/>
            <a:ext cx="6813550" cy="4408805"/>
          </a:xfrm>
          <a:prstGeom prst="rect">
            <a:avLst/>
          </a:prstGeom>
        </p:spPr>
        <p:txBody>
          <a:bodyPr vert="horz" wrap="square" lIns="0" tIns="22860" rIns="0" bIns="0" rtlCol="0">
            <a:spAutoFit/>
          </a:bodyPr>
          <a:lstStyle/>
          <a:p>
            <a:pPr marL="241300" marR="5715" indent="-228600">
              <a:lnSpc>
                <a:spcPts val="1900"/>
              </a:lnSpc>
              <a:spcBef>
                <a:spcPts val="180"/>
              </a:spcBef>
              <a:buChar char="•"/>
              <a:tabLst>
                <a:tab pos="240665" algn="l"/>
                <a:tab pos="241300" algn="l"/>
              </a:tabLst>
            </a:pPr>
            <a:r>
              <a:rPr sz="1600" spc="-5" dirty="0">
                <a:latin typeface="Arial"/>
                <a:cs typeface="Arial"/>
              </a:rPr>
              <a:t>As person has contacted </a:t>
            </a:r>
            <a:r>
              <a:rPr sz="1600" dirty="0">
                <a:latin typeface="Arial"/>
                <a:cs typeface="Arial"/>
              </a:rPr>
              <a:t>a </a:t>
            </a:r>
            <a:r>
              <a:rPr sz="1600" spc="-5" dirty="0">
                <a:latin typeface="Arial"/>
                <a:cs typeface="Arial"/>
              </a:rPr>
              <a:t>local doctor and has described symptoms  consistent with</a:t>
            </a:r>
            <a:r>
              <a:rPr sz="1600" spc="10" dirty="0">
                <a:latin typeface="Arial"/>
                <a:cs typeface="Arial"/>
              </a:rPr>
              <a:t> </a:t>
            </a:r>
            <a:r>
              <a:rPr sz="1600" spc="-5" dirty="0">
                <a:latin typeface="Arial"/>
                <a:cs typeface="Arial"/>
              </a:rPr>
              <a:t>COVID-19.</a:t>
            </a:r>
            <a:endParaRPr sz="1600">
              <a:latin typeface="Arial"/>
              <a:cs typeface="Arial"/>
            </a:endParaRPr>
          </a:p>
          <a:p>
            <a:pPr marL="241300" indent="-228600">
              <a:lnSpc>
                <a:spcPts val="1820"/>
              </a:lnSpc>
              <a:buChar char="•"/>
              <a:tabLst>
                <a:tab pos="240665" algn="l"/>
                <a:tab pos="241300" algn="l"/>
              </a:tabLst>
            </a:pPr>
            <a:r>
              <a:rPr sz="1600" spc="-5" dirty="0">
                <a:latin typeface="Arial"/>
                <a:cs typeface="Arial"/>
              </a:rPr>
              <a:t>This is </a:t>
            </a:r>
            <a:r>
              <a:rPr sz="1600" dirty="0">
                <a:latin typeface="Arial"/>
                <a:cs typeface="Arial"/>
              </a:rPr>
              <a:t>a </a:t>
            </a:r>
            <a:r>
              <a:rPr sz="1600" spc="-5" dirty="0">
                <a:latin typeface="Arial"/>
                <a:cs typeface="Arial"/>
              </a:rPr>
              <a:t>national of your country and has recently returned </a:t>
            </a:r>
            <a:r>
              <a:rPr sz="1600" dirty="0">
                <a:latin typeface="Arial"/>
                <a:cs typeface="Arial"/>
              </a:rPr>
              <a:t>from</a:t>
            </a:r>
            <a:r>
              <a:rPr sz="1600" spc="250" dirty="0">
                <a:latin typeface="Arial"/>
                <a:cs typeface="Arial"/>
              </a:rPr>
              <a:t> </a:t>
            </a:r>
            <a:r>
              <a:rPr sz="1600" dirty="0">
                <a:latin typeface="Arial"/>
                <a:cs typeface="Arial"/>
              </a:rPr>
              <a:t>a</a:t>
            </a:r>
            <a:endParaRPr sz="1600">
              <a:latin typeface="Arial"/>
              <a:cs typeface="Arial"/>
            </a:endParaRPr>
          </a:p>
          <a:p>
            <a:pPr marL="241300">
              <a:lnSpc>
                <a:spcPts val="1895"/>
              </a:lnSpc>
            </a:pPr>
            <a:r>
              <a:rPr sz="1600" spc="-5" dirty="0">
                <a:latin typeface="Arial"/>
                <a:cs typeface="Arial"/>
              </a:rPr>
              <a:t>country with high infection</a:t>
            </a:r>
            <a:r>
              <a:rPr sz="1600" spc="15" dirty="0">
                <a:latin typeface="Arial"/>
                <a:cs typeface="Arial"/>
              </a:rPr>
              <a:t> </a:t>
            </a:r>
            <a:r>
              <a:rPr sz="1600" spc="-5" dirty="0">
                <a:latin typeface="Arial"/>
                <a:cs typeface="Arial"/>
              </a:rPr>
              <a:t>rates</a:t>
            </a:r>
            <a:endParaRPr sz="1600">
              <a:latin typeface="Arial"/>
              <a:cs typeface="Arial"/>
            </a:endParaRPr>
          </a:p>
          <a:p>
            <a:pPr marL="241300" indent="-228600">
              <a:lnSpc>
                <a:spcPts val="1910"/>
              </a:lnSpc>
              <a:buChar char="•"/>
              <a:tabLst>
                <a:tab pos="240665" algn="l"/>
                <a:tab pos="241300" algn="l"/>
              </a:tabLst>
            </a:pPr>
            <a:r>
              <a:rPr sz="1600" spc="-5" dirty="0">
                <a:latin typeface="Arial"/>
                <a:cs typeface="Arial"/>
              </a:rPr>
              <a:t>The</a:t>
            </a:r>
            <a:r>
              <a:rPr sz="1600" spc="40" dirty="0">
                <a:latin typeface="Arial"/>
                <a:cs typeface="Arial"/>
              </a:rPr>
              <a:t> </a:t>
            </a:r>
            <a:r>
              <a:rPr sz="1600" spc="-5" dirty="0">
                <a:latin typeface="Arial"/>
                <a:cs typeface="Arial"/>
              </a:rPr>
              <a:t>department</a:t>
            </a:r>
            <a:r>
              <a:rPr sz="1600" spc="45" dirty="0">
                <a:latin typeface="Arial"/>
                <a:cs typeface="Arial"/>
              </a:rPr>
              <a:t> </a:t>
            </a:r>
            <a:r>
              <a:rPr sz="1600" spc="-5" dirty="0">
                <a:latin typeface="Arial"/>
                <a:cs typeface="Arial"/>
              </a:rPr>
              <a:t>of</a:t>
            </a:r>
            <a:r>
              <a:rPr sz="1600" spc="45" dirty="0">
                <a:latin typeface="Arial"/>
                <a:cs typeface="Arial"/>
              </a:rPr>
              <a:t> </a:t>
            </a:r>
            <a:r>
              <a:rPr sz="1600" spc="-5" dirty="0">
                <a:latin typeface="Arial"/>
                <a:cs typeface="Arial"/>
              </a:rPr>
              <a:t>health</a:t>
            </a:r>
            <a:r>
              <a:rPr sz="1600" spc="40" dirty="0">
                <a:latin typeface="Arial"/>
                <a:cs typeface="Arial"/>
              </a:rPr>
              <a:t> </a:t>
            </a:r>
            <a:r>
              <a:rPr sz="1600" spc="-5" dirty="0">
                <a:latin typeface="Arial"/>
                <a:cs typeface="Arial"/>
              </a:rPr>
              <a:t>or</a:t>
            </a:r>
            <a:r>
              <a:rPr sz="1600" spc="50" dirty="0">
                <a:latin typeface="Arial"/>
                <a:cs typeface="Arial"/>
              </a:rPr>
              <a:t> </a:t>
            </a:r>
            <a:r>
              <a:rPr sz="1600" spc="-5" dirty="0">
                <a:latin typeface="Arial"/>
                <a:cs typeface="Arial"/>
              </a:rPr>
              <a:t>your</a:t>
            </a:r>
            <a:r>
              <a:rPr sz="1600" spc="45" dirty="0">
                <a:latin typeface="Arial"/>
                <a:cs typeface="Arial"/>
              </a:rPr>
              <a:t> </a:t>
            </a:r>
            <a:r>
              <a:rPr sz="1600" spc="-5" dirty="0">
                <a:latin typeface="Arial"/>
                <a:cs typeface="Arial"/>
              </a:rPr>
              <a:t>equivalent</a:t>
            </a:r>
            <a:r>
              <a:rPr sz="1600" spc="45" dirty="0">
                <a:latin typeface="Arial"/>
                <a:cs typeface="Arial"/>
              </a:rPr>
              <a:t> </a:t>
            </a:r>
            <a:r>
              <a:rPr sz="1600" spc="-5" dirty="0">
                <a:latin typeface="Arial"/>
                <a:cs typeface="Arial"/>
              </a:rPr>
              <a:t>has</a:t>
            </a:r>
            <a:r>
              <a:rPr sz="1600" spc="40" dirty="0">
                <a:latin typeface="Arial"/>
                <a:cs typeface="Arial"/>
              </a:rPr>
              <a:t> </a:t>
            </a:r>
            <a:r>
              <a:rPr sz="1600" spc="-5" dirty="0">
                <a:latin typeface="Arial"/>
                <a:cs typeface="Arial"/>
              </a:rPr>
              <a:t>sent</a:t>
            </a:r>
            <a:r>
              <a:rPr sz="1600" spc="50" dirty="0">
                <a:latin typeface="Arial"/>
                <a:cs typeface="Arial"/>
              </a:rPr>
              <a:t> </a:t>
            </a:r>
            <a:r>
              <a:rPr sz="1600" dirty="0">
                <a:latin typeface="Arial"/>
                <a:cs typeface="Arial"/>
              </a:rPr>
              <a:t>a</a:t>
            </a:r>
            <a:r>
              <a:rPr sz="1600" spc="40" dirty="0">
                <a:latin typeface="Arial"/>
                <a:cs typeface="Arial"/>
              </a:rPr>
              <a:t> </a:t>
            </a:r>
            <a:r>
              <a:rPr sz="1600" spc="-5" dirty="0">
                <a:latin typeface="Arial"/>
                <a:cs typeface="Arial"/>
              </a:rPr>
              <a:t>testing</a:t>
            </a:r>
            <a:r>
              <a:rPr sz="1600" spc="40" dirty="0">
                <a:latin typeface="Arial"/>
                <a:cs typeface="Arial"/>
              </a:rPr>
              <a:t> </a:t>
            </a:r>
            <a:r>
              <a:rPr sz="1600" spc="-5" dirty="0">
                <a:latin typeface="Arial"/>
                <a:cs typeface="Arial"/>
              </a:rPr>
              <a:t>team</a:t>
            </a:r>
            <a:r>
              <a:rPr sz="1600" spc="45" dirty="0">
                <a:latin typeface="Arial"/>
                <a:cs typeface="Arial"/>
              </a:rPr>
              <a:t> </a:t>
            </a:r>
            <a:r>
              <a:rPr sz="1600" spc="-5" dirty="0">
                <a:latin typeface="Arial"/>
                <a:cs typeface="Arial"/>
              </a:rPr>
              <a:t>and</a:t>
            </a:r>
            <a:endParaRPr sz="1600">
              <a:latin typeface="Arial"/>
              <a:cs typeface="Arial"/>
            </a:endParaRPr>
          </a:p>
          <a:p>
            <a:pPr marL="241300" marR="6350">
              <a:lnSpc>
                <a:spcPts val="1900"/>
              </a:lnSpc>
              <a:spcBef>
                <a:spcPts val="175"/>
              </a:spcBef>
            </a:pPr>
            <a:r>
              <a:rPr sz="1600" spc="-5" dirty="0">
                <a:latin typeface="Arial"/>
                <a:cs typeface="Arial"/>
              </a:rPr>
              <a:t>has taken </a:t>
            </a:r>
            <a:r>
              <a:rPr sz="1600" dirty="0">
                <a:latin typeface="Arial"/>
                <a:cs typeface="Arial"/>
              </a:rPr>
              <a:t>a </a:t>
            </a:r>
            <a:r>
              <a:rPr sz="1600" spc="-5" dirty="0">
                <a:latin typeface="Arial"/>
                <a:cs typeface="Arial"/>
              </a:rPr>
              <a:t>specimen </a:t>
            </a:r>
            <a:r>
              <a:rPr sz="1600" dirty="0">
                <a:latin typeface="Arial"/>
                <a:cs typeface="Arial"/>
              </a:rPr>
              <a:t>for </a:t>
            </a:r>
            <a:r>
              <a:rPr sz="1600" spc="-5" dirty="0">
                <a:latin typeface="Arial"/>
                <a:cs typeface="Arial"/>
              </a:rPr>
              <a:t>analysis and you expect </a:t>
            </a:r>
            <a:r>
              <a:rPr sz="1600" dirty="0">
                <a:latin typeface="Arial"/>
                <a:cs typeface="Arial"/>
              </a:rPr>
              <a:t>the </a:t>
            </a:r>
            <a:r>
              <a:rPr sz="1600" spc="-5" dirty="0">
                <a:latin typeface="Arial"/>
                <a:cs typeface="Arial"/>
              </a:rPr>
              <a:t>result in </a:t>
            </a:r>
            <a:r>
              <a:rPr sz="1600" dirty="0">
                <a:latin typeface="Arial"/>
                <a:cs typeface="Arial"/>
              </a:rPr>
              <a:t>the </a:t>
            </a:r>
            <a:r>
              <a:rPr sz="1600" spc="-5" dirty="0">
                <a:latin typeface="Arial"/>
                <a:cs typeface="Arial"/>
              </a:rPr>
              <a:t>next  24-48 hours</a:t>
            </a:r>
            <a:endParaRPr sz="1600">
              <a:latin typeface="Arial"/>
              <a:cs typeface="Arial"/>
            </a:endParaRPr>
          </a:p>
          <a:p>
            <a:pPr marL="241300" indent="-228600">
              <a:lnSpc>
                <a:spcPts val="1820"/>
              </a:lnSpc>
              <a:buChar char="•"/>
              <a:tabLst>
                <a:tab pos="240665" algn="l"/>
                <a:tab pos="241300" algn="l"/>
              </a:tabLst>
            </a:pPr>
            <a:r>
              <a:rPr sz="1600" spc="-5" dirty="0">
                <a:latin typeface="Arial"/>
                <a:cs typeface="Arial"/>
              </a:rPr>
              <a:t>The</a:t>
            </a:r>
            <a:r>
              <a:rPr sz="1600" spc="160" dirty="0">
                <a:latin typeface="Arial"/>
                <a:cs typeface="Arial"/>
              </a:rPr>
              <a:t> </a:t>
            </a:r>
            <a:r>
              <a:rPr sz="1600" spc="-5" dirty="0">
                <a:latin typeface="Arial"/>
                <a:cs typeface="Arial"/>
              </a:rPr>
              <a:t>person</a:t>
            </a:r>
            <a:r>
              <a:rPr sz="1600" spc="160" dirty="0">
                <a:latin typeface="Arial"/>
                <a:cs typeface="Arial"/>
              </a:rPr>
              <a:t> </a:t>
            </a:r>
            <a:r>
              <a:rPr sz="1600" spc="-5" dirty="0">
                <a:latin typeface="Arial"/>
                <a:cs typeface="Arial"/>
              </a:rPr>
              <a:t>arrived</a:t>
            </a:r>
            <a:r>
              <a:rPr sz="1600" spc="160" dirty="0">
                <a:latin typeface="Arial"/>
                <a:cs typeface="Arial"/>
              </a:rPr>
              <a:t> </a:t>
            </a:r>
            <a:r>
              <a:rPr sz="1600" spc="-5" dirty="0">
                <a:latin typeface="Arial"/>
                <a:cs typeface="Arial"/>
              </a:rPr>
              <a:t>in</a:t>
            </a:r>
            <a:r>
              <a:rPr sz="1600" spc="160" dirty="0">
                <a:latin typeface="Arial"/>
                <a:cs typeface="Arial"/>
              </a:rPr>
              <a:t> </a:t>
            </a:r>
            <a:r>
              <a:rPr sz="1600" dirty="0">
                <a:latin typeface="Arial"/>
                <a:cs typeface="Arial"/>
              </a:rPr>
              <a:t>the</a:t>
            </a:r>
            <a:r>
              <a:rPr sz="1600" spc="160" dirty="0">
                <a:latin typeface="Arial"/>
                <a:cs typeface="Arial"/>
              </a:rPr>
              <a:t> </a:t>
            </a:r>
            <a:r>
              <a:rPr sz="1600" spc="-5" dirty="0">
                <a:latin typeface="Arial"/>
                <a:cs typeface="Arial"/>
              </a:rPr>
              <a:t>country</a:t>
            </a:r>
            <a:r>
              <a:rPr sz="1600" spc="165" dirty="0">
                <a:latin typeface="Arial"/>
                <a:cs typeface="Arial"/>
              </a:rPr>
              <a:t> </a:t>
            </a:r>
            <a:r>
              <a:rPr sz="1600" spc="-5" dirty="0">
                <a:latin typeface="Arial"/>
                <a:cs typeface="Arial"/>
              </a:rPr>
              <a:t>by</a:t>
            </a:r>
            <a:r>
              <a:rPr sz="1600" spc="165" dirty="0">
                <a:latin typeface="Arial"/>
                <a:cs typeface="Arial"/>
              </a:rPr>
              <a:t> </a:t>
            </a:r>
            <a:r>
              <a:rPr sz="1600" spc="-5" dirty="0">
                <a:latin typeface="Arial"/>
                <a:cs typeface="Arial"/>
              </a:rPr>
              <a:t>air</a:t>
            </a:r>
            <a:r>
              <a:rPr sz="1600" spc="170" dirty="0">
                <a:latin typeface="Arial"/>
                <a:cs typeface="Arial"/>
              </a:rPr>
              <a:t> </a:t>
            </a:r>
            <a:r>
              <a:rPr sz="1600" dirty="0">
                <a:latin typeface="Arial"/>
                <a:cs typeface="Arial"/>
              </a:rPr>
              <a:t>5</a:t>
            </a:r>
            <a:r>
              <a:rPr sz="1600" spc="160" dirty="0">
                <a:latin typeface="Arial"/>
                <a:cs typeface="Arial"/>
              </a:rPr>
              <a:t> </a:t>
            </a:r>
            <a:r>
              <a:rPr sz="1600" spc="-5" dirty="0">
                <a:latin typeface="Arial"/>
                <a:cs typeface="Arial"/>
              </a:rPr>
              <a:t>days</a:t>
            </a:r>
            <a:r>
              <a:rPr sz="1600" spc="165" dirty="0">
                <a:latin typeface="Arial"/>
                <a:cs typeface="Arial"/>
              </a:rPr>
              <a:t> </a:t>
            </a:r>
            <a:r>
              <a:rPr sz="1600" spc="-5" dirty="0">
                <a:latin typeface="Arial"/>
                <a:cs typeface="Arial"/>
              </a:rPr>
              <a:t>ago</a:t>
            </a:r>
            <a:r>
              <a:rPr sz="1600" spc="160" dirty="0">
                <a:latin typeface="Arial"/>
                <a:cs typeface="Arial"/>
              </a:rPr>
              <a:t> </a:t>
            </a:r>
            <a:r>
              <a:rPr sz="1600" spc="-5" dirty="0">
                <a:latin typeface="Arial"/>
                <a:cs typeface="Arial"/>
              </a:rPr>
              <a:t>and</a:t>
            </a:r>
            <a:r>
              <a:rPr sz="1600" spc="160" dirty="0">
                <a:latin typeface="Arial"/>
                <a:cs typeface="Arial"/>
              </a:rPr>
              <a:t> </a:t>
            </a:r>
            <a:r>
              <a:rPr sz="1600" dirty="0">
                <a:latin typeface="Arial"/>
                <a:cs typeface="Arial"/>
              </a:rPr>
              <a:t>started</a:t>
            </a:r>
            <a:r>
              <a:rPr sz="1600" spc="160" dirty="0">
                <a:latin typeface="Arial"/>
                <a:cs typeface="Arial"/>
              </a:rPr>
              <a:t> </a:t>
            </a:r>
            <a:r>
              <a:rPr sz="1600" dirty="0">
                <a:latin typeface="Arial"/>
                <a:cs typeface="Arial"/>
              </a:rPr>
              <a:t>to</a:t>
            </a:r>
            <a:r>
              <a:rPr sz="1600" spc="160" dirty="0">
                <a:latin typeface="Arial"/>
                <a:cs typeface="Arial"/>
              </a:rPr>
              <a:t> </a:t>
            </a:r>
            <a:r>
              <a:rPr sz="1600" spc="-5" dirty="0">
                <a:latin typeface="Arial"/>
                <a:cs typeface="Arial"/>
              </a:rPr>
              <a:t>feel</a:t>
            </a:r>
            <a:endParaRPr sz="1600">
              <a:latin typeface="Arial"/>
              <a:cs typeface="Arial"/>
            </a:endParaRPr>
          </a:p>
          <a:p>
            <a:pPr marL="241300">
              <a:lnSpc>
                <a:spcPts val="1895"/>
              </a:lnSpc>
            </a:pPr>
            <a:r>
              <a:rPr sz="1600" spc="-10" dirty="0">
                <a:latin typeface="Arial"/>
                <a:cs typeface="Arial"/>
              </a:rPr>
              <a:t>unwell </a:t>
            </a:r>
            <a:r>
              <a:rPr sz="1600" spc="-5" dirty="0">
                <a:latin typeface="Arial"/>
                <a:cs typeface="Arial"/>
              </a:rPr>
              <a:t>yesterday with symptoms becoming progressively</a:t>
            </a:r>
            <a:r>
              <a:rPr sz="1600" spc="45" dirty="0">
                <a:latin typeface="Arial"/>
                <a:cs typeface="Arial"/>
              </a:rPr>
              <a:t> </a:t>
            </a:r>
            <a:r>
              <a:rPr sz="1600" spc="-5" dirty="0">
                <a:latin typeface="Arial"/>
                <a:cs typeface="Arial"/>
              </a:rPr>
              <a:t>worse</a:t>
            </a:r>
            <a:endParaRPr sz="1600">
              <a:latin typeface="Arial"/>
              <a:cs typeface="Arial"/>
            </a:endParaRPr>
          </a:p>
          <a:p>
            <a:pPr marL="241300" indent="-228600" algn="just">
              <a:lnSpc>
                <a:spcPts val="1910"/>
              </a:lnSpc>
              <a:buChar char="•"/>
              <a:tabLst>
                <a:tab pos="241300" algn="l"/>
              </a:tabLst>
            </a:pPr>
            <a:r>
              <a:rPr sz="1600" spc="-5" dirty="0">
                <a:latin typeface="Arial"/>
                <a:cs typeface="Arial"/>
              </a:rPr>
              <a:t>The person travelled on </a:t>
            </a:r>
            <a:r>
              <a:rPr sz="1600" dirty="0">
                <a:latin typeface="Arial"/>
                <a:cs typeface="Arial"/>
              </a:rPr>
              <a:t>the </a:t>
            </a:r>
            <a:r>
              <a:rPr sz="1600" spc="-5" dirty="0">
                <a:latin typeface="Arial"/>
                <a:cs typeface="Arial"/>
              </a:rPr>
              <a:t>national carrier. They described </a:t>
            </a:r>
            <a:r>
              <a:rPr sz="1600" dirty="0">
                <a:latin typeface="Arial"/>
                <a:cs typeface="Arial"/>
              </a:rPr>
              <a:t>the</a:t>
            </a:r>
            <a:r>
              <a:rPr sz="1600" spc="35" dirty="0">
                <a:latin typeface="Arial"/>
                <a:cs typeface="Arial"/>
              </a:rPr>
              <a:t> </a:t>
            </a:r>
            <a:r>
              <a:rPr sz="1600" spc="-5" dirty="0">
                <a:latin typeface="Arial"/>
                <a:cs typeface="Arial"/>
              </a:rPr>
              <a:t>aircraft</a:t>
            </a:r>
            <a:endParaRPr sz="1600">
              <a:latin typeface="Arial"/>
              <a:cs typeface="Arial"/>
            </a:endParaRPr>
          </a:p>
          <a:p>
            <a:pPr marL="241300" marR="5715" algn="just">
              <a:lnSpc>
                <a:spcPts val="1900"/>
              </a:lnSpc>
              <a:spcBef>
                <a:spcPts val="175"/>
              </a:spcBef>
            </a:pPr>
            <a:r>
              <a:rPr sz="1600" spc="-5" dirty="0">
                <a:latin typeface="Arial"/>
                <a:cs typeface="Arial"/>
              </a:rPr>
              <a:t>as half full and that </a:t>
            </a:r>
            <a:r>
              <a:rPr sz="1600" dirty="0">
                <a:latin typeface="Arial"/>
                <a:cs typeface="Arial"/>
              </a:rPr>
              <a:t>the </a:t>
            </a:r>
            <a:r>
              <a:rPr sz="1600" spc="-5" dirty="0">
                <a:latin typeface="Arial"/>
                <a:cs typeface="Arial"/>
              </a:rPr>
              <a:t>crew took recommended </a:t>
            </a:r>
            <a:r>
              <a:rPr sz="1600" dirty="0">
                <a:latin typeface="Arial"/>
                <a:cs typeface="Arial"/>
              </a:rPr>
              <a:t>safety </a:t>
            </a:r>
            <a:r>
              <a:rPr sz="1600" spc="-5" dirty="0">
                <a:latin typeface="Arial"/>
                <a:cs typeface="Arial"/>
              </a:rPr>
              <a:t>precautions  (masks, sanitiser and distributed seating arrangements). Boarding was  orderly.</a:t>
            </a:r>
            <a:endParaRPr sz="1600">
              <a:latin typeface="Arial"/>
              <a:cs typeface="Arial"/>
            </a:endParaRPr>
          </a:p>
          <a:p>
            <a:pPr marL="241300" indent="-228600" algn="just">
              <a:lnSpc>
                <a:spcPts val="1814"/>
              </a:lnSpc>
              <a:buChar char="•"/>
              <a:tabLst>
                <a:tab pos="241300" algn="l"/>
              </a:tabLst>
            </a:pPr>
            <a:r>
              <a:rPr sz="1600" spc="-5" dirty="0">
                <a:latin typeface="Arial"/>
                <a:cs typeface="Arial"/>
              </a:rPr>
              <a:t>At</a:t>
            </a:r>
            <a:r>
              <a:rPr sz="1600" spc="245" dirty="0">
                <a:latin typeface="Arial"/>
                <a:cs typeface="Arial"/>
              </a:rPr>
              <a:t> </a:t>
            </a:r>
            <a:r>
              <a:rPr sz="1600" dirty="0">
                <a:latin typeface="Arial"/>
                <a:cs typeface="Arial"/>
              </a:rPr>
              <a:t>the</a:t>
            </a:r>
            <a:r>
              <a:rPr sz="1600" spc="235" dirty="0">
                <a:latin typeface="Arial"/>
                <a:cs typeface="Arial"/>
              </a:rPr>
              <a:t> </a:t>
            </a:r>
            <a:r>
              <a:rPr sz="1600" spc="-5" dirty="0">
                <a:latin typeface="Arial"/>
                <a:cs typeface="Arial"/>
              </a:rPr>
              <a:t>departure</a:t>
            </a:r>
            <a:r>
              <a:rPr sz="1600" spc="240" dirty="0">
                <a:latin typeface="Arial"/>
                <a:cs typeface="Arial"/>
              </a:rPr>
              <a:t> </a:t>
            </a:r>
            <a:r>
              <a:rPr sz="1600" spc="-5" dirty="0">
                <a:latin typeface="Arial"/>
                <a:cs typeface="Arial"/>
              </a:rPr>
              <a:t>airport</a:t>
            </a:r>
            <a:r>
              <a:rPr sz="1600" spc="245" dirty="0">
                <a:latin typeface="Arial"/>
                <a:cs typeface="Arial"/>
              </a:rPr>
              <a:t> </a:t>
            </a:r>
            <a:r>
              <a:rPr sz="1600" spc="-5" dirty="0">
                <a:latin typeface="Arial"/>
                <a:cs typeface="Arial"/>
              </a:rPr>
              <a:t>security</a:t>
            </a:r>
            <a:r>
              <a:rPr sz="1600" spc="240" dirty="0">
                <a:latin typeface="Arial"/>
                <a:cs typeface="Arial"/>
              </a:rPr>
              <a:t> </a:t>
            </a:r>
            <a:r>
              <a:rPr sz="1600" spc="-5" dirty="0">
                <a:latin typeface="Arial"/>
                <a:cs typeface="Arial"/>
              </a:rPr>
              <a:t>was</a:t>
            </a:r>
            <a:r>
              <a:rPr sz="1600" spc="240" dirty="0">
                <a:latin typeface="Arial"/>
                <a:cs typeface="Arial"/>
              </a:rPr>
              <a:t> </a:t>
            </a:r>
            <a:r>
              <a:rPr sz="1600" spc="-5" dirty="0">
                <a:latin typeface="Arial"/>
                <a:cs typeface="Arial"/>
              </a:rPr>
              <a:t>described</a:t>
            </a:r>
            <a:r>
              <a:rPr sz="1600" spc="240" dirty="0">
                <a:latin typeface="Arial"/>
                <a:cs typeface="Arial"/>
              </a:rPr>
              <a:t> </a:t>
            </a:r>
            <a:r>
              <a:rPr sz="1600" spc="-5" dirty="0">
                <a:latin typeface="Arial"/>
                <a:cs typeface="Arial"/>
              </a:rPr>
              <a:t>as</a:t>
            </a:r>
            <a:r>
              <a:rPr sz="1600" spc="240" dirty="0">
                <a:latin typeface="Arial"/>
                <a:cs typeface="Arial"/>
              </a:rPr>
              <a:t> </a:t>
            </a:r>
            <a:r>
              <a:rPr sz="1600" spc="-5" dirty="0">
                <a:latin typeface="Arial"/>
                <a:cs typeface="Arial"/>
              </a:rPr>
              <a:t>chaotic</a:t>
            </a:r>
            <a:r>
              <a:rPr sz="1600" spc="240" dirty="0">
                <a:latin typeface="Arial"/>
                <a:cs typeface="Arial"/>
              </a:rPr>
              <a:t> </a:t>
            </a:r>
            <a:r>
              <a:rPr sz="1600" spc="-5" dirty="0">
                <a:latin typeface="Arial"/>
                <a:cs typeface="Arial"/>
              </a:rPr>
              <a:t>with</a:t>
            </a:r>
            <a:r>
              <a:rPr sz="1600" spc="240" dirty="0">
                <a:latin typeface="Arial"/>
                <a:cs typeface="Arial"/>
              </a:rPr>
              <a:t> </a:t>
            </a:r>
            <a:r>
              <a:rPr sz="1600" spc="-5" dirty="0">
                <a:latin typeface="Arial"/>
                <a:cs typeface="Arial"/>
              </a:rPr>
              <a:t>people</a:t>
            </a:r>
            <a:endParaRPr sz="1600">
              <a:latin typeface="Arial"/>
              <a:cs typeface="Arial"/>
            </a:endParaRPr>
          </a:p>
          <a:p>
            <a:pPr marL="241300" algn="just">
              <a:lnSpc>
                <a:spcPts val="1910"/>
              </a:lnSpc>
            </a:pPr>
            <a:r>
              <a:rPr sz="1600" spc="-5" dirty="0">
                <a:latin typeface="Arial"/>
                <a:cs typeface="Arial"/>
              </a:rPr>
              <a:t>pushed</a:t>
            </a:r>
            <a:r>
              <a:rPr sz="1600" spc="60" dirty="0">
                <a:latin typeface="Arial"/>
                <a:cs typeface="Arial"/>
              </a:rPr>
              <a:t> </a:t>
            </a:r>
            <a:r>
              <a:rPr sz="1600" spc="-5" dirty="0">
                <a:latin typeface="Arial"/>
                <a:cs typeface="Arial"/>
              </a:rPr>
              <a:t>close</a:t>
            </a:r>
            <a:r>
              <a:rPr sz="1600" spc="60" dirty="0">
                <a:latin typeface="Arial"/>
                <a:cs typeface="Arial"/>
              </a:rPr>
              <a:t> </a:t>
            </a:r>
            <a:r>
              <a:rPr sz="1600" spc="-5" dirty="0">
                <a:latin typeface="Arial"/>
                <a:cs typeface="Arial"/>
              </a:rPr>
              <a:t>together</a:t>
            </a:r>
            <a:r>
              <a:rPr sz="1600" spc="65" dirty="0">
                <a:latin typeface="Arial"/>
                <a:cs typeface="Arial"/>
              </a:rPr>
              <a:t> </a:t>
            </a:r>
            <a:r>
              <a:rPr sz="1600" spc="-5" dirty="0">
                <a:latin typeface="Arial"/>
                <a:cs typeface="Arial"/>
              </a:rPr>
              <a:t>at</a:t>
            </a:r>
            <a:r>
              <a:rPr sz="1600" spc="70" dirty="0">
                <a:latin typeface="Arial"/>
                <a:cs typeface="Arial"/>
              </a:rPr>
              <a:t> </a:t>
            </a:r>
            <a:r>
              <a:rPr sz="1600" spc="-5" dirty="0">
                <a:latin typeface="Arial"/>
                <a:cs typeface="Arial"/>
              </a:rPr>
              <a:t>security</a:t>
            </a:r>
            <a:r>
              <a:rPr sz="1600" spc="60" dirty="0">
                <a:latin typeface="Arial"/>
                <a:cs typeface="Arial"/>
              </a:rPr>
              <a:t> </a:t>
            </a:r>
            <a:r>
              <a:rPr sz="1600" spc="-5" dirty="0">
                <a:latin typeface="Arial"/>
                <a:cs typeface="Arial"/>
              </a:rPr>
              <a:t>and</a:t>
            </a:r>
            <a:r>
              <a:rPr sz="1600" spc="60" dirty="0">
                <a:latin typeface="Arial"/>
                <a:cs typeface="Arial"/>
              </a:rPr>
              <a:t> </a:t>
            </a:r>
            <a:r>
              <a:rPr sz="1600" spc="-5" dirty="0">
                <a:latin typeface="Arial"/>
                <a:cs typeface="Arial"/>
              </a:rPr>
              <a:t>security</a:t>
            </a:r>
            <a:r>
              <a:rPr sz="1600" spc="65" dirty="0">
                <a:latin typeface="Arial"/>
                <a:cs typeface="Arial"/>
              </a:rPr>
              <a:t> </a:t>
            </a:r>
            <a:r>
              <a:rPr sz="1600" dirty="0">
                <a:latin typeface="Arial"/>
                <a:cs typeface="Arial"/>
              </a:rPr>
              <a:t>teams</a:t>
            </a:r>
            <a:r>
              <a:rPr sz="1600" spc="60" dirty="0">
                <a:latin typeface="Arial"/>
                <a:cs typeface="Arial"/>
              </a:rPr>
              <a:t> </a:t>
            </a:r>
            <a:r>
              <a:rPr sz="1600" spc="-5" dirty="0">
                <a:latin typeface="Arial"/>
                <a:cs typeface="Arial"/>
              </a:rPr>
              <a:t>requiring</a:t>
            </a:r>
            <a:r>
              <a:rPr sz="1600" spc="55" dirty="0">
                <a:latin typeface="Arial"/>
                <a:cs typeface="Arial"/>
              </a:rPr>
              <a:t> </a:t>
            </a:r>
            <a:r>
              <a:rPr sz="1600" spc="-5" dirty="0">
                <a:latin typeface="Arial"/>
                <a:cs typeface="Arial"/>
              </a:rPr>
              <a:t>people</a:t>
            </a:r>
            <a:r>
              <a:rPr sz="1600" spc="60" dirty="0">
                <a:latin typeface="Arial"/>
                <a:cs typeface="Arial"/>
              </a:rPr>
              <a:t> </a:t>
            </a:r>
            <a:r>
              <a:rPr sz="1600" spc="5" dirty="0">
                <a:latin typeface="Arial"/>
                <a:cs typeface="Arial"/>
              </a:rPr>
              <a:t>to</a:t>
            </a:r>
            <a:endParaRPr sz="1600">
              <a:latin typeface="Arial"/>
              <a:cs typeface="Arial"/>
            </a:endParaRPr>
          </a:p>
          <a:p>
            <a:pPr marL="241300" algn="just">
              <a:lnSpc>
                <a:spcPts val="1910"/>
              </a:lnSpc>
              <a:spcBef>
                <a:spcPts val="95"/>
              </a:spcBef>
            </a:pPr>
            <a:r>
              <a:rPr sz="1600" spc="-5" dirty="0">
                <a:latin typeface="Arial"/>
                <a:cs typeface="Arial"/>
              </a:rPr>
              <a:t>remove masks in crowded areas </a:t>
            </a:r>
            <a:r>
              <a:rPr sz="1600" dirty="0">
                <a:latin typeface="Arial"/>
                <a:cs typeface="Arial"/>
              </a:rPr>
              <a:t>to </a:t>
            </a:r>
            <a:r>
              <a:rPr sz="1600" spc="-5" dirty="0">
                <a:latin typeface="Arial"/>
                <a:cs typeface="Arial"/>
              </a:rPr>
              <a:t>verify</a:t>
            </a:r>
            <a:r>
              <a:rPr sz="1600" spc="35" dirty="0">
                <a:latin typeface="Arial"/>
                <a:cs typeface="Arial"/>
              </a:rPr>
              <a:t> </a:t>
            </a:r>
            <a:r>
              <a:rPr sz="1600" spc="-5" dirty="0">
                <a:latin typeface="Arial"/>
                <a:cs typeface="Arial"/>
              </a:rPr>
              <a:t>identities.</a:t>
            </a:r>
            <a:endParaRPr sz="1600">
              <a:latin typeface="Arial"/>
              <a:cs typeface="Arial"/>
            </a:endParaRPr>
          </a:p>
          <a:p>
            <a:pPr marL="241300" marR="6350" indent="-228600" algn="just">
              <a:lnSpc>
                <a:spcPts val="1900"/>
              </a:lnSpc>
              <a:spcBef>
                <a:spcPts val="70"/>
              </a:spcBef>
              <a:buChar char="•"/>
              <a:tabLst>
                <a:tab pos="241300" algn="l"/>
              </a:tabLst>
            </a:pPr>
            <a:r>
              <a:rPr sz="1600" spc="-5" dirty="0">
                <a:latin typeface="Arial"/>
                <a:cs typeface="Arial"/>
              </a:rPr>
              <a:t>Since arriving home </a:t>
            </a:r>
            <a:r>
              <a:rPr sz="1600" dirty="0">
                <a:latin typeface="Arial"/>
                <a:cs typeface="Arial"/>
              </a:rPr>
              <a:t>the </a:t>
            </a:r>
            <a:r>
              <a:rPr sz="1600" spc="-5" dirty="0">
                <a:latin typeface="Arial"/>
                <a:cs typeface="Arial"/>
              </a:rPr>
              <a:t>suspected case has been out </a:t>
            </a:r>
            <a:r>
              <a:rPr sz="1600" spc="-10" dirty="0">
                <a:latin typeface="Arial"/>
                <a:cs typeface="Arial"/>
              </a:rPr>
              <a:t>locally </a:t>
            </a:r>
            <a:r>
              <a:rPr sz="1600" spc="-5" dirty="0">
                <a:latin typeface="Arial"/>
                <a:cs typeface="Arial"/>
              </a:rPr>
              <a:t>and has  mixed with friends and</a:t>
            </a:r>
            <a:r>
              <a:rPr sz="1600" spc="15" dirty="0">
                <a:latin typeface="Arial"/>
                <a:cs typeface="Arial"/>
              </a:rPr>
              <a:t> </a:t>
            </a:r>
            <a:r>
              <a:rPr sz="1600" spc="-5" dirty="0">
                <a:latin typeface="Arial"/>
                <a:cs typeface="Arial"/>
              </a:rPr>
              <a:t>family</a:t>
            </a:r>
            <a:endParaRPr sz="1600">
              <a:latin typeface="Arial"/>
              <a:cs typeface="Arial"/>
            </a:endParaRPr>
          </a:p>
        </p:txBody>
      </p:sp>
      <p:grpSp>
        <p:nvGrpSpPr>
          <p:cNvPr id="5" name="object 5"/>
          <p:cNvGrpSpPr/>
          <p:nvPr/>
        </p:nvGrpSpPr>
        <p:grpSpPr>
          <a:xfrm>
            <a:off x="7732776" y="0"/>
            <a:ext cx="4459605" cy="701040"/>
            <a:chOff x="7732776" y="0"/>
            <a:chExt cx="4459605" cy="701040"/>
          </a:xfrm>
        </p:grpSpPr>
        <p:sp>
          <p:nvSpPr>
            <p:cNvPr id="6" name="object 6"/>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8" name="object 8"/>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10" name="object 10"/>
          <p:cNvSpPr txBox="1"/>
          <p:nvPr/>
        </p:nvSpPr>
        <p:spPr>
          <a:xfrm>
            <a:off x="8040687" y="1587"/>
            <a:ext cx="3881754" cy="609600"/>
          </a:xfrm>
          <a:prstGeom prst="rect">
            <a:avLst/>
          </a:prstGeom>
          <a:solidFill>
            <a:srgbClr val="D86422"/>
          </a:solidFill>
        </p:spPr>
        <p:txBody>
          <a:bodyPr vert="horz" wrap="square" lIns="0" tIns="180340" rIns="0" bIns="0" rtlCol="0">
            <a:spAutoFit/>
          </a:bodyPr>
          <a:lstStyle/>
          <a:p>
            <a:pPr marL="234315" algn="ctr">
              <a:lnSpc>
                <a:spcPct val="100000"/>
              </a:lnSpc>
              <a:spcBef>
                <a:spcPts val="1420"/>
              </a:spcBef>
            </a:pPr>
            <a:r>
              <a:rPr sz="2000" spc="-5" dirty="0">
                <a:solidFill>
                  <a:srgbClr val="FFFFFF"/>
                </a:solidFill>
                <a:latin typeface="Arial Black"/>
                <a:cs typeface="Arial Black"/>
              </a:rPr>
              <a:t>SIMULATION</a:t>
            </a:r>
            <a:r>
              <a:rPr sz="2000" spc="-20" dirty="0">
                <a:solidFill>
                  <a:srgbClr val="FFFFFF"/>
                </a:solidFill>
                <a:latin typeface="Arial Black"/>
                <a:cs typeface="Arial Black"/>
              </a:rPr>
              <a:t> </a:t>
            </a:r>
            <a:r>
              <a:rPr sz="2000" spc="-5" dirty="0">
                <a:solidFill>
                  <a:srgbClr val="FFFFFF"/>
                </a:solidFill>
                <a:latin typeface="Arial Black"/>
                <a:cs typeface="Arial Black"/>
              </a:rPr>
              <a:t>ONLY</a:t>
            </a:r>
            <a:endParaRPr sz="2000">
              <a:latin typeface="Arial Black"/>
              <a:cs typeface="Arial Black"/>
            </a:endParaRPr>
          </a:p>
        </p:txBody>
      </p:sp>
      <p:sp>
        <p:nvSpPr>
          <p:cNvPr id="11" name="object 11"/>
          <p:cNvSpPr/>
          <p:nvPr/>
        </p:nvSpPr>
        <p:spPr>
          <a:xfrm>
            <a:off x="7391018" y="756738"/>
            <a:ext cx="4469956" cy="300246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4895" y="5833871"/>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5" y="27939"/>
            <a:ext cx="7284720" cy="452120"/>
          </a:xfrm>
          <a:prstGeom prst="rect">
            <a:avLst/>
          </a:prstGeom>
        </p:spPr>
        <p:txBody>
          <a:bodyPr vert="horz" wrap="square" lIns="0" tIns="12700" rIns="0" bIns="0" rtlCol="0">
            <a:spAutoFit/>
          </a:bodyPr>
          <a:lstStyle/>
          <a:p>
            <a:pPr marL="12700">
              <a:lnSpc>
                <a:spcPct val="100000"/>
              </a:lnSpc>
              <a:spcBef>
                <a:spcPts val="100"/>
              </a:spcBef>
            </a:pPr>
            <a:r>
              <a:rPr sz="2800" dirty="0"/>
              <a:t>Session 2 - </a:t>
            </a:r>
            <a:r>
              <a:rPr sz="2800" spc="-5" dirty="0"/>
              <a:t>Option </a:t>
            </a:r>
            <a:r>
              <a:rPr sz="2800" dirty="0"/>
              <a:t>1 </a:t>
            </a:r>
            <a:r>
              <a:rPr sz="2800" spc="-5" dirty="0"/>
              <a:t>Discussion</a:t>
            </a:r>
            <a:r>
              <a:rPr sz="2800" dirty="0"/>
              <a:t> </a:t>
            </a:r>
            <a:r>
              <a:rPr sz="2800" spc="-5" dirty="0"/>
              <a:t>Questions</a:t>
            </a:r>
            <a:endParaRPr sz="2800"/>
          </a:p>
        </p:txBody>
      </p:sp>
      <p:sp>
        <p:nvSpPr>
          <p:cNvPr id="4" name="object 4"/>
          <p:cNvSpPr txBox="1"/>
          <p:nvPr/>
        </p:nvSpPr>
        <p:spPr>
          <a:xfrm>
            <a:off x="459724" y="510539"/>
            <a:ext cx="11195050" cy="5915660"/>
          </a:xfrm>
          <a:prstGeom prst="rect">
            <a:avLst/>
          </a:prstGeom>
        </p:spPr>
        <p:txBody>
          <a:bodyPr vert="horz" wrap="square" lIns="0" tIns="170815" rIns="0" bIns="0" rtlCol="0">
            <a:spAutoFit/>
          </a:bodyPr>
          <a:lstStyle/>
          <a:p>
            <a:pPr marL="12700">
              <a:lnSpc>
                <a:spcPct val="100000"/>
              </a:lnSpc>
              <a:spcBef>
                <a:spcPts val="1345"/>
              </a:spcBef>
            </a:pPr>
            <a:r>
              <a:rPr sz="2600" b="1" spc="-5" dirty="0">
                <a:solidFill>
                  <a:srgbClr val="005D85"/>
                </a:solidFill>
                <a:latin typeface="Arial"/>
                <a:cs typeface="Arial"/>
              </a:rPr>
              <a:t>Questions for</a:t>
            </a:r>
            <a:r>
              <a:rPr sz="2600" b="1" spc="5" dirty="0">
                <a:solidFill>
                  <a:srgbClr val="005D85"/>
                </a:solidFill>
                <a:latin typeface="Arial"/>
                <a:cs typeface="Arial"/>
              </a:rPr>
              <a:t> </a:t>
            </a:r>
            <a:r>
              <a:rPr sz="2600" b="1" spc="-5" dirty="0">
                <a:solidFill>
                  <a:srgbClr val="005D85"/>
                </a:solidFill>
                <a:latin typeface="Arial"/>
                <a:cs typeface="Arial"/>
              </a:rPr>
              <a:t>discussion</a:t>
            </a:r>
            <a:endParaRPr sz="2600">
              <a:latin typeface="Arial"/>
              <a:cs typeface="Arial"/>
            </a:endParaRPr>
          </a:p>
          <a:p>
            <a:pPr marL="355600" indent="-342900">
              <a:lnSpc>
                <a:spcPct val="100000"/>
              </a:lnSpc>
              <a:spcBef>
                <a:spcPts val="960"/>
              </a:spcBef>
              <a:buChar char="•"/>
              <a:tabLst>
                <a:tab pos="354965" algn="l"/>
                <a:tab pos="355600" algn="l"/>
              </a:tabLst>
            </a:pPr>
            <a:r>
              <a:rPr sz="2000" spc="-5" dirty="0">
                <a:latin typeface="Arial"/>
                <a:cs typeface="Arial"/>
              </a:rPr>
              <a:t>What </a:t>
            </a:r>
            <a:r>
              <a:rPr sz="2000" dirty="0">
                <a:latin typeface="Arial"/>
                <a:cs typeface="Arial"/>
              </a:rPr>
              <a:t>plans, </a:t>
            </a:r>
            <a:r>
              <a:rPr sz="2000" spc="-5" dirty="0">
                <a:latin typeface="Arial"/>
                <a:cs typeface="Arial"/>
              </a:rPr>
              <a:t>procedures </a:t>
            </a:r>
            <a:r>
              <a:rPr sz="2000" dirty="0">
                <a:latin typeface="Arial"/>
                <a:cs typeface="Arial"/>
              </a:rPr>
              <a:t>and </a:t>
            </a:r>
            <a:r>
              <a:rPr sz="2000" spc="-5" dirty="0">
                <a:latin typeface="Arial"/>
                <a:cs typeface="Arial"/>
              </a:rPr>
              <a:t>resources </a:t>
            </a:r>
            <a:r>
              <a:rPr sz="2000" dirty="0">
                <a:latin typeface="Arial"/>
                <a:cs typeface="Arial"/>
              </a:rPr>
              <a:t>would you </a:t>
            </a:r>
            <a:r>
              <a:rPr sz="2000" spc="-5" dirty="0">
                <a:latin typeface="Arial"/>
                <a:cs typeface="Arial"/>
              </a:rPr>
              <a:t>activate </a:t>
            </a:r>
            <a:r>
              <a:rPr sz="2000" dirty="0">
                <a:latin typeface="Arial"/>
                <a:cs typeface="Arial"/>
              </a:rPr>
              <a:t>at </a:t>
            </a:r>
            <a:r>
              <a:rPr sz="2000" spc="-5" dirty="0">
                <a:latin typeface="Arial"/>
                <a:cs typeface="Arial"/>
              </a:rPr>
              <a:t>this</a:t>
            </a:r>
            <a:r>
              <a:rPr sz="2000" spc="-80" dirty="0">
                <a:latin typeface="Arial"/>
                <a:cs typeface="Arial"/>
              </a:rPr>
              <a:t> </a:t>
            </a:r>
            <a:r>
              <a:rPr sz="2000" spc="-5" dirty="0">
                <a:latin typeface="Arial"/>
                <a:cs typeface="Arial"/>
              </a:rPr>
              <a:t>point?</a:t>
            </a:r>
            <a:endParaRPr sz="2000">
              <a:latin typeface="Arial"/>
              <a:cs typeface="Arial"/>
            </a:endParaRPr>
          </a:p>
          <a:p>
            <a:pPr marL="355600" indent="-342900">
              <a:lnSpc>
                <a:spcPct val="100000"/>
              </a:lnSpc>
              <a:spcBef>
                <a:spcPts val="1420"/>
              </a:spcBef>
              <a:buChar char="•"/>
              <a:tabLst>
                <a:tab pos="354965" algn="l"/>
                <a:tab pos="355600" algn="l"/>
              </a:tabLst>
            </a:pPr>
            <a:r>
              <a:rPr sz="2000" spc="-5" dirty="0">
                <a:latin typeface="Arial"/>
                <a:cs typeface="Arial"/>
              </a:rPr>
              <a:t>Who </a:t>
            </a:r>
            <a:r>
              <a:rPr sz="2000" dirty="0">
                <a:latin typeface="Arial"/>
                <a:cs typeface="Arial"/>
              </a:rPr>
              <a:t>will be engaged, why and</a:t>
            </a:r>
            <a:r>
              <a:rPr sz="2000" spc="-55" dirty="0">
                <a:latin typeface="Arial"/>
                <a:cs typeface="Arial"/>
              </a:rPr>
              <a:t> </a:t>
            </a:r>
            <a:r>
              <a:rPr sz="2000" dirty="0">
                <a:latin typeface="Arial"/>
                <a:cs typeface="Arial"/>
              </a:rPr>
              <a:t>how?</a:t>
            </a:r>
            <a:endParaRPr sz="2000">
              <a:latin typeface="Arial"/>
              <a:cs typeface="Arial"/>
            </a:endParaRPr>
          </a:p>
          <a:p>
            <a:pPr marL="355600" marR="5080" indent="-342900">
              <a:lnSpc>
                <a:spcPct val="159000"/>
              </a:lnSpc>
              <a:spcBef>
                <a:spcPts val="70"/>
              </a:spcBef>
              <a:buChar char="•"/>
              <a:tabLst>
                <a:tab pos="354965" algn="l"/>
                <a:tab pos="355600" algn="l"/>
                <a:tab pos="2357120" algn="l"/>
              </a:tabLst>
            </a:pPr>
            <a:r>
              <a:rPr sz="2000" spc="-5" dirty="0">
                <a:latin typeface="Arial"/>
                <a:cs typeface="Arial"/>
              </a:rPr>
              <a:t>Does the infected person </a:t>
            </a:r>
            <a:r>
              <a:rPr sz="2000" dirty="0">
                <a:latin typeface="Arial"/>
                <a:cs typeface="Arial"/>
              </a:rPr>
              <a:t>need </a:t>
            </a:r>
            <a:r>
              <a:rPr sz="2000" spc="-5" dirty="0">
                <a:latin typeface="Arial"/>
                <a:cs typeface="Arial"/>
              </a:rPr>
              <a:t>to </a:t>
            </a:r>
            <a:r>
              <a:rPr sz="2000" dirty="0">
                <a:latin typeface="Arial"/>
                <a:cs typeface="Arial"/>
              </a:rPr>
              <a:t>be </a:t>
            </a:r>
            <a:r>
              <a:rPr sz="2000" spc="-5" dirty="0">
                <a:latin typeface="Arial"/>
                <a:cs typeface="Arial"/>
              </a:rPr>
              <a:t>further evaluated </a:t>
            </a:r>
            <a:r>
              <a:rPr sz="2000" dirty="0">
                <a:latin typeface="Arial"/>
                <a:cs typeface="Arial"/>
              </a:rPr>
              <a:t>or isolated at </a:t>
            </a:r>
            <a:r>
              <a:rPr sz="2000" spc="-5" dirty="0">
                <a:latin typeface="Arial"/>
                <a:cs typeface="Arial"/>
              </a:rPr>
              <a:t>another </a:t>
            </a:r>
            <a:r>
              <a:rPr sz="2000" dirty="0">
                <a:latin typeface="Arial"/>
                <a:cs typeface="Arial"/>
              </a:rPr>
              <a:t>location or can </a:t>
            </a:r>
            <a:r>
              <a:rPr sz="2000" spc="-5" dirty="0">
                <a:latin typeface="Arial"/>
                <a:cs typeface="Arial"/>
              </a:rPr>
              <a:t>they  </a:t>
            </a:r>
            <a:r>
              <a:rPr sz="2000" dirty="0">
                <a:latin typeface="Arial"/>
                <a:cs typeface="Arial"/>
              </a:rPr>
              <a:t>isolate</a:t>
            </a:r>
            <a:r>
              <a:rPr sz="2000" spc="-5" dirty="0">
                <a:latin typeface="Arial"/>
                <a:cs typeface="Arial"/>
              </a:rPr>
              <a:t> </a:t>
            </a:r>
            <a:r>
              <a:rPr sz="2000" dirty="0">
                <a:latin typeface="Arial"/>
                <a:cs typeface="Arial"/>
              </a:rPr>
              <a:t>at</a:t>
            </a:r>
            <a:r>
              <a:rPr sz="2000" spc="-15" dirty="0">
                <a:latin typeface="Arial"/>
                <a:cs typeface="Arial"/>
              </a:rPr>
              <a:t> </a:t>
            </a:r>
            <a:r>
              <a:rPr sz="2000" spc="-5" dirty="0">
                <a:latin typeface="Arial"/>
                <a:cs typeface="Arial"/>
              </a:rPr>
              <a:t>home?	If they </a:t>
            </a:r>
            <a:r>
              <a:rPr sz="2000" dirty="0">
                <a:latin typeface="Arial"/>
                <a:cs typeface="Arial"/>
              </a:rPr>
              <a:t>will be </a:t>
            </a:r>
            <a:r>
              <a:rPr sz="2000" spc="-5" dirty="0">
                <a:latin typeface="Arial"/>
                <a:cs typeface="Arial"/>
              </a:rPr>
              <a:t>taken </a:t>
            </a:r>
            <a:r>
              <a:rPr sz="2000" dirty="0">
                <a:latin typeface="Arial"/>
                <a:cs typeface="Arial"/>
              </a:rPr>
              <a:t>elsewhere, how is </a:t>
            </a:r>
            <a:r>
              <a:rPr sz="2000" spc="-5" dirty="0">
                <a:latin typeface="Arial"/>
                <a:cs typeface="Arial"/>
              </a:rPr>
              <a:t>this</a:t>
            </a:r>
            <a:r>
              <a:rPr sz="2000" spc="-75" dirty="0">
                <a:latin typeface="Arial"/>
                <a:cs typeface="Arial"/>
              </a:rPr>
              <a:t> </a:t>
            </a:r>
            <a:r>
              <a:rPr sz="2000" dirty="0">
                <a:latin typeface="Arial"/>
                <a:cs typeface="Arial"/>
              </a:rPr>
              <a:t>done?</a:t>
            </a:r>
            <a:endParaRPr sz="2000">
              <a:latin typeface="Arial"/>
              <a:cs typeface="Arial"/>
            </a:endParaRPr>
          </a:p>
          <a:p>
            <a:pPr marL="355600" indent="-342900">
              <a:lnSpc>
                <a:spcPct val="100000"/>
              </a:lnSpc>
              <a:spcBef>
                <a:spcPts val="1390"/>
              </a:spcBef>
              <a:buChar char="•"/>
              <a:tabLst>
                <a:tab pos="354965" algn="l"/>
                <a:tab pos="355600" algn="l"/>
              </a:tabLst>
            </a:pPr>
            <a:r>
              <a:rPr sz="2000" spc="-5" dirty="0">
                <a:latin typeface="Arial"/>
                <a:cs typeface="Arial"/>
              </a:rPr>
              <a:t>Are there </a:t>
            </a:r>
            <a:r>
              <a:rPr sz="2000" dirty="0">
                <a:latin typeface="Arial"/>
                <a:cs typeface="Arial"/>
              </a:rPr>
              <a:t>any </a:t>
            </a:r>
            <a:r>
              <a:rPr sz="2000" spc="-5" dirty="0">
                <a:latin typeface="Arial"/>
                <a:cs typeface="Arial"/>
              </a:rPr>
              <a:t>other considerations regarding the other passengers,</a:t>
            </a:r>
            <a:r>
              <a:rPr sz="2000" spc="-30" dirty="0">
                <a:latin typeface="Arial"/>
                <a:cs typeface="Arial"/>
              </a:rPr>
              <a:t> </a:t>
            </a:r>
            <a:r>
              <a:rPr sz="2000" dirty="0">
                <a:latin typeface="Arial"/>
                <a:cs typeface="Arial"/>
              </a:rPr>
              <a:t>crew?</a:t>
            </a:r>
            <a:endParaRPr sz="2000">
              <a:latin typeface="Arial"/>
              <a:cs typeface="Arial"/>
            </a:endParaRPr>
          </a:p>
          <a:p>
            <a:pPr marL="355600" indent="-342900">
              <a:lnSpc>
                <a:spcPct val="100000"/>
              </a:lnSpc>
              <a:spcBef>
                <a:spcPts val="1490"/>
              </a:spcBef>
              <a:buChar char="•"/>
              <a:tabLst>
                <a:tab pos="354965" algn="l"/>
                <a:tab pos="355600" algn="l"/>
              </a:tabLst>
            </a:pPr>
            <a:r>
              <a:rPr sz="2000" spc="-5" dirty="0">
                <a:latin typeface="Arial"/>
                <a:cs typeface="Arial"/>
              </a:rPr>
              <a:t>What tracing measures </a:t>
            </a:r>
            <a:r>
              <a:rPr sz="2000" dirty="0">
                <a:latin typeface="Arial"/>
                <a:cs typeface="Arial"/>
              </a:rPr>
              <a:t>need </a:t>
            </a:r>
            <a:r>
              <a:rPr sz="2000" spc="-5" dirty="0">
                <a:latin typeface="Arial"/>
                <a:cs typeface="Arial"/>
              </a:rPr>
              <a:t>to </a:t>
            </a:r>
            <a:r>
              <a:rPr sz="2000" dirty="0">
                <a:latin typeface="Arial"/>
                <a:cs typeface="Arial"/>
              </a:rPr>
              <a:t>be</a:t>
            </a:r>
            <a:r>
              <a:rPr sz="2000" spc="-50" dirty="0">
                <a:latin typeface="Arial"/>
                <a:cs typeface="Arial"/>
              </a:rPr>
              <a:t> </a:t>
            </a:r>
            <a:r>
              <a:rPr sz="2000" spc="-5" dirty="0">
                <a:latin typeface="Arial"/>
                <a:cs typeface="Arial"/>
              </a:rPr>
              <a:t>implemented?</a:t>
            </a:r>
            <a:endParaRPr sz="2000">
              <a:latin typeface="Arial"/>
              <a:cs typeface="Arial"/>
            </a:endParaRPr>
          </a:p>
          <a:p>
            <a:pPr marL="355600" indent="-342900">
              <a:lnSpc>
                <a:spcPct val="100000"/>
              </a:lnSpc>
              <a:spcBef>
                <a:spcPts val="1415"/>
              </a:spcBef>
              <a:buChar char="•"/>
              <a:tabLst>
                <a:tab pos="354965" algn="l"/>
                <a:tab pos="355600" algn="l"/>
              </a:tabLst>
            </a:pPr>
            <a:r>
              <a:rPr sz="2000" spc="-5" dirty="0">
                <a:latin typeface="Arial"/>
                <a:cs typeface="Arial"/>
              </a:rPr>
              <a:t>What </a:t>
            </a:r>
            <a:r>
              <a:rPr sz="2000" dirty="0">
                <a:latin typeface="Arial"/>
                <a:cs typeface="Arial"/>
              </a:rPr>
              <a:t>is your </a:t>
            </a:r>
            <a:r>
              <a:rPr sz="2000" spc="-5" dirty="0">
                <a:latin typeface="Arial"/>
                <a:cs typeface="Arial"/>
              </a:rPr>
              <a:t>legal framework for</a:t>
            </a:r>
            <a:r>
              <a:rPr sz="2000" spc="-40" dirty="0">
                <a:latin typeface="Arial"/>
                <a:cs typeface="Arial"/>
              </a:rPr>
              <a:t> </a:t>
            </a:r>
            <a:r>
              <a:rPr sz="2000" spc="-5" dirty="0">
                <a:latin typeface="Arial"/>
                <a:cs typeface="Arial"/>
              </a:rPr>
              <a:t>action?</a:t>
            </a:r>
            <a:endParaRPr sz="2000">
              <a:latin typeface="Arial"/>
              <a:cs typeface="Arial"/>
            </a:endParaRPr>
          </a:p>
          <a:p>
            <a:pPr>
              <a:lnSpc>
                <a:spcPct val="100000"/>
              </a:lnSpc>
            </a:pPr>
            <a:endParaRPr sz="2200">
              <a:latin typeface="Arial"/>
              <a:cs typeface="Arial"/>
            </a:endParaRPr>
          </a:p>
          <a:p>
            <a:pPr>
              <a:lnSpc>
                <a:spcPct val="100000"/>
              </a:lnSpc>
              <a:spcBef>
                <a:spcPts val="15"/>
              </a:spcBef>
            </a:pPr>
            <a:endParaRPr sz="2400">
              <a:latin typeface="Arial"/>
              <a:cs typeface="Arial"/>
            </a:endParaRPr>
          </a:p>
          <a:p>
            <a:pPr marL="12700">
              <a:lnSpc>
                <a:spcPct val="100000"/>
              </a:lnSpc>
              <a:tabLst>
                <a:tab pos="872490" algn="l"/>
              </a:tabLst>
            </a:pPr>
            <a:r>
              <a:rPr sz="2000" i="1" dirty="0">
                <a:solidFill>
                  <a:srgbClr val="FF0000"/>
                </a:solidFill>
                <a:latin typeface="Arial"/>
                <a:cs typeface="Arial"/>
              </a:rPr>
              <a:t>Based	on your answers above, list your </a:t>
            </a:r>
            <a:r>
              <a:rPr sz="2000" i="1" spc="-5" dirty="0">
                <a:solidFill>
                  <a:srgbClr val="FF0000"/>
                </a:solidFill>
                <a:latin typeface="Arial"/>
                <a:cs typeface="Arial"/>
              </a:rPr>
              <a:t>strengths </a:t>
            </a:r>
            <a:r>
              <a:rPr sz="2000" i="1" dirty="0">
                <a:solidFill>
                  <a:srgbClr val="FF0000"/>
                </a:solidFill>
                <a:latin typeface="Arial"/>
                <a:cs typeface="Arial"/>
              </a:rPr>
              <a:t>and</a:t>
            </a:r>
            <a:r>
              <a:rPr sz="2000" i="1" spc="-95" dirty="0">
                <a:solidFill>
                  <a:srgbClr val="FF0000"/>
                </a:solidFill>
                <a:latin typeface="Arial"/>
                <a:cs typeface="Arial"/>
              </a:rPr>
              <a:t> </a:t>
            </a:r>
            <a:r>
              <a:rPr sz="2000" i="1" dirty="0">
                <a:solidFill>
                  <a:srgbClr val="FF0000"/>
                </a:solidFill>
                <a:latin typeface="Arial"/>
                <a:cs typeface="Arial"/>
              </a:rPr>
              <a:t>weaknesses.</a:t>
            </a:r>
            <a:endParaRPr sz="2000">
              <a:latin typeface="Arial"/>
              <a:cs typeface="Arial"/>
            </a:endParaRPr>
          </a:p>
          <a:p>
            <a:pPr>
              <a:lnSpc>
                <a:spcPct val="100000"/>
              </a:lnSpc>
            </a:pPr>
            <a:endParaRPr sz="2200">
              <a:latin typeface="Arial"/>
              <a:cs typeface="Arial"/>
            </a:endParaRPr>
          </a:p>
          <a:p>
            <a:pPr>
              <a:lnSpc>
                <a:spcPct val="100000"/>
              </a:lnSpc>
              <a:spcBef>
                <a:spcPts val="45"/>
              </a:spcBef>
            </a:pPr>
            <a:endParaRPr sz="2150">
              <a:latin typeface="Arial"/>
              <a:cs typeface="Arial"/>
            </a:endParaRPr>
          </a:p>
          <a:p>
            <a:pPr marR="274955" algn="r">
              <a:lnSpc>
                <a:spcPct val="100000"/>
              </a:lnSpc>
            </a:pPr>
            <a:r>
              <a:rPr sz="2400" b="1" dirty="0">
                <a:solidFill>
                  <a:srgbClr val="0070C0"/>
                </a:solidFill>
                <a:latin typeface="Arial"/>
                <a:cs typeface="Arial"/>
              </a:rPr>
              <a:t>30</a:t>
            </a:r>
            <a:r>
              <a:rPr sz="2400" b="1" spc="-95" dirty="0">
                <a:solidFill>
                  <a:srgbClr val="0070C0"/>
                </a:solidFill>
                <a:latin typeface="Arial"/>
                <a:cs typeface="Arial"/>
              </a:rPr>
              <a:t> </a:t>
            </a:r>
            <a:r>
              <a:rPr sz="2400" b="1" spc="-5" dirty="0">
                <a:solidFill>
                  <a:srgbClr val="0070C0"/>
                </a:solidFill>
                <a:latin typeface="Arial"/>
                <a:cs typeface="Arial"/>
              </a:rPr>
              <a:t>mins</a:t>
            </a:r>
            <a:endParaRPr sz="2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1513840" cy="513080"/>
          </a:xfrm>
          <a:prstGeom prst="rect">
            <a:avLst/>
          </a:prstGeom>
        </p:spPr>
        <p:txBody>
          <a:bodyPr vert="horz" wrap="square" lIns="0" tIns="12700" rIns="0" bIns="0" rtlCol="0">
            <a:spAutoFit/>
          </a:bodyPr>
          <a:lstStyle/>
          <a:p>
            <a:pPr marL="12700">
              <a:lnSpc>
                <a:spcPct val="100000"/>
              </a:lnSpc>
              <a:spcBef>
                <a:spcPts val="100"/>
              </a:spcBef>
            </a:pPr>
            <a:r>
              <a:rPr sz="3200" dirty="0"/>
              <a:t>A</a:t>
            </a:r>
            <a:r>
              <a:rPr sz="3200" spc="-5" dirty="0"/>
              <a:t>gend</a:t>
            </a:r>
            <a:r>
              <a:rPr sz="3200" dirty="0"/>
              <a:t>a</a:t>
            </a:r>
            <a:endParaRPr sz="3200"/>
          </a:p>
        </p:txBody>
      </p:sp>
      <p:sp>
        <p:nvSpPr>
          <p:cNvPr id="3" name="object 3"/>
          <p:cNvSpPr txBox="1"/>
          <p:nvPr/>
        </p:nvSpPr>
        <p:spPr>
          <a:xfrm>
            <a:off x="316850" y="949452"/>
            <a:ext cx="814705" cy="4055110"/>
          </a:xfrm>
          <a:prstGeom prst="rect">
            <a:avLst/>
          </a:prstGeom>
        </p:spPr>
        <p:txBody>
          <a:bodyPr vert="horz" wrap="square" lIns="0" tIns="116205" rIns="0" bIns="0" rtlCol="0">
            <a:spAutoFit/>
          </a:bodyPr>
          <a:lstStyle/>
          <a:p>
            <a:pPr marL="12700">
              <a:lnSpc>
                <a:spcPct val="100000"/>
              </a:lnSpc>
              <a:spcBef>
                <a:spcPts val="915"/>
              </a:spcBef>
            </a:pPr>
            <a:r>
              <a:rPr sz="2000" b="1" spc="-5" dirty="0">
                <a:solidFill>
                  <a:srgbClr val="0070C0"/>
                </a:solidFill>
                <a:latin typeface="Arial"/>
                <a:cs typeface="Arial"/>
              </a:rPr>
              <a:t>Part</a:t>
            </a:r>
            <a:r>
              <a:rPr sz="2000" b="1" spc="-85" dirty="0">
                <a:solidFill>
                  <a:srgbClr val="0070C0"/>
                </a:solidFill>
                <a:latin typeface="Arial"/>
                <a:cs typeface="Arial"/>
              </a:rPr>
              <a:t> </a:t>
            </a:r>
            <a:r>
              <a:rPr sz="2000" b="1" spc="-5" dirty="0">
                <a:solidFill>
                  <a:srgbClr val="0070C0"/>
                </a:solidFill>
                <a:latin typeface="Arial"/>
                <a:cs typeface="Arial"/>
              </a:rPr>
              <a:t>1:</a:t>
            </a:r>
            <a:endParaRPr sz="2000">
              <a:latin typeface="Arial"/>
              <a:cs typeface="Arial"/>
            </a:endParaRPr>
          </a:p>
          <a:p>
            <a:pPr marL="25400" indent="-12700">
              <a:lnSpc>
                <a:spcPct val="100000"/>
              </a:lnSpc>
              <a:spcBef>
                <a:spcPts val="815"/>
              </a:spcBef>
              <a:buSzPts val="100"/>
              <a:buFont typeface="Arial"/>
              <a:buChar char="•"/>
              <a:tabLst>
                <a:tab pos="25400" algn="l"/>
              </a:tabLst>
            </a:pPr>
            <a:r>
              <a:rPr sz="2000" i="1" spc="-5" dirty="0">
                <a:latin typeface="Arial"/>
                <a:cs typeface="Arial"/>
              </a:rPr>
              <a:t>08:45</a:t>
            </a:r>
            <a:endParaRPr sz="2000">
              <a:latin typeface="Arial"/>
              <a:cs typeface="Arial"/>
            </a:endParaRPr>
          </a:p>
          <a:p>
            <a:pPr marL="25400" indent="-12700">
              <a:lnSpc>
                <a:spcPct val="100000"/>
              </a:lnSpc>
              <a:spcBef>
                <a:spcPts val="790"/>
              </a:spcBef>
              <a:buSzPts val="100"/>
              <a:buFont typeface="Arial"/>
              <a:buChar char="•"/>
              <a:tabLst>
                <a:tab pos="25400" algn="l"/>
              </a:tabLst>
            </a:pPr>
            <a:r>
              <a:rPr sz="2000" i="1" spc="-5" dirty="0">
                <a:latin typeface="Arial"/>
                <a:cs typeface="Arial"/>
              </a:rPr>
              <a:t>09:00</a:t>
            </a:r>
            <a:endParaRPr sz="2000">
              <a:latin typeface="Arial"/>
              <a:cs typeface="Arial"/>
            </a:endParaRPr>
          </a:p>
          <a:p>
            <a:pPr marL="25400" indent="-12700">
              <a:lnSpc>
                <a:spcPct val="100000"/>
              </a:lnSpc>
              <a:spcBef>
                <a:spcPts val="700"/>
              </a:spcBef>
              <a:buSzPts val="100"/>
              <a:buFont typeface="Arial"/>
              <a:buChar char="•"/>
              <a:tabLst>
                <a:tab pos="25400" algn="l"/>
              </a:tabLst>
            </a:pPr>
            <a:r>
              <a:rPr sz="2000" i="1" spc="-5" dirty="0">
                <a:latin typeface="Arial"/>
                <a:cs typeface="Arial"/>
              </a:rPr>
              <a:t>09:10</a:t>
            </a:r>
            <a:endParaRPr sz="2000">
              <a:latin typeface="Arial"/>
              <a:cs typeface="Arial"/>
            </a:endParaRPr>
          </a:p>
          <a:p>
            <a:pPr marL="25400" indent="-12700">
              <a:lnSpc>
                <a:spcPct val="100000"/>
              </a:lnSpc>
              <a:spcBef>
                <a:spcPts val="790"/>
              </a:spcBef>
              <a:buSzPts val="100"/>
              <a:buFont typeface="Arial"/>
              <a:buChar char="•"/>
              <a:tabLst>
                <a:tab pos="25400" algn="l"/>
              </a:tabLst>
            </a:pPr>
            <a:r>
              <a:rPr sz="2000" i="1" spc="-5" dirty="0">
                <a:latin typeface="Arial"/>
                <a:cs typeface="Arial"/>
              </a:rPr>
              <a:t>09:15</a:t>
            </a:r>
            <a:endParaRPr sz="2000">
              <a:latin typeface="Arial"/>
              <a:cs typeface="Arial"/>
            </a:endParaRPr>
          </a:p>
          <a:p>
            <a:pPr marL="25400" indent="-12700">
              <a:lnSpc>
                <a:spcPct val="100000"/>
              </a:lnSpc>
              <a:spcBef>
                <a:spcPts val="720"/>
              </a:spcBef>
              <a:buSzPts val="100"/>
              <a:buFont typeface="Arial"/>
              <a:buChar char="•"/>
              <a:tabLst>
                <a:tab pos="25400" algn="l"/>
              </a:tabLst>
            </a:pPr>
            <a:r>
              <a:rPr sz="2000" i="1" spc="-5" dirty="0">
                <a:latin typeface="Arial"/>
                <a:cs typeface="Arial"/>
              </a:rPr>
              <a:t>10:45</a:t>
            </a:r>
            <a:endParaRPr sz="2000">
              <a:latin typeface="Arial"/>
              <a:cs typeface="Arial"/>
            </a:endParaRPr>
          </a:p>
          <a:p>
            <a:pPr marL="25400" indent="-12700">
              <a:lnSpc>
                <a:spcPct val="100000"/>
              </a:lnSpc>
              <a:spcBef>
                <a:spcPts val="790"/>
              </a:spcBef>
              <a:buSzPts val="100"/>
              <a:buFont typeface="Arial"/>
              <a:buChar char="•"/>
              <a:tabLst>
                <a:tab pos="25400" algn="l"/>
              </a:tabLst>
            </a:pPr>
            <a:r>
              <a:rPr sz="2000" i="1" spc="-5" dirty="0">
                <a:latin typeface="Arial"/>
                <a:cs typeface="Arial"/>
              </a:rPr>
              <a:t>11:00</a:t>
            </a:r>
            <a:endParaRPr sz="2000">
              <a:latin typeface="Arial"/>
              <a:cs typeface="Arial"/>
            </a:endParaRPr>
          </a:p>
          <a:p>
            <a:pPr marL="25400" indent="-12700">
              <a:lnSpc>
                <a:spcPct val="100000"/>
              </a:lnSpc>
              <a:spcBef>
                <a:spcPts val="795"/>
              </a:spcBef>
              <a:buSzPts val="100"/>
              <a:buFont typeface="Arial"/>
              <a:buChar char="•"/>
              <a:tabLst>
                <a:tab pos="25400" algn="l"/>
              </a:tabLst>
            </a:pPr>
            <a:r>
              <a:rPr sz="2000" i="1" spc="-5" dirty="0">
                <a:latin typeface="Arial"/>
                <a:cs typeface="Arial"/>
              </a:rPr>
              <a:t>12:30</a:t>
            </a:r>
            <a:endParaRPr sz="2000">
              <a:latin typeface="Arial"/>
              <a:cs typeface="Arial"/>
            </a:endParaRPr>
          </a:p>
          <a:p>
            <a:pPr marL="25400" indent="-12700">
              <a:lnSpc>
                <a:spcPct val="100000"/>
              </a:lnSpc>
              <a:spcBef>
                <a:spcPts val="695"/>
              </a:spcBef>
              <a:buSzPts val="100"/>
              <a:buFont typeface="Arial"/>
              <a:buChar char="•"/>
              <a:tabLst>
                <a:tab pos="25400" algn="l"/>
              </a:tabLst>
            </a:pPr>
            <a:r>
              <a:rPr sz="2000" i="1" spc="-5" dirty="0">
                <a:latin typeface="Arial"/>
                <a:cs typeface="Arial"/>
              </a:rPr>
              <a:t>13:00</a:t>
            </a:r>
            <a:endParaRPr sz="2000">
              <a:latin typeface="Arial"/>
              <a:cs typeface="Arial"/>
            </a:endParaRPr>
          </a:p>
          <a:p>
            <a:pPr marL="25400" indent="-12700">
              <a:lnSpc>
                <a:spcPct val="100000"/>
              </a:lnSpc>
              <a:spcBef>
                <a:spcPts val="815"/>
              </a:spcBef>
              <a:buSzPts val="100"/>
              <a:buFont typeface="Arial"/>
              <a:buChar char="•"/>
              <a:tabLst>
                <a:tab pos="25400" algn="l"/>
              </a:tabLst>
            </a:pPr>
            <a:r>
              <a:rPr sz="2000" i="1" spc="-5" dirty="0">
                <a:latin typeface="Arial"/>
                <a:cs typeface="Arial"/>
              </a:rPr>
              <a:t>13:00</a:t>
            </a:r>
            <a:endParaRPr sz="2000">
              <a:latin typeface="Arial"/>
              <a:cs typeface="Arial"/>
            </a:endParaRPr>
          </a:p>
        </p:txBody>
      </p:sp>
      <p:sp>
        <p:nvSpPr>
          <p:cNvPr id="4" name="object 4"/>
          <p:cNvSpPr txBox="1"/>
          <p:nvPr/>
        </p:nvSpPr>
        <p:spPr>
          <a:xfrm>
            <a:off x="1231250" y="1360931"/>
            <a:ext cx="4104004" cy="3643629"/>
          </a:xfrm>
          <a:prstGeom prst="rect">
            <a:avLst/>
          </a:prstGeom>
        </p:spPr>
        <p:txBody>
          <a:bodyPr vert="horz" wrap="square" lIns="0" tIns="12700" rIns="0" bIns="0" rtlCol="0">
            <a:spAutoFit/>
          </a:bodyPr>
          <a:lstStyle/>
          <a:p>
            <a:pPr marL="12700" marR="2727325">
              <a:lnSpc>
                <a:spcPct val="133000"/>
              </a:lnSpc>
              <a:spcBef>
                <a:spcPts val="100"/>
              </a:spcBef>
            </a:pPr>
            <a:r>
              <a:rPr sz="2000" i="1" spc="5" dirty="0">
                <a:latin typeface="Arial"/>
                <a:cs typeface="Arial"/>
              </a:rPr>
              <a:t>R</a:t>
            </a:r>
            <a:r>
              <a:rPr sz="2000" i="1" dirty="0">
                <a:latin typeface="Arial"/>
                <a:cs typeface="Arial"/>
              </a:rPr>
              <a:t>eg</a:t>
            </a:r>
            <a:r>
              <a:rPr sz="2000" i="1" spc="5" dirty="0">
                <a:latin typeface="Arial"/>
                <a:cs typeface="Arial"/>
              </a:rPr>
              <a:t>i</a:t>
            </a:r>
            <a:r>
              <a:rPr sz="2000" i="1" dirty="0">
                <a:latin typeface="Arial"/>
                <a:cs typeface="Arial"/>
              </a:rPr>
              <a:t>s</a:t>
            </a:r>
            <a:r>
              <a:rPr sz="2000" i="1" spc="-10" dirty="0">
                <a:latin typeface="Arial"/>
                <a:cs typeface="Arial"/>
              </a:rPr>
              <a:t>t</a:t>
            </a:r>
            <a:r>
              <a:rPr sz="2000" i="1" spc="-5" dirty="0">
                <a:latin typeface="Arial"/>
                <a:cs typeface="Arial"/>
              </a:rPr>
              <a:t>r</a:t>
            </a:r>
            <a:r>
              <a:rPr sz="2000" i="1" dirty="0">
                <a:latin typeface="Arial"/>
                <a:cs typeface="Arial"/>
              </a:rPr>
              <a:t>a</a:t>
            </a:r>
            <a:r>
              <a:rPr sz="2000" i="1" spc="-10" dirty="0">
                <a:latin typeface="Arial"/>
                <a:cs typeface="Arial"/>
              </a:rPr>
              <a:t>t</a:t>
            </a:r>
            <a:r>
              <a:rPr sz="2000" i="1" spc="5" dirty="0">
                <a:latin typeface="Arial"/>
                <a:cs typeface="Arial"/>
              </a:rPr>
              <a:t>i</a:t>
            </a:r>
            <a:r>
              <a:rPr sz="2000" i="1" dirty="0">
                <a:latin typeface="Arial"/>
                <a:cs typeface="Arial"/>
              </a:rPr>
              <a:t>on  </a:t>
            </a:r>
            <a:r>
              <a:rPr sz="2000" i="1" spc="-5" dirty="0">
                <a:latin typeface="Arial"/>
                <a:cs typeface="Arial"/>
              </a:rPr>
              <a:t>Introduction</a:t>
            </a:r>
            <a:endParaRPr sz="2000">
              <a:latin typeface="Arial"/>
              <a:cs typeface="Arial"/>
            </a:endParaRPr>
          </a:p>
          <a:p>
            <a:pPr marL="12700" marR="5080">
              <a:lnSpc>
                <a:spcPts val="3190"/>
              </a:lnSpc>
              <a:spcBef>
                <a:spcPts val="145"/>
              </a:spcBef>
            </a:pPr>
            <a:r>
              <a:rPr sz="2000" i="1" dirty="0">
                <a:latin typeface="Arial"/>
                <a:cs typeface="Arial"/>
              </a:rPr>
              <a:t>Exercise </a:t>
            </a:r>
            <a:r>
              <a:rPr sz="2000" i="1" spc="-5" dirty="0">
                <a:latin typeface="Arial"/>
                <a:cs typeface="Arial"/>
              </a:rPr>
              <a:t>Objectives </a:t>
            </a:r>
            <a:r>
              <a:rPr sz="2000" i="1" dirty="0">
                <a:latin typeface="Arial"/>
                <a:cs typeface="Arial"/>
              </a:rPr>
              <a:t>and how </a:t>
            </a:r>
            <a:r>
              <a:rPr sz="2000" i="1" spc="-5" dirty="0">
                <a:latin typeface="Arial"/>
                <a:cs typeface="Arial"/>
              </a:rPr>
              <a:t>to</a:t>
            </a:r>
            <a:r>
              <a:rPr sz="2000" i="1" spc="-90" dirty="0">
                <a:latin typeface="Arial"/>
                <a:cs typeface="Arial"/>
              </a:rPr>
              <a:t> </a:t>
            </a:r>
            <a:r>
              <a:rPr sz="2000" i="1" dirty="0">
                <a:latin typeface="Arial"/>
                <a:cs typeface="Arial"/>
              </a:rPr>
              <a:t>play  </a:t>
            </a:r>
            <a:r>
              <a:rPr sz="2000" i="1" spc="-5" dirty="0">
                <a:latin typeface="Arial"/>
                <a:cs typeface="Arial"/>
              </a:rPr>
              <a:t>Table-top</a:t>
            </a:r>
            <a:r>
              <a:rPr sz="2000" i="1" spc="-15" dirty="0">
                <a:latin typeface="Arial"/>
                <a:cs typeface="Arial"/>
              </a:rPr>
              <a:t> </a:t>
            </a:r>
            <a:r>
              <a:rPr sz="2000" i="1" spc="-5" dirty="0">
                <a:latin typeface="Arial"/>
                <a:cs typeface="Arial"/>
              </a:rPr>
              <a:t>Simulation</a:t>
            </a:r>
            <a:endParaRPr sz="2000">
              <a:latin typeface="Arial"/>
              <a:cs typeface="Arial"/>
            </a:endParaRPr>
          </a:p>
          <a:p>
            <a:pPr marL="12700">
              <a:lnSpc>
                <a:spcPct val="100000"/>
              </a:lnSpc>
              <a:spcBef>
                <a:spcPts val="480"/>
              </a:spcBef>
            </a:pPr>
            <a:r>
              <a:rPr sz="2000" i="1" spc="-5" dirty="0">
                <a:latin typeface="Arial"/>
                <a:cs typeface="Arial"/>
              </a:rPr>
              <a:t>Coffee break (15</a:t>
            </a:r>
            <a:r>
              <a:rPr sz="2000" i="1" spc="-30" dirty="0">
                <a:latin typeface="Arial"/>
                <a:cs typeface="Arial"/>
              </a:rPr>
              <a:t> </a:t>
            </a:r>
            <a:r>
              <a:rPr sz="2000" i="1" dirty="0">
                <a:latin typeface="Arial"/>
                <a:cs typeface="Arial"/>
              </a:rPr>
              <a:t>min)</a:t>
            </a:r>
            <a:endParaRPr sz="2000">
              <a:latin typeface="Arial"/>
              <a:cs typeface="Arial"/>
            </a:endParaRPr>
          </a:p>
          <a:p>
            <a:pPr marL="12700" marR="1753235">
              <a:lnSpc>
                <a:spcPct val="133000"/>
              </a:lnSpc>
            </a:pPr>
            <a:r>
              <a:rPr sz="2000" i="1" spc="-5" dirty="0">
                <a:latin typeface="Arial"/>
                <a:cs typeface="Arial"/>
              </a:rPr>
              <a:t>Table-top Simulation  Hot-wash</a:t>
            </a:r>
            <a:endParaRPr sz="2000">
              <a:latin typeface="Arial"/>
              <a:cs typeface="Arial"/>
            </a:endParaRPr>
          </a:p>
          <a:p>
            <a:pPr marL="81915" marR="2714625" indent="-69850">
              <a:lnSpc>
                <a:spcPts val="3220"/>
              </a:lnSpc>
              <a:spcBef>
                <a:spcPts val="120"/>
              </a:spcBef>
            </a:pPr>
            <a:r>
              <a:rPr sz="2000" i="1" dirty="0">
                <a:latin typeface="Arial"/>
                <a:cs typeface="Arial"/>
              </a:rPr>
              <a:t>Close </a:t>
            </a:r>
            <a:r>
              <a:rPr sz="2000" i="1" spc="-5" dirty="0">
                <a:latin typeface="Arial"/>
                <a:cs typeface="Arial"/>
              </a:rPr>
              <a:t>part</a:t>
            </a:r>
            <a:r>
              <a:rPr sz="2000" i="1" spc="-100" dirty="0">
                <a:latin typeface="Arial"/>
                <a:cs typeface="Arial"/>
              </a:rPr>
              <a:t> </a:t>
            </a:r>
            <a:r>
              <a:rPr sz="2000" i="1" dirty="0">
                <a:latin typeface="Arial"/>
                <a:cs typeface="Arial"/>
              </a:rPr>
              <a:t>1  Lunch</a:t>
            </a:r>
            <a:endParaRPr sz="2000">
              <a:latin typeface="Arial"/>
              <a:cs typeface="Arial"/>
            </a:endParaRPr>
          </a:p>
        </p:txBody>
      </p:sp>
      <p:sp>
        <p:nvSpPr>
          <p:cNvPr id="5" name="object 5"/>
          <p:cNvSpPr txBox="1"/>
          <p:nvPr/>
        </p:nvSpPr>
        <p:spPr>
          <a:xfrm>
            <a:off x="6135037" y="964692"/>
            <a:ext cx="814705" cy="3174365"/>
          </a:xfrm>
          <a:prstGeom prst="rect">
            <a:avLst/>
          </a:prstGeom>
        </p:spPr>
        <p:txBody>
          <a:bodyPr vert="horz" wrap="square" lIns="0" tIns="100965" rIns="0" bIns="0" rtlCol="0">
            <a:spAutoFit/>
          </a:bodyPr>
          <a:lstStyle/>
          <a:p>
            <a:pPr marL="12700">
              <a:lnSpc>
                <a:spcPct val="100000"/>
              </a:lnSpc>
              <a:spcBef>
                <a:spcPts val="795"/>
              </a:spcBef>
            </a:pPr>
            <a:r>
              <a:rPr sz="2000" b="1" spc="-5" dirty="0">
                <a:solidFill>
                  <a:srgbClr val="0070C0"/>
                </a:solidFill>
                <a:latin typeface="Arial"/>
                <a:cs typeface="Arial"/>
              </a:rPr>
              <a:t>Part</a:t>
            </a:r>
            <a:r>
              <a:rPr sz="2000" b="1" spc="-85" dirty="0">
                <a:solidFill>
                  <a:srgbClr val="0070C0"/>
                </a:solidFill>
                <a:latin typeface="Arial"/>
                <a:cs typeface="Arial"/>
              </a:rPr>
              <a:t> </a:t>
            </a:r>
            <a:r>
              <a:rPr sz="2000" b="1" spc="-5" dirty="0">
                <a:solidFill>
                  <a:srgbClr val="0070C0"/>
                </a:solidFill>
                <a:latin typeface="Arial"/>
                <a:cs typeface="Arial"/>
              </a:rPr>
              <a:t>2:</a:t>
            </a:r>
            <a:endParaRPr sz="2000">
              <a:latin typeface="Arial"/>
              <a:cs typeface="Arial"/>
            </a:endParaRPr>
          </a:p>
          <a:p>
            <a:pPr marL="12700">
              <a:lnSpc>
                <a:spcPct val="100000"/>
              </a:lnSpc>
              <a:spcBef>
                <a:spcPts val="695"/>
              </a:spcBef>
            </a:pPr>
            <a:r>
              <a:rPr sz="2000" spc="-5" dirty="0">
                <a:solidFill>
                  <a:srgbClr val="383838"/>
                </a:solidFill>
                <a:latin typeface="Arial"/>
                <a:cs typeface="Arial"/>
              </a:rPr>
              <a:t>09:00</a:t>
            </a:r>
            <a:endParaRPr sz="2000">
              <a:latin typeface="Arial"/>
              <a:cs typeface="Arial"/>
            </a:endParaRPr>
          </a:p>
          <a:p>
            <a:pPr marL="12700">
              <a:lnSpc>
                <a:spcPct val="100000"/>
              </a:lnSpc>
              <a:spcBef>
                <a:spcPts val="720"/>
              </a:spcBef>
            </a:pPr>
            <a:r>
              <a:rPr sz="2000" spc="-5" dirty="0">
                <a:solidFill>
                  <a:srgbClr val="383838"/>
                </a:solidFill>
                <a:latin typeface="Arial"/>
                <a:cs typeface="Arial"/>
              </a:rPr>
              <a:t>09:15</a:t>
            </a:r>
            <a:endParaRPr sz="2000">
              <a:latin typeface="Arial"/>
              <a:cs typeface="Arial"/>
            </a:endParaRPr>
          </a:p>
          <a:p>
            <a:pPr marL="12700">
              <a:lnSpc>
                <a:spcPct val="100000"/>
              </a:lnSpc>
              <a:spcBef>
                <a:spcPts val="695"/>
              </a:spcBef>
            </a:pPr>
            <a:r>
              <a:rPr sz="2000" spc="-5" dirty="0">
                <a:solidFill>
                  <a:srgbClr val="383838"/>
                </a:solidFill>
                <a:latin typeface="Arial"/>
                <a:cs typeface="Arial"/>
              </a:rPr>
              <a:t>10:30</a:t>
            </a:r>
            <a:endParaRPr sz="2000">
              <a:latin typeface="Arial"/>
              <a:cs typeface="Arial"/>
            </a:endParaRPr>
          </a:p>
          <a:p>
            <a:pPr marL="12700">
              <a:lnSpc>
                <a:spcPct val="100000"/>
              </a:lnSpc>
              <a:spcBef>
                <a:spcPts val="695"/>
              </a:spcBef>
            </a:pPr>
            <a:r>
              <a:rPr sz="2000" spc="-5" dirty="0">
                <a:solidFill>
                  <a:srgbClr val="383838"/>
                </a:solidFill>
                <a:latin typeface="Arial"/>
                <a:cs typeface="Arial"/>
              </a:rPr>
              <a:t>10:45</a:t>
            </a:r>
            <a:endParaRPr sz="2000">
              <a:latin typeface="Arial"/>
              <a:cs typeface="Arial"/>
            </a:endParaRPr>
          </a:p>
          <a:p>
            <a:pPr marL="12700">
              <a:lnSpc>
                <a:spcPct val="100000"/>
              </a:lnSpc>
              <a:spcBef>
                <a:spcPts val="700"/>
              </a:spcBef>
            </a:pPr>
            <a:r>
              <a:rPr sz="2000" spc="-5" dirty="0">
                <a:solidFill>
                  <a:srgbClr val="383838"/>
                </a:solidFill>
                <a:latin typeface="Arial"/>
                <a:cs typeface="Arial"/>
              </a:rPr>
              <a:t>11:30</a:t>
            </a:r>
            <a:endParaRPr sz="2000">
              <a:latin typeface="Arial"/>
              <a:cs typeface="Arial"/>
            </a:endParaRPr>
          </a:p>
          <a:p>
            <a:pPr marL="12700">
              <a:lnSpc>
                <a:spcPct val="100000"/>
              </a:lnSpc>
              <a:spcBef>
                <a:spcPts val="695"/>
              </a:spcBef>
            </a:pPr>
            <a:r>
              <a:rPr sz="2000" spc="-5" dirty="0">
                <a:solidFill>
                  <a:srgbClr val="383838"/>
                </a:solidFill>
                <a:latin typeface="Arial"/>
                <a:cs typeface="Arial"/>
              </a:rPr>
              <a:t>12:00</a:t>
            </a:r>
            <a:endParaRPr sz="2000">
              <a:latin typeface="Arial"/>
              <a:cs typeface="Arial"/>
            </a:endParaRPr>
          </a:p>
          <a:p>
            <a:pPr marL="12700">
              <a:lnSpc>
                <a:spcPct val="100000"/>
              </a:lnSpc>
              <a:spcBef>
                <a:spcPts val="695"/>
              </a:spcBef>
            </a:pPr>
            <a:r>
              <a:rPr sz="2000" spc="-5" dirty="0">
                <a:solidFill>
                  <a:srgbClr val="383838"/>
                </a:solidFill>
                <a:latin typeface="Arial"/>
                <a:cs typeface="Arial"/>
              </a:rPr>
              <a:t>12:30</a:t>
            </a:r>
            <a:endParaRPr sz="2000">
              <a:latin typeface="Arial"/>
              <a:cs typeface="Arial"/>
            </a:endParaRPr>
          </a:p>
        </p:txBody>
      </p:sp>
      <p:sp>
        <p:nvSpPr>
          <p:cNvPr id="6" name="object 6"/>
          <p:cNvSpPr txBox="1"/>
          <p:nvPr/>
        </p:nvSpPr>
        <p:spPr>
          <a:xfrm>
            <a:off x="6979612" y="1354836"/>
            <a:ext cx="4993005" cy="2783840"/>
          </a:xfrm>
          <a:prstGeom prst="rect">
            <a:avLst/>
          </a:prstGeom>
        </p:spPr>
        <p:txBody>
          <a:bodyPr vert="horz" wrap="square" lIns="0" tIns="104140" rIns="0" bIns="0" rtlCol="0">
            <a:spAutoFit/>
          </a:bodyPr>
          <a:lstStyle/>
          <a:p>
            <a:pPr marL="12700">
              <a:lnSpc>
                <a:spcPct val="100000"/>
              </a:lnSpc>
              <a:spcBef>
                <a:spcPts val="820"/>
              </a:spcBef>
            </a:pPr>
            <a:r>
              <a:rPr sz="2000" spc="-5" dirty="0">
                <a:solidFill>
                  <a:srgbClr val="383838"/>
                </a:solidFill>
                <a:latin typeface="Arial"/>
                <a:cs typeface="Arial"/>
              </a:rPr>
              <a:t>Re-cap</a:t>
            </a:r>
            <a:endParaRPr sz="2000">
              <a:latin typeface="Arial"/>
              <a:cs typeface="Arial"/>
            </a:endParaRPr>
          </a:p>
          <a:p>
            <a:pPr marL="12700">
              <a:lnSpc>
                <a:spcPct val="100000"/>
              </a:lnSpc>
              <a:spcBef>
                <a:spcPts val="720"/>
              </a:spcBef>
            </a:pPr>
            <a:r>
              <a:rPr sz="2000" spc="-5" dirty="0">
                <a:solidFill>
                  <a:srgbClr val="383838"/>
                </a:solidFill>
                <a:latin typeface="Arial"/>
                <a:cs typeface="Arial"/>
              </a:rPr>
              <a:t>Gaps </a:t>
            </a:r>
            <a:r>
              <a:rPr sz="2000" dirty="0">
                <a:solidFill>
                  <a:srgbClr val="383838"/>
                </a:solidFill>
                <a:latin typeface="Arial"/>
                <a:cs typeface="Arial"/>
              </a:rPr>
              <a:t>analysis &amp; </a:t>
            </a:r>
            <a:r>
              <a:rPr sz="2000" spc="-5" dirty="0">
                <a:solidFill>
                  <a:srgbClr val="383838"/>
                </a:solidFill>
                <a:latin typeface="Arial"/>
                <a:cs typeface="Arial"/>
              </a:rPr>
              <a:t>action </a:t>
            </a:r>
            <a:r>
              <a:rPr sz="2000" dirty="0">
                <a:solidFill>
                  <a:srgbClr val="383838"/>
                </a:solidFill>
                <a:latin typeface="Arial"/>
                <a:cs typeface="Arial"/>
              </a:rPr>
              <a:t>planning </a:t>
            </a:r>
            <a:r>
              <a:rPr sz="1800" i="1" spc="-5" dirty="0">
                <a:solidFill>
                  <a:srgbClr val="383838"/>
                </a:solidFill>
                <a:latin typeface="Arial"/>
                <a:cs typeface="Arial"/>
              </a:rPr>
              <a:t>(group</a:t>
            </a:r>
            <a:r>
              <a:rPr sz="1800" i="1" spc="-50" dirty="0">
                <a:solidFill>
                  <a:srgbClr val="383838"/>
                </a:solidFill>
                <a:latin typeface="Arial"/>
                <a:cs typeface="Arial"/>
              </a:rPr>
              <a:t> </a:t>
            </a:r>
            <a:r>
              <a:rPr sz="1800" i="1" spc="-5" dirty="0">
                <a:solidFill>
                  <a:srgbClr val="383838"/>
                </a:solidFill>
                <a:latin typeface="Arial"/>
                <a:cs typeface="Arial"/>
              </a:rPr>
              <a:t>work)</a:t>
            </a:r>
            <a:endParaRPr sz="1800">
              <a:latin typeface="Arial"/>
              <a:cs typeface="Arial"/>
            </a:endParaRPr>
          </a:p>
          <a:p>
            <a:pPr marL="12700">
              <a:lnSpc>
                <a:spcPct val="100000"/>
              </a:lnSpc>
              <a:spcBef>
                <a:spcPts val="695"/>
              </a:spcBef>
            </a:pPr>
            <a:r>
              <a:rPr sz="2000" spc="-5" dirty="0">
                <a:solidFill>
                  <a:srgbClr val="383838"/>
                </a:solidFill>
                <a:latin typeface="Arial"/>
                <a:cs typeface="Arial"/>
              </a:rPr>
              <a:t>Coffee break (15</a:t>
            </a:r>
            <a:r>
              <a:rPr sz="2000" spc="-25" dirty="0">
                <a:solidFill>
                  <a:srgbClr val="383838"/>
                </a:solidFill>
                <a:latin typeface="Arial"/>
                <a:cs typeface="Arial"/>
              </a:rPr>
              <a:t> </a:t>
            </a:r>
            <a:r>
              <a:rPr sz="2000" dirty="0">
                <a:solidFill>
                  <a:srgbClr val="383838"/>
                </a:solidFill>
                <a:latin typeface="Arial"/>
                <a:cs typeface="Arial"/>
              </a:rPr>
              <a:t>min)</a:t>
            </a:r>
            <a:endParaRPr sz="2000">
              <a:latin typeface="Arial"/>
              <a:cs typeface="Arial"/>
            </a:endParaRPr>
          </a:p>
          <a:p>
            <a:pPr marL="12700">
              <a:lnSpc>
                <a:spcPct val="100000"/>
              </a:lnSpc>
              <a:spcBef>
                <a:spcPts val="695"/>
              </a:spcBef>
              <a:tabLst>
                <a:tab pos="3061970" algn="l"/>
              </a:tabLst>
            </a:pPr>
            <a:r>
              <a:rPr sz="2000" spc="-5" dirty="0">
                <a:solidFill>
                  <a:srgbClr val="383838"/>
                </a:solidFill>
                <a:latin typeface="Arial"/>
                <a:cs typeface="Arial"/>
              </a:rPr>
              <a:t>Action</a:t>
            </a:r>
            <a:r>
              <a:rPr sz="2000" spc="5" dirty="0">
                <a:solidFill>
                  <a:srgbClr val="383838"/>
                </a:solidFill>
                <a:latin typeface="Arial"/>
                <a:cs typeface="Arial"/>
              </a:rPr>
              <a:t> </a:t>
            </a:r>
            <a:r>
              <a:rPr sz="2000" dirty="0">
                <a:solidFill>
                  <a:srgbClr val="383838"/>
                </a:solidFill>
                <a:latin typeface="Arial"/>
                <a:cs typeface="Arial"/>
              </a:rPr>
              <a:t>planning</a:t>
            </a:r>
            <a:r>
              <a:rPr sz="2000" spc="10" dirty="0">
                <a:solidFill>
                  <a:srgbClr val="383838"/>
                </a:solidFill>
                <a:latin typeface="Arial"/>
                <a:cs typeface="Arial"/>
              </a:rPr>
              <a:t> </a:t>
            </a:r>
            <a:r>
              <a:rPr sz="2000" spc="-5" dirty="0">
                <a:solidFill>
                  <a:srgbClr val="383838"/>
                </a:solidFill>
                <a:latin typeface="Arial"/>
                <a:cs typeface="Arial"/>
              </a:rPr>
              <a:t>continued	</a:t>
            </a:r>
            <a:r>
              <a:rPr sz="1800" i="1" spc="-5" dirty="0">
                <a:solidFill>
                  <a:srgbClr val="383838"/>
                </a:solidFill>
                <a:latin typeface="Arial"/>
                <a:cs typeface="Arial"/>
              </a:rPr>
              <a:t>(group</a:t>
            </a:r>
            <a:r>
              <a:rPr sz="1800" i="1" spc="-10" dirty="0">
                <a:solidFill>
                  <a:srgbClr val="383838"/>
                </a:solidFill>
                <a:latin typeface="Arial"/>
                <a:cs typeface="Arial"/>
              </a:rPr>
              <a:t> </a:t>
            </a:r>
            <a:r>
              <a:rPr sz="1800" i="1" spc="-5" dirty="0">
                <a:solidFill>
                  <a:srgbClr val="383838"/>
                </a:solidFill>
                <a:latin typeface="Arial"/>
                <a:cs typeface="Arial"/>
              </a:rPr>
              <a:t>work)</a:t>
            </a:r>
            <a:endParaRPr sz="1800">
              <a:latin typeface="Arial"/>
              <a:cs typeface="Arial"/>
            </a:endParaRPr>
          </a:p>
          <a:p>
            <a:pPr marL="12700" marR="1257300" indent="69215">
              <a:lnSpc>
                <a:spcPct val="129000"/>
              </a:lnSpc>
            </a:pPr>
            <a:r>
              <a:rPr sz="2000" dirty="0">
                <a:solidFill>
                  <a:srgbClr val="383838"/>
                </a:solidFill>
                <a:latin typeface="Arial"/>
                <a:cs typeface="Arial"/>
              </a:rPr>
              <a:t>Consolidation in plenary</a:t>
            </a:r>
            <a:r>
              <a:rPr sz="2000" spc="-110" dirty="0">
                <a:solidFill>
                  <a:srgbClr val="383838"/>
                </a:solidFill>
                <a:latin typeface="Arial"/>
                <a:cs typeface="Arial"/>
              </a:rPr>
              <a:t> </a:t>
            </a:r>
            <a:r>
              <a:rPr sz="2000" dirty="0">
                <a:solidFill>
                  <a:srgbClr val="383838"/>
                </a:solidFill>
                <a:latin typeface="Arial"/>
                <a:cs typeface="Arial"/>
              </a:rPr>
              <a:t>session  </a:t>
            </a:r>
            <a:r>
              <a:rPr sz="2000" spc="-5" dirty="0">
                <a:solidFill>
                  <a:srgbClr val="383838"/>
                </a:solidFill>
                <a:latin typeface="Arial"/>
                <a:cs typeface="Arial"/>
              </a:rPr>
              <a:t>Wrap </a:t>
            </a:r>
            <a:r>
              <a:rPr sz="2000" dirty="0">
                <a:solidFill>
                  <a:srgbClr val="383838"/>
                </a:solidFill>
                <a:latin typeface="Arial"/>
                <a:cs typeface="Arial"/>
              </a:rPr>
              <a:t>up and next</a:t>
            </a:r>
            <a:r>
              <a:rPr sz="2000" spc="-60" dirty="0">
                <a:solidFill>
                  <a:srgbClr val="383838"/>
                </a:solidFill>
                <a:latin typeface="Arial"/>
                <a:cs typeface="Arial"/>
              </a:rPr>
              <a:t> </a:t>
            </a:r>
            <a:r>
              <a:rPr sz="2000" spc="-5" dirty="0">
                <a:solidFill>
                  <a:srgbClr val="383838"/>
                </a:solidFill>
                <a:latin typeface="Arial"/>
                <a:cs typeface="Arial"/>
              </a:rPr>
              <a:t>steps</a:t>
            </a:r>
            <a:endParaRPr sz="2000">
              <a:latin typeface="Arial"/>
              <a:cs typeface="Arial"/>
            </a:endParaRPr>
          </a:p>
          <a:p>
            <a:pPr marL="12700">
              <a:lnSpc>
                <a:spcPct val="100000"/>
              </a:lnSpc>
              <a:spcBef>
                <a:spcPts val="695"/>
              </a:spcBef>
            </a:pPr>
            <a:r>
              <a:rPr sz="2000" dirty="0">
                <a:solidFill>
                  <a:srgbClr val="383838"/>
                </a:solidFill>
                <a:latin typeface="Arial"/>
                <a:cs typeface="Arial"/>
              </a:rPr>
              <a:t>Closing</a:t>
            </a:r>
            <a:endParaRPr sz="2000">
              <a:latin typeface="Arial"/>
              <a:cs typeface="Arial"/>
            </a:endParaRPr>
          </a:p>
        </p:txBody>
      </p:sp>
      <p:sp>
        <p:nvSpPr>
          <p:cNvPr id="7" name="object 7"/>
          <p:cNvSpPr/>
          <p:nvPr/>
        </p:nvSpPr>
        <p:spPr>
          <a:xfrm>
            <a:off x="5964236" y="1033462"/>
            <a:ext cx="0" cy="4018279"/>
          </a:xfrm>
          <a:custGeom>
            <a:avLst/>
            <a:gdLst/>
            <a:ahLst/>
            <a:cxnLst/>
            <a:rect l="l" t="t" r="r" b="b"/>
            <a:pathLst>
              <a:path h="4018279">
                <a:moveTo>
                  <a:pt x="0" y="0"/>
                </a:moveTo>
                <a:lnTo>
                  <a:pt x="1" y="4017962"/>
                </a:lnTo>
              </a:path>
            </a:pathLst>
          </a:custGeom>
          <a:ln w="38100">
            <a:solidFill>
              <a:srgbClr val="D86422"/>
            </a:solidFill>
          </a:ln>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6" y="64682"/>
            <a:ext cx="7771130" cy="415498"/>
          </a:xfrm>
          <a:prstGeom prst="rect">
            <a:avLst/>
          </a:prstGeom>
        </p:spPr>
        <p:txBody>
          <a:bodyPr vert="horz" wrap="square" lIns="0" tIns="106680" rIns="0" bIns="0" rtlCol="0">
            <a:spAutoFit/>
          </a:bodyPr>
          <a:lstStyle/>
          <a:p>
            <a:pPr marL="243204">
              <a:lnSpc>
                <a:spcPct val="100000"/>
              </a:lnSpc>
              <a:spcBef>
                <a:spcPts val="840"/>
              </a:spcBef>
            </a:pPr>
            <a:r>
              <a:rPr spc="-5" dirty="0"/>
              <a:t>Session </a:t>
            </a:r>
            <a:r>
              <a:rPr dirty="0"/>
              <a:t>2 </a:t>
            </a:r>
            <a:r>
              <a:rPr spc="-5" dirty="0"/>
              <a:t>Option </a:t>
            </a:r>
            <a:r>
              <a:rPr dirty="0"/>
              <a:t>2 – </a:t>
            </a:r>
            <a:r>
              <a:rPr spc="-5" dirty="0"/>
              <a:t>Countries </a:t>
            </a:r>
            <a:r>
              <a:rPr spc="-10" dirty="0"/>
              <a:t>with </a:t>
            </a:r>
            <a:r>
              <a:rPr spc="-5" dirty="0"/>
              <a:t>self</a:t>
            </a:r>
            <a:r>
              <a:rPr spc="-75" dirty="0"/>
              <a:t> </a:t>
            </a:r>
            <a:r>
              <a:rPr spc="-5" dirty="0"/>
              <a:t>quarantin</a:t>
            </a:r>
            <a:r>
              <a:rPr lang="en-US" spc="-5" dirty="0"/>
              <a:t>e</a:t>
            </a:r>
            <a:endParaRPr spc="-5" dirty="0"/>
          </a:p>
        </p:txBody>
      </p:sp>
      <p:sp>
        <p:nvSpPr>
          <p:cNvPr id="4" name="object 4"/>
          <p:cNvSpPr/>
          <p:nvPr/>
        </p:nvSpPr>
        <p:spPr>
          <a:xfrm>
            <a:off x="312830" y="699104"/>
            <a:ext cx="8595360" cy="5681345"/>
          </a:xfrm>
          <a:custGeom>
            <a:avLst/>
            <a:gdLst/>
            <a:ahLst/>
            <a:cxnLst/>
            <a:rect l="l" t="t" r="r" b="b"/>
            <a:pathLst>
              <a:path w="8595360" h="5681345">
                <a:moveTo>
                  <a:pt x="8595109" y="0"/>
                </a:moveTo>
                <a:lnTo>
                  <a:pt x="0" y="0"/>
                </a:lnTo>
                <a:lnTo>
                  <a:pt x="0" y="5680868"/>
                </a:lnTo>
                <a:lnTo>
                  <a:pt x="8595109" y="5680868"/>
                </a:lnTo>
                <a:lnTo>
                  <a:pt x="8595109" y="0"/>
                </a:lnTo>
                <a:close/>
              </a:path>
            </a:pathLst>
          </a:custGeom>
          <a:solidFill>
            <a:srgbClr val="DDDDDD"/>
          </a:solidFill>
        </p:spPr>
        <p:txBody>
          <a:bodyPr wrap="square" lIns="0" tIns="0" rIns="0" bIns="0" rtlCol="0"/>
          <a:lstStyle/>
          <a:p>
            <a:endParaRPr/>
          </a:p>
        </p:txBody>
      </p:sp>
      <p:sp>
        <p:nvSpPr>
          <p:cNvPr id="6" name="object 6"/>
          <p:cNvSpPr txBox="1"/>
          <p:nvPr/>
        </p:nvSpPr>
        <p:spPr>
          <a:xfrm>
            <a:off x="556670" y="1481835"/>
            <a:ext cx="589915" cy="266740"/>
          </a:xfrm>
          <a:prstGeom prst="rect">
            <a:avLst/>
          </a:prstGeom>
        </p:spPr>
        <p:txBody>
          <a:bodyPr vert="horz" wrap="square" lIns="0" tIns="22860" rIns="0" bIns="0" rtlCol="0">
            <a:spAutoFit/>
          </a:bodyPr>
          <a:lstStyle/>
          <a:p>
            <a:pPr marL="12700" marR="5080">
              <a:lnSpc>
                <a:spcPts val="1900"/>
              </a:lnSpc>
              <a:spcBef>
                <a:spcPts val="180"/>
              </a:spcBef>
            </a:pPr>
            <a:r>
              <a:rPr sz="1600" dirty="0">
                <a:latin typeface="Arial"/>
                <a:cs typeface="Arial"/>
              </a:rPr>
              <a:t>.</a:t>
            </a:r>
          </a:p>
        </p:txBody>
      </p:sp>
      <p:sp>
        <p:nvSpPr>
          <p:cNvPr id="8" name="object 8"/>
          <p:cNvSpPr txBox="1"/>
          <p:nvPr/>
        </p:nvSpPr>
        <p:spPr>
          <a:xfrm>
            <a:off x="425488" y="671835"/>
            <a:ext cx="8438515" cy="5488682"/>
          </a:xfrm>
          <a:prstGeom prst="rect">
            <a:avLst/>
          </a:prstGeom>
        </p:spPr>
        <p:txBody>
          <a:bodyPr vert="horz" wrap="square" lIns="0" tIns="22860" rIns="0" bIns="0" rtlCol="0">
            <a:spAutoFit/>
          </a:bodyPr>
          <a:lstStyle/>
          <a:p>
            <a:pPr marL="285750" marR="5080" indent="-285750" algn="just">
              <a:lnSpc>
                <a:spcPts val="1900"/>
              </a:lnSpc>
              <a:spcBef>
                <a:spcPts val="180"/>
              </a:spcBef>
              <a:buFont typeface="Arial" panose="020B0604020202020204" pitchFamily="34" charset="0"/>
              <a:buChar char="•"/>
            </a:pPr>
            <a:r>
              <a:rPr lang="en-US" sz="1600" dirty="0">
                <a:latin typeface="Arial"/>
                <a:cs typeface="Arial"/>
              </a:rPr>
              <a:t>As person has contacted a local doctor and has described symptoms consistent with  COVID-19.</a:t>
            </a:r>
          </a:p>
          <a:p>
            <a:pPr marL="285750" marR="5080" indent="-285750" algn="just">
              <a:lnSpc>
                <a:spcPts val="1900"/>
              </a:lnSpc>
              <a:spcBef>
                <a:spcPts val="180"/>
              </a:spcBef>
              <a:buFont typeface="Arial" panose="020B0604020202020204" pitchFamily="34" charset="0"/>
              <a:buChar char="•"/>
            </a:pPr>
            <a:r>
              <a:rPr lang="en-US" sz="1600" dirty="0">
                <a:latin typeface="Arial"/>
                <a:cs typeface="Arial"/>
              </a:rPr>
              <a:t>This is a national of your country and has recently returned from country with high infection rates. On arrival this person was collected by his family and was driven immediately home.</a:t>
            </a:r>
          </a:p>
          <a:p>
            <a:pPr marL="285750" marR="5080" indent="-285750" algn="just">
              <a:lnSpc>
                <a:spcPts val="1900"/>
              </a:lnSpc>
              <a:spcBef>
                <a:spcPts val="180"/>
              </a:spcBef>
              <a:buFont typeface="Arial" panose="020B0604020202020204" pitchFamily="34" charset="0"/>
              <a:buChar char="•"/>
            </a:pPr>
            <a:r>
              <a:rPr lang="en-US" sz="1600" dirty="0">
                <a:latin typeface="Arial"/>
                <a:cs typeface="Arial"/>
              </a:rPr>
              <a:t>Prior to their arrival the family had purchased provisions for 14 days quarantine and </a:t>
            </a:r>
            <a:r>
              <a:rPr sz="1600" dirty="0">
                <a:latin typeface="Arial"/>
                <a:cs typeface="Arial"/>
              </a:rPr>
              <a:t>they have not left the house. The family of four are all </a:t>
            </a:r>
            <a:r>
              <a:rPr lang="en-US" sz="1600" dirty="0">
                <a:latin typeface="Arial"/>
                <a:cs typeface="Arial"/>
              </a:rPr>
              <a:t>quarantined</a:t>
            </a:r>
            <a:r>
              <a:rPr sz="1600" dirty="0">
                <a:latin typeface="Arial"/>
                <a:cs typeface="Arial"/>
              </a:rPr>
              <a:t> together and have had no  contact with any other person</a:t>
            </a:r>
          </a:p>
          <a:p>
            <a:pPr marL="241300" indent="-228600" algn="just">
              <a:lnSpc>
                <a:spcPts val="1820"/>
              </a:lnSpc>
              <a:buChar char="•"/>
              <a:tabLst>
                <a:tab pos="241300" algn="l"/>
              </a:tabLst>
            </a:pPr>
            <a:r>
              <a:rPr sz="1600" dirty="0">
                <a:latin typeface="Arial"/>
                <a:cs typeface="Arial"/>
              </a:rPr>
              <a:t>The flight the person arrived on has continued </a:t>
            </a:r>
            <a:r>
              <a:rPr sz="1600" spc="-5" dirty="0">
                <a:latin typeface="Arial"/>
                <a:cs typeface="Arial"/>
              </a:rPr>
              <a:t>to operate with the same crew since the</a:t>
            </a:r>
          </a:p>
          <a:p>
            <a:pPr marL="241300" algn="just">
              <a:lnSpc>
                <a:spcPts val="1895"/>
              </a:lnSpc>
            </a:pPr>
            <a:r>
              <a:rPr sz="1600" spc="-5" dirty="0">
                <a:latin typeface="Arial"/>
                <a:cs typeface="Arial"/>
              </a:rPr>
              <a:t>case arrived home</a:t>
            </a:r>
          </a:p>
          <a:p>
            <a:pPr marL="241300" indent="-228600" algn="just">
              <a:lnSpc>
                <a:spcPts val="1910"/>
              </a:lnSpc>
              <a:buChar char="•"/>
              <a:tabLst>
                <a:tab pos="241300" algn="l"/>
              </a:tabLst>
            </a:pPr>
            <a:r>
              <a:rPr sz="1600" dirty="0">
                <a:latin typeface="Arial"/>
                <a:cs typeface="Arial"/>
              </a:rPr>
              <a:t>On the </a:t>
            </a:r>
            <a:r>
              <a:rPr sz="1600" spc="-5" dirty="0">
                <a:latin typeface="Arial"/>
                <a:cs typeface="Arial"/>
              </a:rPr>
              <a:t>flight were 22 other people seated around </a:t>
            </a:r>
            <a:r>
              <a:rPr sz="1600" dirty="0">
                <a:latin typeface="Arial"/>
                <a:cs typeface="Arial"/>
              </a:rPr>
              <a:t>the </a:t>
            </a:r>
            <a:r>
              <a:rPr sz="1600" spc="-5" dirty="0">
                <a:latin typeface="Arial"/>
                <a:cs typeface="Arial"/>
              </a:rPr>
              <a:t>aircraft. The infected</a:t>
            </a:r>
            <a:r>
              <a:rPr sz="1600" spc="95" dirty="0">
                <a:latin typeface="Arial"/>
                <a:cs typeface="Arial"/>
              </a:rPr>
              <a:t> </a:t>
            </a:r>
            <a:r>
              <a:rPr sz="1600" spc="-5" dirty="0">
                <a:latin typeface="Arial"/>
                <a:cs typeface="Arial"/>
              </a:rPr>
              <a:t>person</a:t>
            </a:r>
            <a:endParaRPr sz="1600" dirty="0">
              <a:latin typeface="Arial"/>
              <a:cs typeface="Arial"/>
            </a:endParaRPr>
          </a:p>
          <a:p>
            <a:pPr marL="241300" marR="5080" algn="just">
              <a:lnSpc>
                <a:spcPts val="1900"/>
              </a:lnSpc>
              <a:spcBef>
                <a:spcPts val="175"/>
              </a:spcBef>
            </a:pPr>
            <a:r>
              <a:rPr sz="1600" spc="-5" dirty="0">
                <a:latin typeface="Arial"/>
                <a:cs typeface="Arial"/>
              </a:rPr>
              <a:t>described </a:t>
            </a:r>
            <a:r>
              <a:rPr sz="1600" dirty="0">
                <a:latin typeface="Arial"/>
                <a:cs typeface="Arial"/>
              </a:rPr>
              <a:t>the </a:t>
            </a:r>
            <a:r>
              <a:rPr sz="1600" spc="-5" dirty="0">
                <a:latin typeface="Arial"/>
                <a:cs typeface="Arial"/>
              </a:rPr>
              <a:t>aircraft as new and that </a:t>
            </a:r>
            <a:r>
              <a:rPr sz="1600" dirty="0">
                <a:latin typeface="Arial"/>
                <a:cs typeface="Arial"/>
              </a:rPr>
              <a:t>the </a:t>
            </a:r>
            <a:r>
              <a:rPr sz="1600" spc="-5" dirty="0">
                <a:latin typeface="Arial"/>
                <a:cs typeface="Arial"/>
              </a:rPr>
              <a:t>crew took recommended </a:t>
            </a:r>
            <a:r>
              <a:rPr sz="1600" dirty="0">
                <a:latin typeface="Arial"/>
                <a:cs typeface="Arial"/>
              </a:rPr>
              <a:t>safety </a:t>
            </a:r>
            <a:r>
              <a:rPr sz="1600" spc="-5" dirty="0">
                <a:latin typeface="Arial"/>
                <a:cs typeface="Arial"/>
              </a:rPr>
              <a:t>precautions  (masks, sanitiser and distributed seating arrangements). Boarding was orderly.  Reporting </a:t>
            </a:r>
            <a:r>
              <a:rPr sz="1600" dirty="0">
                <a:latin typeface="Arial"/>
                <a:cs typeface="Arial"/>
              </a:rPr>
              <a:t>forms </a:t>
            </a:r>
            <a:r>
              <a:rPr sz="1600" spc="-5" dirty="0">
                <a:latin typeface="Arial"/>
                <a:cs typeface="Arial"/>
              </a:rPr>
              <a:t>were</a:t>
            </a:r>
            <a:r>
              <a:rPr sz="1600" dirty="0">
                <a:latin typeface="Arial"/>
                <a:cs typeface="Arial"/>
              </a:rPr>
              <a:t> </a:t>
            </a:r>
            <a:r>
              <a:rPr sz="1600" spc="-5" dirty="0">
                <a:latin typeface="Arial"/>
                <a:cs typeface="Arial"/>
              </a:rPr>
              <a:t>completed.</a:t>
            </a:r>
            <a:endParaRPr sz="1600" dirty="0">
              <a:latin typeface="Arial"/>
              <a:cs typeface="Arial"/>
            </a:endParaRPr>
          </a:p>
          <a:p>
            <a:pPr marL="241300" indent="-228600" algn="just">
              <a:lnSpc>
                <a:spcPts val="1814"/>
              </a:lnSpc>
              <a:buChar char="•"/>
              <a:tabLst>
                <a:tab pos="241300" algn="l"/>
              </a:tabLst>
            </a:pPr>
            <a:r>
              <a:rPr sz="1600" spc="-5" dirty="0">
                <a:latin typeface="Arial"/>
                <a:cs typeface="Arial"/>
              </a:rPr>
              <a:t>The ministry of health (or your equivalent) has sent inspectors </a:t>
            </a:r>
            <a:r>
              <a:rPr sz="1600" dirty="0">
                <a:latin typeface="Arial"/>
                <a:cs typeface="Arial"/>
              </a:rPr>
              <a:t>to the </a:t>
            </a:r>
            <a:r>
              <a:rPr sz="1600" spc="-5" dirty="0">
                <a:latin typeface="Arial"/>
                <a:cs typeface="Arial"/>
              </a:rPr>
              <a:t>homes of </a:t>
            </a:r>
            <a:r>
              <a:rPr sz="1600" dirty="0">
                <a:latin typeface="Arial"/>
                <a:cs typeface="Arial"/>
              </a:rPr>
              <a:t>the </a:t>
            </a:r>
            <a:r>
              <a:rPr sz="1600" spc="-5" dirty="0">
                <a:latin typeface="Arial"/>
                <a:cs typeface="Arial"/>
              </a:rPr>
              <a:t>other</a:t>
            </a:r>
            <a:r>
              <a:rPr sz="1600" spc="335" dirty="0">
                <a:latin typeface="Arial"/>
                <a:cs typeface="Arial"/>
              </a:rPr>
              <a:t> </a:t>
            </a:r>
            <a:r>
              <a:rPr sz="1600" spc="-5" dirty="0">
                <a:latin typeface="Arial"/>
                <a:cs typeface="Arial"/>
              </a:rPr>
              <a:t>21</a:t>
            </a:r>
            <a:endParaRPr sz="1600" dirty="0">
              <a:latin typeface="Arial"/>
              <a:cs typeface="Arial"/>
            </a:endParaRPr>
          </a:p>
          <a:p>
            <a:pPr marL="241300" algn="just">
              <a:lnSpc>
                <a:spcPts val="1910"/>
              </a:lnSpc>
            </a:pPr>
            <a:r>
              <a:rPr sz="1600" spc="-5" dirty="0">
                <a:latin typeface="Arial"/>
                <a:cs typeface="Arial"/>
              </a:rPr>
              <a:t>passengers. They discovered </a:t>
            </a:r>
            <a:r>
              <a:rPr sz="1600" dirty="0">
                <a:latin typeface="Arial"/>
                <a:cs typeface="Arial"/>
              </a:rPr>
              <a:t>the</a:t>
            </a:r>
            <a:r>
              <a:rPr sz="1600" spc="45" dirty="0">
                <a:latin typeface="Arial"/>
                <a:cs typeface="Arial"/>
              </a:rPr>
              <a:t> </a:t>
            </a:r>
            <a:r>
              <a:rPr sz="1600" spc="-5" dirty="0">
                <a:latin typeface="Arial"/>
                <a:cs typeface="Arial"/>
              </a:rPr>
              <a:t>following;</a:t>
            </a:r>
            <a:endParaRPr sz="1600" dirty="0">
              <a:latin typeface="Arial"/>
              <a:cs typeface="Arial"/>
            </a:endParaRPr>
          </a:p>
          <a:p>
            <a:pPr marL="698500" lvl="1" indent="-228600" algn="just">
              <a:lnSpc>
                <a:spcPts val="1910"/>
              </a:lnSpc>
              <a:spcBef>
                <a:spcPts val="95"/>
              </a:spcBef>
              <a:buChar char="•"/>
              <a:tabLst>
                <a:tab pos="698500" algn="l"/>
              </a:tabLst>
            </a:pPr>
            <a:r>
              <a:rPr sz="1600" dirty="0">
                <a:latin typeface="Arial"/>
                <a:cs typeface="Arial"/>
              </a:rPr>
              <a:t>7 </a:t>
            </a:r>
            <a:r>
              <a:rPr sz="1600" spc="-5" dirty="0">
                <a:latin typeface="Arial"/>
                <a:cs typeface="Arial"/>
              </a:rPr>
              <a:t>were not at home or at </a:t>
            </a:r>
            <a:r>
              <a:rPr sz="1600" dirty="0">
                <a:latin typeface="Arial"/>
                <a:cs typeface="Arial"/>
              </a:rPr>
              <a:t>the </a:t>
            </a:r>
            <a:r>
              <a:rPr sz="1600" spc="-5" dirty="0">
                <a:latin typeface="Arial"/>
                <a:cs typeface="Arial"/>
              </a:rPr>
              <a:t>place designated on their reporting</a:t>
            </a:r>
            <a:r>
              <a:rPr sz="1600" spc="100" dirty="0">
                <a:latin typeface="Arial"/>
                <a:cs typeface="Arial"/>
              </a:rPr>
              <a:t> </a:t>
            </a:r>
            <a:r>
              <a:rPr sz="1600" dirty="0">
                <a:latin typeface="Arial"/>
                <a:cs typeface="Arial"/>
              </a:rPr>
              <a:t>form</a:t>
            </a:r>
          </a:p>
          <a:p>
            <a:pPr marL="698500" lvl="1" indent="-228600" algn="just">
              <a:lnSpc>
                <a:spcPts val="1895"/>
              </a:lnSpc>
              <a:buChar char="•"/>
              <a:tabLst>
                <a:tab pos="698500" algn="l"/>
              </a:tabLst>
            </a:pPr>
            <a:r>
              <a:rPr sz="1600" dirty="0">
                <a:latin typeface="Arial"/>
                <a:cs typeface="Arial"/>
              </a:rPr>
              <a:t>3 </a:t>
            </a:r>
            <a:r>
              <a:rPr sz="1600" spc="-5" dirty="0">
                <a:latin typeface="Arial"/>
                <a:cs typeface="Arial"/>
              </a:rPr>
              <a:t>had people </a:t>
            </a:r>
            <a:r>
              <a:rPr sz="1600" dirty="0">
                <a:latin typeface="Arial"/>
                <a:cs typeface="Arial"/>
              </a:rPr>
              <a:t>from </a:t>
            </a:r>
            <a:r>
              <a:rPr sz="1600" spc="-5" dirty="0">
                <a:latin typeface="Arial"/>
                <a:cs typeface="Arial"/>
              </a:rPr>
              <a:t>outside their family group visiting at </a:t>
            </a:r>
            <a:r>
              <a:rPr sz="1600" dirty="0">
                <a:latin typeface="Arial"/>
                <a:cs typeface="Arial"/>
              </a:rPr>
              <a:t>the</a:t>
            </a:r>
            <a:r>
              <a:rPr sz="1600" spc="65" dirty="0">
                <a:latin typeface="Arial"/>
                <a:cs typeface="Arial"/>
              </a:rPr>
              <a:t> </a:t>
            </a:r>
            <a:r>
              <a:rPr sz="1600" dirty="0">
                <a:latin typeface="Arial"/>
                <a:cs typeface="Arial"/>
              </a:rPr>
              <a:t>time</a:t>
            </a:r>
          </a:p>
          <a:p>
            <a:pPr marL="697865" marR="5080" lvl="1" indent="-228600" algn="just">
              <a:lnSpc>
                <a:spcPts val="1900"/>
              </a:lnSpc>
              <a:spcBef>
                <a:spcPts val="70"/>
              </a:spcBef>
              <a:buChar char="•"/>
              <a:tabLst>
                <a:tab pos="698500" algn="l"/>
              </a:tabLst>
            </a:pPr>
            <a:r>
              <a:rPr sz="1600" dirty="0">
                <a:latin typeface="Arial"/>
                <a:cs typeface="Arial"/>
              </a:rPr>
              <a:t>4 </a:t>
            </a:r>
            <a:r>
              <a:rPr sz="1600" spc="-5" dirty="0">
                <a:latin typeface="Arial"/>
                <a:cs typeface="Arial"/>
              </a:rPr>
              <a:t>showed symptoms of COVID-19 and one of these </a:t>
            </a:r>
            <a:r>
              <a:rPr sz="1600" dirty="0">
                <a:latin typeface="Arial"/>
                <a:cs typeface="Arial"/>
              </a:rPr>
              <a:t>stated </a:t>
            </a:r>
            <a:r>
              <a:rPr sz="1600" spc="-5" dirty="0">
                <a:latin typeface="Arial"/>
                <a:cs typeface="Arial"/>
              </a:rPr>
              <a:t>that they has visited their  doctor that morning and had been </a:t>
            </a:r>
            <a:r>
              <a:rPr sz="1600" dirty="0">
                <a:latin typeface="Arial"/>
                <a:cs typeface="Arial"/>
              </a:rPr>
              <a:t>tested </a:t>
            </a:r>
            <a:r>
              <a:rPr sz="1600" spc="-5" dirty="0">
                <a:latin typeface="Arial"/>
                <a:cs typeface="Arial"/>
              </a:rPr>
              <a:t>and required </a:t>
            </a:r>
            <a:r>
              <a:rPr sz="1600" dirty="0">
                <a:latin typeface="Arial"/>
                <a:cs typeface="Arial"/>
              </a:rPr>
              <a:t>to </a:t>
            </a:r>
            <a:r>
              <a:rPr sz="1600" spc="-5" dirty="0">
                <a:latin typeface="Arial"/>
                <a:cs typeface="Arial"/>
              </a:rPr>
              <a:t>isolate (results in 24-48  hours).</a:t>
            </a:r>
            <a:endParaRPr sz="1600" dirty="0">
              <a:latin typeface="Arial"/>
              <a:cs typeface="Arial"/>
            </a:endParaRPr>
          </a:p>
          <a:p>
            <a:pPr marL="698500" lvl="1" indent="-228600" algn="just">
              <a:lnSpc>
                <a:spcPct val="100000"/>
              </a:lnSpc>
              <a:spcBef>
                <a:spcPts val="25"/>
              </a:spcBef>
              <a:buChar char="•"/>
              <a:tabLst>
                <a:tab pos="698500" algn="l"/>
              </a:tabLst>
            </a:pPr>
            <a:r>
              <a:rPr sz="1600" dirty="0">
                <a:latin typeface="Arial"/>
                <a:cs typeface="Arial"/>
              </a:rPr>
              <a:t>7 </a:t>
            </a:r>
            <a:r>
              <a:rPr sz="1600" spc="-5" dirty="0">
                <a:latin typeface="Arial"/>
                <a:cs typeface="Arial"/>
              </a:rPr>
              <a:t>were isolating according </a:t>
            </a:r>
            <a:r>
              <a:rPr sz="1600" dirty="0">
                <a:latin typeface="Arial"/>
                <a:cs typeface="Arial"/>
              </a:rPr>
              <a:t>to the </a:t>
            </a:r>
            <a:r>
              <a:rPr sz="1600" spc="-10" dirty="0">
                <a:latin typeface="Arial"/>
                <a:cs typeface="Arial"/>
              </a:rPr>
              <a:t>guidelines </a:t>
            </a:r>
            <a:r>
              <a:rPr sz="1600" spc="-5" dirty="0">
                <a:latin typeface="Arial"/>
                <a:cs typeface="Arial"/>
              </a:rPr>
              <a:t>and have no</a:t>
            </a:r>
            <a:r>
              <a:rPr sz="1600" spc="45" dirty="0">
                <a:latin typeface="Arial"/>
                <a:cs typeface="Arial"/>
              </a:rPr>
              <a:t> </a:t>
            </a:r>
            <a:r>
              <a:rPr sz="1600" spc="-5" dirty="0">
                <a:latin typeface="Arial"/>
                <a:cs typeface="Arial"/>
              </a:rPr>
              <a:t>symptoms</a:t>
            </a:r>
            <a:endParaRPr sz="1600" dirty="0">
              <a:latin typeface="Arial"/>
              <a:cs typeface="Arial"/>
            </a:endParaRPr>
          </a:p>
        </p:txBody>
      </p:sp>
      <p:grpSp>
        <p:nvGrpSpPr>
          <p:cNvPr id="9" name="object 9"/>
          <p:cNvGrpSpPr/>
          <p:nvPr/>
        </p:nvGrpSpPr>
        <p:grpSpPr>
          <a:xfrm>
            <a:off x="7497397" y="-32368"/>
            <a:ext cx="4459605" cy="701040"/>
            <a:chOff x="7732776" y="0"/>
            <a:chExt cx="4459605" cy="701040"/>
          </a:xfrm>
        </p:grpSpPr>
        <p:sp>
          <p:nvSpPr>
            <p:cNvPr id="10" name="object 10"/>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12" name="object 12"/>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14" name="object 14"/>
          <p:cNvSpPr txBox="1"/>
          <p:nvPr/>
        </p:nvSpPr>
        <p:spPr>
          <a:xfrm>
            <a:off x="8040687" y="1587"/>
            <a:ext cx="3881754" cy="609600"/>
          </a:xfrm>
          <a:prstGeom prst="rect">
            <a:avLst/>
          </a:prstGeom>
          <a:solidFill>
            <a:srgbClr val="D86422"/>
          </a:solidFill>
        </p:spPr>
        <p:txBody>
          <a:bodyPr vert="horz" wrap="square" lIns="0" tIns="180340" rIns="0" bIns="0" rtlCol="0">
            <a:spAutoFit/>
          </a:bodyPr>
          <a:lstStyle/>
          <a:p>
            <a:pPr marL="234315" algn="ctr">
              <a:lnSpc>
                <a:spcPct val="100000"/>
              </a:lnSpc>
              <a:spcBef>
                <a:spcPts val="1420"/>
              </a:spcBef>
            </a:pPr>
            <a:r>
              <a:rPr sz="2000" spc="-5" dirty="0">
                <a:solidFill>
                  <a:srgbClr val="FFFFFF"/>
                </a:solidFill>
                <a:latin typeface="Arial Black"/>
                <a:cs typeface="Arial Black"/>
              </a:rPr>
              <a:t>SIMULATION</a:t>
            </a:r>
            <a:r>
              <a:rPr sz="2000" spc="-20" dirty="0">
                <a:solidFill>
                  <a:srgbClr val="FFFFFF"/>
                </a:solidFill>
                <a:latin typeface="Arial Black"/>
                <a:cs typeface="Arial Black"/>
              </a:rPr>
              <a:t> </a:t>
            </a:r>
            <a:r>
              <a:rPr sz="2000" spc="-5" dirty="0">
                <a:solidFill>
                  <a:srgbClr val="FFFFFF"/>
                </a:solidFill>
                <a:latin typeface="Arial Black"/>
                <a:cs typeface="Arial Black"/>
              </a:rPr>
              <a:t>ONLY</a:t>
            </a:r>
            <a:endParaRPr sz="2000">
              <a:latin typeface="Arial Black"/>
              <a:cs typeface="Arial Black"/>
            </a:endParaRPr>
          </a:p>
        </p:txBody>
      </p:sp>
      <p:grpSp>
        <p:nvGrpSpPr>
          <p:cNvPr id="15" name="object 15"/>
          <p:cNvGrpSpPr/>
          <p:nvPr/>
        </p:nvGrpSpPr>
        <p:grpSpPr>
          <a:xfrm>
            <a:off x="8949961" y="699104"/>
            <a:ext cx="3115945" cy="5439410"/>
            <a:chOff x="8949961" y="699104"/>
            <a:chExt cx="3115945" cy="5439410"/>
          </a:xfrm>
        </p:grpSpPr>
        <p:sp>
          <p:nvSpPr>
            <p:cNvPr id="16" name="object 16"/>
            <p:cNvSpPr/>
            <p:nvPr/>
          </p:nvSpPr>
          <p:spPr>
            <a:xfrm>
              <a:off x="8949961" y="699104"/>
              <a:ext cx="3110525" cy="3820538"/>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8999640" y="4811165"/>
              <a:ext cx="3066224" cy="132690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4895" y="5833871"/>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5" y="0"/>
            <a:ext cx="8295640" cy="513080"/>
          </a:xfrm>
          <a:prstGeom prst="rect">
            <a:avLst/>
          </a:prstGeom>
        </p:spPr>
        <p:txBody>
          <a:bodyPr vert="horz" wrap="square" lIns="0" tIns="12700" rIns="0" bIns="0" rtlCol="0">
            <a:spAutoFit/>
          </a:bodyPr>
          <a:lstStyle/>
          <a:p>
            <a:pPr marL="12700">
              <a:lnSpc>
                <a:spcPct val="100000"/>
              </a:lnSpc>
              <a:spcBef>
                <a:spcPts val="100"/>
              </a:spcBef>
            </a:pPr>
            <a:r>
              <a:rPr sz="3200" spc="-5" dirty="0"/>
              <a:t>Session </a:t>
            </a:r>
            <a:r>
              <a:rPr sz="3200" dirty="0"/>
              <a:t>2 - </a:t>
            </a:r>
            <a:r>
              <a:rPr sz="3200" spc="-5" dirty="0"/>
              <a:t>Option </a:t>
            </a:r>
            <a:r>
              <a:rPr sz="3200" dirty="0"/>
              <a:t>2 </a:t>
            </a:r>
            <a:r>
              <a:rPr sz="3200" spc="-10" dirty="0"/>
              <a:t>Discussion</a:t>
            </a:r>
            <a:r>
              <a:rPr sz="3200" spc="-60" dirty="0"/>
              <a:t> </a:t>
            </a:r>
            <a:r>
              <a:rPr sz="3200" spc="-10" dirty="0"/>
              <a:t>Questions</a:t>
            </a:r>
            <a:endParaRPr sz="3200"/>
          </a:p>
        </p:txBody>
      </p:sp>
      <p:sp>
        <p:nvSpPr>
          <p:cNvPr id="4" name="object 4"/>
          <p:cNvSpPr txBox="1"/>
          <p:nvPr/>
        </p:nvSpPr>
        <p:spPr>
          <a:xfrm>
            <a:off x="459724" y="498652"/>
            <a:ext cx="11195685" cy="5927090"/>
          </a:xfrm>
          <a:prstGeom prst="rect">
            <a:avLst/>
          </a:prstGeom>
        </p:spPr>
        <p:txBody>
          <a:bodyPr vert="horz" wrap="square" lIns="0" tIns="143510" rIns="0" bIns="0" rtlCol="0">
            <a:spAutoFit/>
          </a:bodyPr>
          <a:lstStyle/>
          <a:p>
            <a:pPr marL="12700">
              <a:lnSpc>
                <a:spcPct val="100000"/>
              </a:lnSpc>
              <a:spcBef>
                <a:spcPts val="1130"/>
              </a:spcBef>
            </a:pPr>
            <a:r>
              <a:rPr sz="2600" b="1" spc="-5" dirty="0">
                <a:solidFill>
                  <a:srgbClr val="005D85"/>
                </a:solidFill>
                <a:latin typeface="Arial"/>
                <a:cs typeface="Arial"/>
              </a:rPr>
              <a:t>Questions for</a:t>
            </a:r>
            <a:r>
              <a:rPr sz="2600" b="1" spc="5" dirty="0">
                <a:solidFill>
                  <a:srgbClr val="005D85"/>
                </a:solidFill>
                <a:latin typeface="Arial"/>
                <a:cs typeface="Arial"/>
              </a:rPr>
              <a:t> </a:t>
            </a:r>
            <a:r>
              <a:rPr sz="2600" b="1" spc="-5" dirty="0">
                <a:solidFill>
                  <a:srgbClr val="005D85"/>
                </a:solidFill>
                <a:latin typeface="Arial"/>
                <a:cs typeface="Arial"/>
              </a:rPr>
              <a:t>discussion</a:t>
            </a:r>
            <a:endParaRPr sz="2600" dirty="0">
              <a:latin typeface="Arial"/>
              <a:cs typeface="Arial"/>
            </a:endParaRPr>
          </a:p>
          <a:p>
            <a:pPr marL="355600" indent="-342900">
              <a:lnSpc>
                <a:spcPct val="100000"/>
              </a:lnSpc>
              <a:spcBef>
                <a:spcPts val="790"/>
              </a:spcBef>
              <a:buChar char="•"/>
              <a:tabLst>
                <a:tab pos="354965" algn="l"/>
                <a:tab pos="355600" algn="l"/>
              </a:tabLst>
            </a:pPr>
            <a:r>
              <a:rPr sz="2000" spc="-5" dirty="0">
                <a:latin typeface="Arial"/>
                <a:cs typeface="Arial"/>
              </a:rPr>
              <a:t>What </a:t>
            </a:r>
            <a:r>
              <a:rPr sz="2000" dirty="0">
                <a:latin typeface="Arial"/>
                <a:cs typeface="Arial"/>
              </a:rPr>
              <a:t>plans, </a:t>
            </a:r>
            <a:r>
              <a:rPr sz="2000" spc="-5" dirty="0">
                <a:latin typeface="Arial"/>
                <a:cs typeface="Arial"/>
              </a:rPr>
              <a:t>procedures </a:t>
            </a:r>
            <a:r>
              <a:rPr sz="2000" dirty="0">
                <a:latin typeface="Arial"/>
                <a:cs typeface="Arial"/>
              </a:rPr>
              <a:t>and </a:t>
            </a:r>
            <a:r>
              <a:rPr sz="2000" spc="-5" dirty="0">
                <a:latin typeface="Arial"/>
                <a:cs typeface="Arial"/>
              </a:rPr>
              <a:t>resources </a:t>
            </a:r>
            <a:r>
              <a:rPr sz="2000" dirty="0">
                <a:latin typeface="Arial"/>
                <a:cs typeface="Arial"/>
              </a:rPr>
              <a:t>would you </a:t>
            </a:r>
            <a:r>
              <a:rPr sz="2000" spc="-5" dirty="0">
                <a:latin typeface="Arial"/>
                <a:cs typeface="Arial"/>
              </a:rPr>
              <a:t>activate </a:t>
            </a:r>
            <a:r>
              <a:rPr sz="2000" dirty="0">
                <a:latin typeface="Arial"/>
                <a:cs typeface="Arial"/>
              </a:rPr>
              <a:t>at </a:t>
            </a:r>
            <a:r>
              <a:rPr sz="2000" spc="-5" dirty="0">
                <a:latin typeface="Arial"/>
                <a:cs typeface="Arial"/>
              </a:rPr>
              <a:t>this</a:t>
            </a:r>
            <a:r>
              <a:rPr sz="2000" spc="-80" dirty="0">
                <a:latin typeface="Arial"/>
                <a:cs typeface="Arial"/>
              </a:rPr>
              <a:t> </a:t>
            </a:r>
            <a:r>
              <a:rPr sz="2000" spc="-5" dirty="0">
                <a:latin typeface="Arial"/>
                <a:cs typeface="Arial"/>
              </a:rPr>
              <a:t>point?</a:t>
            </a:r>
            <a:endParaRPr sz="2000" dirty="0">
              <a:latin typeface="Arial"/>
              <a:cs typeface="Arial"/>
            </a:endParaRPr>
          </a:p>
          <a:p>
            <a:pPr marL="355600" indent="-342900">
              <a:lnSpc>
                <a:spcPct val="100000"/>
              </a:lnSpc>
              <a:spcBef>
                <a:spcPts val="1200"/>
              </a:spcBef>
              <a:buChar char="•"/>
              <a:tabLst>
                <a:tab pos="354965" algn="l"/>
                <a:tab pos="355600" algn="l"/>
              </a:tabLst>
            </a:pPr>
            <a:r>
              <a:rPr sz="2000" spc="-5" dirty="0">
                <a:latin typeface="Arial"/>
                <a:cs typeface="Arial"/>
              </a:rPr>
              <a:t>Who </a:t>
            </a:r>
            <a:r>
              <a:rPr sz="2000" dirty="0">
                <a:latin typeface="Arial"/>
                <a:cs typeface="Arial"/>
              </a:rPr>
              <a:t>will be engaged, why and</a:t>
            </a:r>
            <a:r>
              <a:rPr sz="2000" spc="-55" dirty="0">
                <a:latin typeface="Arial"/>
                <a:cs typeface="Arial"/>
              </a:rPr>
              <a:t> </a:t>
            </a:r>
            <a:r>
              <a:rPr sz="2000" dirty="0">
                <a:latin typeface="Arial"/>
                <a:cs typeface="Arial"/>
              </a:rPr>
              <a:t>how?</a:t>
            </a:r>
          </a:p>
          <a:p>
            <a:pPr marL="355600" marR="5080" indent="-342900">
              <a:lnSpc>
                <a:spcPct val="150000"/>
              </a:lnSpc>
              <a:buChar char="•"/>
              <a:tabLst>
                <a:tab pos="354965" algn="l"/>
                <a:tab pos="355600" algn="l"/>
                <a:tab pos="2357120" algn="l"/>
              </a:tabLst>
            </a:pPr>
            <a:r>
              <a:rPr sz="2000" spc="-5" dirty="0">
                <a:latin typeface="Arial"/>
                <a:cs typeface="Arial"/>
              </a:rPr>
              <a:t>Does the infected person </a:t>
            </a:r>
            <a:r>
              <a:rPr sz="2000" dirty="0">
                <a:latin typeface="Arial"/>
                <a:cs typeface="Arial"/>
              </a:rPr>
              <a:t>need </a:t>
            </a:r>
            <a:r>
              <a:rPr sz="2000" spc="-5" dirty="0">
                <a:latin typeface="Arial"/>
                <a:cs typeface="Arial"/>
              </a:rPr>
              <a:t>to </a:t>
            </a:r>
            <a:r>
              <a:rPr sz="2000" dirty="0">
                <a:latin typeface="Arial"/>
                <a:cs typeface="Arial"/>
              </a:rPr>
              <a:t>be </a:t>
            </a:r>
            <a:r>
              <a:rPr sz="2000" spc="-5" dirty="0">
                <a:latin typeface="Arial"/>
                <a:cs typeface="Arial"/>
              </a:rPr>
              <a:t>further</a:t>
            </a:r>
            <a:r>
              <a:rPr lang="en-US" sz="2000" spc="-5" dirty="0">
                <a:latin typeface="Arial"/>
                <a:cs typeface="Arial"/>
              </a:rPr>
              <a:t> evaluated or isolated </a:t>
            </a:r>
            <a:r>
              <a:rPr sz="2000" dirty="0">
                <a:latin typeface="Arial"/>
                <a:cs typeface="Arial"/>
              </a:rPr>
              <a:t>at </a:t>
            </a:r>
            <a:r>
              <a:rPr sz="2000" spc="-5" dirty="0">
                <a:latin typeface="Arial"/>
                <a:cs typeface="Arial"/>
              </a:rPr>
              <a:t>another </a:t>
            </a:r>
            <a:r>
              <a:rPr sz="2000" dirty="0">
                <a:latin typeface="Arial"/>
                <a:cs typeface="Arial"/>
              </a:rPr>
              <a:t>location or can </a:t>
            </a:r>
            <a:r>
              <a:rPr sz="2000" spc="-5" dirty="0">
                <a:latin typeface="Arial"/>
                <a:cs typeface="Arial"/>
              </a:rPr>
              <a:t>they </a:t>
            </a:r>
            <a:r>
              <a:rPr lang="en-US" sz="2000" spc="-5" dirty="0">
                <a:latin typeface="Arial"/>
                <a:cs typeface="Arial"/>
              </a:rPr>
              <a:t>self-isolate</a:t>
            </a:r>
            <a:r>
              <a:rPr sz="2000" spc="-5" dirty="0">
                <a:latin typeface="Arial"/>
                <a:cs typeface="Arial"/>
              </a:rPr>
              <a:t> </a:t>
            </a:r>
            <a:r>
              <a:rPr sz="2000" dirty="0">
                <a:latin typeface="Arial"/>
                <a:cs typeface="Arial"/>
              </a:rPr>
              <a:t>at</a:t>
            </a:r>
            <a:r>
              <a:rPr sz="2000" spc="-15" dirty="0">
                <a:latin typeface="Arial"/>
                <a:cs typeface="Arial"/>
              </a:rPr>
              <a:t> </a:t>
            </a:r>
            <a:r>
              <a:rPr sz="2000" spc="-5" dirty="0">
                <a:latin typeface="Arial"/>
                <a:cs typeface="Arial"/>
              </a:rPr>
              <a:t>home?	If they </a:t>
            </a:r>
            <a:r>
              <a:rPr sz="2000" dirty="0">
                <a:latin typeface="Arial"/>
                <a:cs typeface="Arial"/>
              </a:rPr>
              <a:t>will be </a:t>
            </a:r>
            <a:r>
              <a:rPr sz="2000" spc="-5" dirty="0">
                <a:latin typeface="Arial"/>
                <a:cs typeface="Arial"/>
              </a:rPr>
              <a:t>taken </a:t>
            </a:r>
            <a:r>
              <a:rPr sz="2000" dirty="0">
                <a:latin typeface="Arial"/>
                <a:cs typeface="Arial"/>
              </a:rPr>
              <a:t>elsewhere, how is </a:t>
            </a:r>
            <a:r>
              <a:rPr sz="2000" spc="-5" dirty="0">
                <a:latin typeface="Arial"/>
                <a:cs typeface="Arial"/>
              </a:rPr>
              <a:t>this</a:t>
            </a:r>
            <a:r>
              <a:rPr sz="2000" spc="-75" dirty="0">
                <a:latin typeface="Arial"/>
                <a:cs typeface="Arial"/>
              </a:rPr>
              <a:t> </a:t>
            </a:r>
            <a:r>
              <a:rPr sz="2000" dirty="0">
                <a:latin typeface="Arial"/>
                <a:cs typeface="Arial"/>
              </a:rPr>
              <a:t>done?</a:t>
            </a:r>
          </a:p>
          <a:p>
            <a:pPr marL="355600" indent="-342900">
              <a:lnSpc>
                <a:spcPct val="100000"/>
              </a:lnSpc>
              <a:spcBef>
                <a:spcPts val="1200"/>
              </a:spcBef>
              <a:buChar char="•"/>
              <a:tabLst>
                <a:tab pos="354965" algn="l"/>
                <a:tab pos="355600" algn="l"/>
              </a:tabLst>
            </a:pPr>
            <a:r>
              <a:rPr sz="2000" spc="-5" dirty="0">
                <a:latin typeface="Arial"/>
                <a:cs typeface="Arial"/>
              </a:rPr>
              <a:t>Are there </a:t>
            </a:r>
            <a:r>
              <a:rPr sz="2000" dirty="0">
                <a:latin typeface="Arial"/>
                <a:cs typeface="Arial"/>
              </a:rPr>
              <a:t>any </a:t>
            </a:r>
            <a:r>
              <a:rPr sz="2000" spc="-5" dirty="0">
                <a:latin typeface="Arial"/>
                <a:cs typeface="Arial"/>
              </a:rPr>
              <a:t>other considerations regarding the other passengers,</a:t>
            </a:r>
            <a:r>
              <a:rPr sz="2000" spc="-30" dirty="0">
                <a:latin typeface="Arial"/>
                <a:cs typeface="Arial"/>
              </a:rPr>
              <a:t> </a:t>
            </a:r>
            <a:r>
              <a:rPr sz="2000" dirty="0">
                <a:latin typeface="Arial"/>
                <a:cs typeface="Arial"/>
              </a:rPr>
              <a:t>crew?</a:t>
            </a:r>
          </a:p>
          <a:p>
            <a:pPr marL="355600" indent="-342900">
              <a:lnSpc>
                <a:spcPct val="100000"/>
              </a:lnSpc>
              <a:spcBef>
                <a:spcPts val="1200"/>
              </a:spcBef>
              <a:buChar char="•"/>
              <a:tabLst>
                <a:tab pos="354965" algn="l"/>
                <a:tab pos="355600" algn="l"/>
              </a:tabLst>
            </a:pPr>
            <a:r>
              <a:rPr sz="2000" spc="-5" dirty="0">
                <a:latin typeface="Arial"/>
                <a:cs typeface="Arial"/>
              </a:rPr>
              <a:t>What </a:t>
            </a:r>
            <a:r>
              <a:rPr sz="2000" dirty="0">
                <a:latin typeface="Arial"/>
                <a:cs typeface="Arial"/>
              </a:rPr>
              <a:t>will you do about </a:t>
            </a:r>
            <a:r>
              <a:rPr sz="2000" spc="-5" dirty="0">
                <a:latin typeface="Arial"/>
                <a:cs typeface="Arial"/>
              </a:rPr>
              <a:t>the </a:t>
            </a:r>
            <a:r>
              <a:rPr sz="2000" dirty="0">
                <a:latin typeface="Arial"/>
                <a:cs typeface="Arial"/>
              </a:rPr>
              <a:t>7 people not at</a:t>
            </a:r>
            <a:r>
              <a:rPr sz="2000" spc="-105" dirty="0">
                <a:latin typeface="Arial"/>
                <a:cs typeface="Arial"/>
              </a:rPr>
              <a:t> </a:t>
            </a:r>
            <a:r>
              <a:rPr sz="2000" spc="-5" dirty="0">
                <a:latin typeface="Arial"/>
                <a:cs typeface="Arial"/>
              </a:rPr>
              <a:t>home?</a:t>
            </a:r>
            <a:endParaRPr sz="2000" dirty="0">
              <a:latin typeface="Arial"/>
              <a:cs typeface="Arial"/>
            </a:endParaRPr>
          </a:p>
          <a:p>
            <a:pPr marL="355600" indent="-342900">
              <a:lnSpc>
                <a:spcPct val="100000"/>
              </a:lnSpc>
              <a:spcBef>
                <a:spcPts val="1200"/>
              </a:spcBef>
              <a:buChar char="•"/>
              <a:tabLst>
                <a:tab pos="354965" algn="l"/>
                <a:tab pos="355600" algn="l"/>
              </a:tabLst>
            </a:pPr>
            <a:r>
              <a:rPr sz="2000" spc="-5" dirty="0">
                <a:latin typeface="Arial"/>
                <a:cs typeface="Arial"/>
              </a:rPr>
              <a:t>What </a:t>
            </a:r>
            <a:r>
              <a:rPr sz="2000" dirty="0">
                <a:latin typeface="Arial"/>
                <a:cs typeface="Arial"/>
              </a:rPr>
              <a:t>will you do about </a:t>
            </a:r>
            <a:r>
              <a:rPr sz="2000" spc="-5" dirty="0">
                <a:latin typeface="Arial"/>
                <a:cs typeface="Arial"/>
              </a:rPr>
              <a:t>the </a:t>
            </a:r>
            <a:r>
              <a:rPr sz="2000" dirty="0">
                <a:latin typeface="Arial"/>
                <a:cs typeface="Arial"/>
              </a:rPr>
              <a:t>people with</a:t>
            </a:r>
            <a:r>
              <a:rPr sz="2000" spc="-70" dirty="0">
                <a:latin typeface="Arial"/>
                <a:cs typeface="Arial"/>
              </a:rPr>
              <a:t> </a:t>
            </a:r>
            <a:r>
              <a:rPr sz="2000" spc="-5" dirty="0">
                <a:latin typeface="Arial"/>
                <a:cs typeface="Arial"/>
              </a:rPr>
              <a:t>visitors?</a:t>
            </a:r>
            <a:endParaRPr sz="2000" dirty="0">
              <a:latin typeface="Arial"/>
              <a:cs typeface="Arial"/>
            </a:endParaRPr>
          </a:p>
          <a:p>
            <a:pPr marL="355600" indent="-342900">
              <a:lnSpc>
                <a:spcPct val="100000"/>
              </a:lnSpc>
              <a:spcBef>
                <a:spcPts val="1200"/>
              </a:spcBef>
              <a:buChar char="•"/>
              <a:tabLst>
                <a:tab pos="354965" algn="l"/>
                <a:tab pos="355600" algn="l"/>
              </a:tabLst>
            </a:pPr>
            <a:r>
              <a:rPr sz="2000" spc="-5" dirty="0">
                <a:latin typeface="Arial"/>
                <a:cs typeface="Arial"/>
              </a:rPr>
              <a:t>What </a:t>
            </a:r>
            <a:r>
              <a:rPr sz="2000" dirty="0">
                <a:latin typeface="Arial"/>
                <a:cs typeface="Arial"/>
              </a:rPr>
              <a:t>will you do with </a:t>
            </a:r>
            <a:r>
              <a:rPr sz="2000" spc="-5" dirty="0">
                <a:latin typeface="Arial"/>
                <a:cs typeface="Arial"/>
              </a:rPr>
              <a:t>the </a:t>
            </a:r>
            <a:r>
              <a:rPr sz="2000" dirty="0">
                <a:latin typeface="Arial"/>
                <a:cs typeface="Arial"/>
              </a:rPr>
              <a:t>people showing</a:t>
            </a:r>
            <a:r>
              <a:rPr sz="2000" spc="-65" dirty="0">
                <a:latin typeface="Arial"/>
                <a:cs typeface="Arial"/>
              </a:rPr>
              <a:t> </a:t>
            </a:r>
            <a:r>
              <a:rPr sz="2000" spc="-5" dirty="0">
                <a:latin typeface="Arial"/>
                <a:cs typeface="Arial"/>
              </a:rPr>
              <a:t>symptoms</a:t>
            </a:r>
            <a:endParaRPr sz="2000" dirty="0">
              <a:latin typeface="Arial"/>
              <a:cs typeface="Arial"/>
            </a:endParaRPr>
          </a:p>
          <a:p>
            <a:pPr marL="355600" marR="5080" indent="-342900">
              <a:lnSpc>
                <a:spcPct val="150000"/>
              </a:lnSpc>
              <a:buChar char="•"/>
              <a:tabLst>
                <a:tab pos="354965" algn="l"/>
                <a:tab pos="355600" algn="l"/>
                <a:tab pos="5104765" algn="l"/>
              </a:tabLst>
            </a:pPr>
            <a:r>
              <a:rPr sz="2000" spc="-5" dirty="0">
                <a:latin typeface="Arial"/>
                <a:cs typeface="Arial"/>
              </a:rPr>
              <a:t>What </a:t>
            </a:r>
            <a:r>
              <a:rPr sz="2000" dirty="0">
                <a:latin typeface="Arial"/>
                <a:cs typeface="Arial"/>
              </a:rPr>
              <a:t>is your </a:t>
            </a:r>
            <a:r>
              <a:rPr sz="2000" spc="-5" dirty="0">
                <a:latin typeface="Arial"/>
                <a:cs typeface="Arial"/>
              </a:rPr>
              <a:t>legal framework</a:t>
            </a:r>
            <a:r>
              <a:rPr sz="2000" spc="70" dirty="0">
                <a:latin typeface="Arial"/>
                <a:cs typeface="Arial"/>
              </a:rPr>
              <a:t> </a:t>
            </a:r>
            <a:r>
              <a:rPr sz="2000" spc="-5" dirty="0">
                <a:latin typeface="Arial"/>
                <a:cs typeface="Arial"/>
              </a:rPr>
              <a:t>for</a:t>
            </a:r>
            <a:r>
              <a:rPr sz="2000" spc="10" dirty="0">
                <a:latin typeface="Arial"/>
                <a:cs typeface="Arial"/>
              </a:rPr>
              <a:t> </a:t>
            </a:r>
            <a:r>
              <a:rPr sz="2000" spc="-5" dirty="0">
                <a:latin typeface="Arial"/>
                <a:cs typeface="Arial"/>
              </a:rPr>
              <a:t>action?	What extra </a:t>
            </a:r>
            <a:r>
              <a:rPr sz="2000" dirty="0">
                <a:latin typeface="Arial"/>
                <a:cs typeface="Arial"/>
              </a:rPr>
              <a:t>powers do you have </a:t>
            </a:r>
            <a:r>
              <a:rPr sz="2000" spc="-5" dirty="0">
                <a:latin typeface="Arial"/>
                <a:cs typeface="Arial"/>
              </a:rPr>
              <a:t>to enforce </a:t>
            </a:r>
            <a:r>
              <a:rPr sz="2000" dirty="0">
                <a:latin typeface="Arial"/>
                <a:cs typeface="Arial"/>
              </a:rPr>
              <a:t>isolation or  issue </a:t>
            </a:r>
            <a:r>
              <a:rPr sz="2000" spc="-5" dirty="0">
                <a:latin typeface="Arial"/>
                <a:cs typeface="Arial"/>
              </a:rPr>
              <a:t>notices for </a:t>
            </a:r>
            <a:r>
              <a:rPr sz="2000" dirty="0">
                <a:latin typeface="Arial"/>
                <a:cs typeface="Arial"/>
              </a:rPr>
              <a:t>compliance </a:t>
            </a:r>
            <a:r>
              <a:rPr sz="2000" spc="-5" dirty="0">
                <a:latin typeface="Arial"/>
                <a:cs typeface="Arial"/>
              </a:rPr>
              <a:t>(fines </a:t>
            </a:r>
            <a:r>
              <a:rPr sz="2000" dirty="0">
                <a:latin typeface="Arial"/>
                <a:cs typeface="Arial"/>
              </a:rPr>
              <a:t>or </a:t>
            </a:r>
            <a:r>
              <a:rPr sz="2000" spc="-5" dirty="0">
                <a:latin typeface="Arial"/>
                <a:cs typeface="Arial"/>
              </a:rPr>
              <a:t>other sanctions)</a:t>
            </a:r>
            <a:endParaRPr sz="2000" dirty="0">
              <a:latin typeface="Arial"/>
              <a:cs typeface="Arial"/>
            </a:endParaRPr>
          </a:p>
          <a:p>
            <a:pPr marL="12700">
              <a:lnSpc>
                <a:spcPct val="100000"/>
              </a:lnSpc>
              <a:spcBef>
                <a:spcPts val="985"/>
              </a:spcBef>
              <a:tabLst>
                <a:tab pos="904240" algn="l"/>
              </a:tabLst>
            </a:pPr>
            <a:r>
              <a:rPr sz="300" i="1" spc="-5" dirty="0">
                <a:latin typeface="Arial"/>
                <a:cs typeface="Arial"/>
              </a:rPr>
              <a:t>1</a:t>
            </a:r>
            <a:r>
              <a:rPr sz="300" i="1" dirty="0">
                <a:latin typeface="Arial"/>
                <a:cs typeface="Arial"/>
              </a:rPr>
              <a:t>.</a:t>
            </a:r>
            <a:r>
              <a:rPr sz="2000" i="1" dirty="0">
                <a:solidFill>
                  <a:srgbClr val="FF0000"/>
                </a:solidFill>
                <a:latin typeface="Arial"/>
                <a:cs typeface="Arial"/>
              </a:rPr>
              <a:t>Based	on</a:t>
            </a:r>
            <a:r>
              <a:rPr sz="2000" i="1" spc="-10" dirty="0">
                <a:solidFill>
                  <a:srgbClr val="FF0000"/>
                </a:solidFill>
                <a:latin typeface="Arial"/>
                <a:cs typeface="Arial"/>
              </a:rPr>
              <a:t> </a:t>
            </a:r>
            <a:r>
              <a:rPr sz="2000" i="1" dirty="0">
                <a:solidFill>
                  <a:srgbClr val="FF0000"/>
                </a:solidFill>
                <a:latin typeface="Arial"/>
                <a:cs typeface="Arial"/>
              </a:rPr>
              <a:t>your</a:t>
            </a:r>
            <a:r>
              <a:rPr sz="2000" i="1" spc="-10" dirty="0">
                <a:solidFill>
                  <a:srgbClr val="FF0000"/>
                </a:solidFill>
                <a:latin typeface="Arial"/>
                <a:cs typeface="Arial"/>
              </a:rPr>
              <a:t> </a:t>
            </a:r>
            <a:r>
              <a:rPr sz="2000" i="1" dirty="0">
                <a:solidFill>
                  <a:srgbClr val="FF0000"/>
                </a:solidFill>
                <a:latin typeface="Arial"/>
                <a:cs typeface="Arial"/>
              </a:rPr>
              <a:t>ans</a:t>
            </a:r>
            <a:r>
              <a:rPr sz="2000" i="1" spc="5" dirty="0">
                <a:solidFill>
                  <a:srgbClr val="FF0000"/>
                </a:solidFill>
                <a:latin typeface="Arial"/>
                <a:cs typeface="Arial"/>
              </a:rPr>
              <a:t>w</a:t>
            </a:r>
            <a:r>
              <a:rPr sz="2000" i="1" dirty="0">
                <a:solidFill>
                  <a:srgbClr val="FF0000"/>
                </a:solidFill>
                <a:latin typeface="Arial"/>
                <a:cs typeface="Arial"/>
              </a:rPr>
              <a:t>e</a:t>
            </a:r>
            <a:r>
              <a:rPr sz="2000" i="1" spc="-5" dirty="0">
                <a:solidFill>
                  <a:srgbClr val="FF0000"/>
                </a:solidFill>
                <a:latin typeface="Arial"/>
                <a:cs typeface="Arial"/>
              </a:rPr>
              <a:t>r</a:t>
            </a:r>
            <a:r>
              <a:rPr sz="2000" i="1" dirty="0">
                <a:solidFill>
                  <a:srgbClr val="FF0000"/>
                </a:solidFill>
                <a:latin typeface="Arial"/>
                <a:cs typeface="Arial"/>
              </a:rPr>
              <a:t>s</a:t>
            </a:r>
            <a:r>
              <a:rPr sz="2000" i="1" spc="-10" dirty="0">
                <a:solidFill>
                  <a:srgbClr val="FF0000"/>
                </a:solidFill>
                <a:latin typeface="Arial"/>
                <a:cs typeface="Arial"/>
              </a:rPr>
              <a:t> </a:t>
            </a:r>
            <a:r>
              <a:rPr sz="2000" i="1" dirty="0">
                <a:solidFill>
                  <a:srgbClr val="FF0000"/>
                </a:solidFill>
                <a:latin typeface="Arial"/>
                <a:cs typeface="Arial"/>
              </a:rPr>
              <a:t>above,</a:t>
            </a:r>
            <a:r>
              <a:rPr sz="2000" i="1" spc="-15" dirty="0">
                <a:solidFill>
                  <a:srgbClr val="FF0000"/>
                </a:solidFill>
                <a:latin typeface="Arial"/>
                <a:cs typeface="Arial"/>
              </a:rPr>
              <a:t> </a:t>
            </a:r>
            <a:r>
              <a:rPr sz="2000" i="1" spc="5" dirty="0">
                <a:solidFill>
                  <a:srgbClr val="FF0000"/>
                </a:solidFill>
                <a:latin typeface="Arial"/>
                <a:cs typeface="Arial"/>
              </a:rPr>
              <a:t>li</a:t>
            </a:r>
            <a:r>
              <a:rPr sz="2000" i="1" dirty="0">
                <a:solidFill>
                  <a:srgbClr val="FF0000"/>
                </a:solidFill>
                <a:latin typeface="Arial"/>
                <a:cs typeface="Arial"/>
              </a:rPr>
              <a:t>st</a:t>
            </a:r>
            <a:r>
              <a:rPr sz="2000" i="1" spc="-15" dirty="0">
                <a:solidFill>
                  <a:srgbClr val="FF0000"/>
                </a:solidFill>
                <a:latin typeface="Arial"/>
                <a:cs typeface="Arial"/>
              </a:rPr>
              <a:t> </a:t>
            </a:r>
            <a:r>
              <a:rPr sz="2000" i="1" dirty="0">
                <a:solidFill>
                  <a:srgbClr val="FF0000"/>
                </a:solidFill>
                <a:latin typeface="Arial"/>
                <a:cs typeface="Arial"/>
              </a:rPr>
              <a:t>your</a:t>
            </a:r>
            <a:r>
              <a:rPr sz="2000" i="1" spc="-10" dirty="0">
                <a:solidFill>
                  <a:srgbClr val="FF0000"/>
                </a:solidFill>
                <a:latin typeface="Arial"/>
                <a:cs typeface="Arial"/>
              </a:rPr>
              <a:t> </a:t>
            </a:r>
            <a:r>
              <a:rPr sz="2000" i="1" dirty="0">
                <a:solidFill>
                  <a:srgbClr val="FF0000"/>
                </a:solidFill>
                <a:latin typeface="Arial"/>
                <a:cs typeface="Arial"/>
              </a:rPr>
              <a:t>s</a:t>
            </a:r>
            <a:r>
              <a:rPr sz="2000" i="1" spc="-10" dirty="0">
                <a:solidFill>
                  <a:srgbClr val="FF0000"/>
                </a:solidFill>
                <a:latin typeface="Arial"/>
                <a:cs typeface="Arial"/>
              </a:rPr>
              <a:t>t</a:t>
            </a:r>
            <a:r>
              <a:rPr sz="2000" i="1" spc="-5" dirty="0">
                <a:solidFill>
                  <a:srgbClr val="FF0000"/>
                </a:solidFill>
                <a:latin typeface="Arial"/>
                <a:cs typeface="Arial"/>
              </a:rPr>
              <a:t>r</a:t>
            </a:r>
            <a:r>
              <a:rPr sz="2000" i="1" dirty="0">
                <a:solidFill>
                  <a:srgbClr val="FF0000"/>
                </a:solidFill>
                <a:latin typeface="Arial"/>
                <a:cs typeface="Arial"/>
              </a:rPr>
              <a:t>eng</a:t>
            </a:r>
            <a:r>
              <a:rPr sz="2000" i="1" spc="-10" dirty="0">
                <a:solidFill>
                  <a:srgbClr val="FF0000"/>
                </a:solidFill>
                <a:latin typeface="Arial"/>
                <a:cs typeface="Arial"/>
              </a:rPr>
              <a:t>t</a:t>
            </a:r>
            <a:r>
              <a:rPr sz="2000" i="1" dirty="0">
                <a:solidFill>
                  <a:srgbClr val="FF0000"/>
                </a:solidFill>
                <a:latin typeface="Arial"/>
                <a:cs typeface="Arial"/>
              </a:rPr>
              <a:t>hs</a:t>
            </a:r>
            <a:r>
              <a:rPr sz="2000" i="1" spc="-10" dirty="0">
                <a:solidFill>
                  <a:srgbClr val="FF0000"/>
                </a:solidFill>
                <a:latin typeface="Arial"/>
                <a:cs typeface="Arial"/>
              </a:rPr>
              <a:t> </a:t>
            </a:r>
            <a:r>
              <a:rPr sz="2000" i="1" dirty="0">
                <a:solidFill>
                  <a:srgbClr val="FF0000"/>
                </a:solidFill>
                <a:latin typeface="Arial"/>
                <a:cs typeface="Arial"/>
              </a:rPr>
              <a:t>and</a:t>
            </a:r>
            <a:r>
              <a:rPr sz="2000" i="1" spc="-10" dirty="0">
                <a:solidFill>
                  <a:srgbClr val="FF0000"/>
                </a:solidFill>
                <a:latin typeface="Arial"/>
                <a:cs typeface="Arial"/>
              </a:rPr>
              <a:t> </a:t>
            </a:r>
            <a:r>
              <a:rPr sz="2000" i="1" spc="5" dirty="0">
                <a:solidFill>
                  <a:srgbClr val="FF0000"/>
                </a:solidFill>
                <a:latin typeface="Arial"/>
                <a:cs typeface="Arial"/>
              </a:rPr>
              <a:t>w</a:t>
            </a:r>
            <a:r>
              <a:rPr sz="2000" i="1" dirty="0">
                <a:solidFill>
                  <a:srgbClr val="FF0000"/>
                </a:solidFill>
                <a:latin typeface="Arial"/>
                <a:cs typeface="Arial"/>
              </a:rPr>
              <a:t>eaknesse</a:t>
            </a:r>
            <a:r>
              <a:rPr sz="2000" i="1" spc="-5" dirty="0">
                <a:solidFill>
                  <a:srgbClr val="FF0000"/>
                </a:solidFill>
                <a:latin typeface="Arial"/>
                <a:cs typeface="Arial"/>
              </a:rPr>
              <a:t>s</a:t>
            </a:r>
            <a:r>
              <a:rPr sz="2000" i="1" dirty="0">
                <a:solidFill>
                  <a:srgbClr val="FF0000"/>
                </a:solidFill>
                <a:latin typeface="Arial"/>
                <a:cs typeface="Arial"/>
              </a:rPr>
              <a:t>.</a:t>
            </a:r>
            <a:endParaRPr sz="2000" dirty="0">
              <a:latin typeface="Arial"/>
              <a:cs typeface="Arial"/>
            </a:endParaRPr>
          </a:p>
          <a:p>
            <a:pPr marL="9777095">
              <a:lnSpc>
                <a:spcPct val="100000"/>
              </a:lnSpc>
              <a:spcBef>
                <a:spcPts val="464"/>
              </a:spcBef>
            </a:pPr>
            <a:r>
              <a:rPr sz="2400" b="1" dirty="0">
                <a:solidFill>
                  <a:srgbClr val="0070C0"/>
                </a:solidFill>
                <a:latin typeface="Arial"/>
                <a:cs typeface="Arial"/>
              </a:rPr>
              <a:t>30</a:t>
            </a:r>
            <a:r>
              <a:rPr sz="2400" b="1" spc="-30" dirty="0">
                <a:solidFill>
                  <a:srgbClr val="0070C0"/>
                </a:solidFill>
                <a:latin typeface="Arial"/>
                <a:cs typeface="Arial"/>
              </a:rPr>
              <a:t> </a:t>
            </a:r>
            <a:r>
              <a:rPr sz="2400" b="1" spc="-5" dirty="0">
                <a:solidFill>
                  <a:srgbClr val="0070C0"/>
                </a:solidFill>
                <a:latin typeface="Arial"/>
                <a:cs typeface="Arial"/>
              </a:rPr>
              <a:t>mins</a:t>
            </a:r>
            <a:endParaRPr sz="24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115506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FFFFF"/>
                </a:solidFill>
                <a:latin typeface="Arial"/>
                <a:cs typeface="Arial"/>
              </a:rPr>
              <a:t>Br</a:t>
            </a:r>
            <a:r>
              <a:rPr sz="3200" b="1" spc="-5" dirty="0">
                <a:solidFill>
                  <a:srgbClr val="FFFFFF"/>
                </a:solidFill>
                <a:latin typeface="Arial"/>
                <a:cs typeface="Arial"/>
              </a:rPr>
              <a:t>ea</a:t>
            </a:r>
            <a:r>
              <a:rPr sz="3200" b="1" dirty="0">
                <a:solidFill>
                  <a:srgbClr val="FFFFFF"/>
                </a:solidFill>
                <a:latin typeface="Arial"/>
                <a:cs typeface="Arial"/>
              </a:rPr>
              <a:t>k</a:t>
            </a:r>
            <a:endParaRPr sz="3200">
              <a:latin typeface="Arial"/>
              <a:cs typeface="Arial"/>
            </a:endParaRPr>
          </a:p>
        </p:txBody>
      </p:sp>
      <p:sp>
        <p:nvSpPr>
          <p:cNvPr id="3" name="object 3"/>
          <p:cNvSpPr/>
          <p:nvPr/>
        </p:nvSpPr>
        <p:spPr>
          <a:xfrm>
            <a:off x="3650455" y="1513681"/>
            <a:ext cx="3832225" cy="3830954"/>
          </a:xfrm>
          <a:custGeom>
            <a:avLst/>
            <a:gdLst/>
            <a:ahLst/>
            <a:cxnLst/>
            <a:rect l="l" t="t" r="r" b="b"/>
            <a:pathLst>
              <a:path w="3832225" h="3830954">
                <a:moveTo>
                  <a:pt x="3716337" y="0"/>
                </a:moveTo>
                <a:lnTo>
                  <a:pt x="115887" y="0"/>
                </a:lnTo>
                <a:lnTo>
                  <a:pt x="70778" y="9107"/>
                </a:lnTo>
                <a:lnTo>
                  <a:pt x="33942" y="33942"/>
                </a:lnTo>
                <a:lnTo>
                  <a:pt x="9107" y="70778"/>
                </a:lnTo>
                <a:lnTo>
                  <a:pt x="0" y="115887"/>
                </a:lnTo>
                <a:lnTo>
                  <a:pt x="0" y="3714750"/>
                </a:lnTo>
                <a:lnTo>
                  <a:pt x="9107" y="3759858"/>
                </a:lnTo>
                <a:lnTo>
                  <a:pt x="33942" y="3796694"/>
                </a:lnTo>
                <a:lnTo>
                  <a:pt x="70778" y="3821530"/>
                </a:lnTo>
                <a:lnTo>
                  <a:pt x="115887" y="3830637"/>
                </a:lnTo>
                <a:lnTo>
                  <a:pt x="3716337" y="3830637"/>
                </a:lnTo>
                <a:lnTo>
                  <a:pt x="3761446" y="3821530"/>
                </a:lnTo>
                <a:lnTo>
                  <a:pt x="3798282" y="3796694"/>
                </a:lnTo>
                <a:lnTo>
                  <a:pt x="3823117" y="3759858"/>
                </a:lnTo>
                <a:lnTo>
                  <a:pt x="3832225" y="3714750"/>
                </a:lnTo>
                <a:lnTo>
                  <a:pt x="3832225" y="3691572"/>
                </a:lnTo>
                <a:lnTo>
                  <a:pt x="139064" y="3691572"/>
                </a:lnTo>
                <a:lnTo>
                  <a:pt x="139064" y="139064"/>
                </a:lnTo>
                <a:lnTo>
                  <a:pt x="3832225" y="139064"/>
                </a:lnTo>
                <a:lnTo>
                  <a:pt x="3832225" y="115887"/>
                </a:lnTo>
                <a:lnTo>
                  <a:pt x="3823117" y="70778"/>
                </a:lnTo>
                <a:lnTo>
                  <a:pt x="3798282" y="33942"/>
                </a:lnTo>
                <a:lnTo>
                  <a:pt x="3761446" y="9107"/>
                </a:lnTo>
                <a:lnTo>
                  <a:pt x="3716337" y="0"/>
                </a:lnTo>
                <a:close/>
              </a:path>
              <a:path w="3832225" h="3830954">
                <a:moveTo>
                  <a:pt x="3832225" y="139064"/>
                </a:moveTo>
                <a:lnTo>
                  <a:pt x="3693159" y="139064"/>
                </a:lnTo>
                <a:lnTo>
                  <a:pt x="3693159" y="3691572"/>
                </a:lnTo>
                <a:lnTo>
                  <a:pt x="3832225" y="3691572"/>
                </a:lnTo>
                <a:lnTo>
                  <a:pt x="3832225" y="139064"/>
                </a:lnTo>
                <a:close/>
              </a:path>
              <a:path w="3832225" h="3830954">
                <a:moveTo>
                  <a:pt x="3646804" y="185420"/>
                </a:moveTo>
                <a:lnTo>
                  <a:pt x="185419" y="185420"/>
                </a:lnTo>
                <a:lnTo>
                  <a:pt x="185419" y="3645217"/>
                </a:lnTo>
                <a:lnTo>
                  <a:pt x="3646804" y="3645217"/>
                </a:lnTo>
                <a:lnTo>
                  <a:pt x="3646804" y="3598862"/>
                </a:lnTo>
                <a:lnTo>
                  <a:pt x="231775" y="3598862"/>
                </a:lnTo>
                <a:lnTo>
                  <a:pt x="231775" y="231775"/>
                </a:lnTo>
                <a:lnTo>
                  <a:pt x="3646804" y="231775"/>
                </a:lnTo>
                <a:lnTo>
                  <a:pt x="3646804" y="185420"/>
                </a:lnTo>
                <a:close/>
              </a:path>
              <a:path w="3832225" h="3830954">
                <a:moveTo>
                  <a:pt x="3646804" y="231775"/>
                </a:moveTo>
                <a:lnTo>
                  <a:pt x="3600450" y="231775"/>
                </a:lnTo>
                <a:lnTo>
                  <a:pt x="3600450" y="3598862"/>
                </a:lnTo>
                <a:lnTo>
                  <a:pt x="3646804" y="3598862"/>
                </a:lnTo>
                <a:lnTo>
                  <a:pt x="3646804" y="231775"/>
                </a:lnTo>
                <a:close/>
              </a:path>
            </a:pathLst>
          </a:custGeom>
          <a:solidFill>
            <a:srgbClr val="A24B19"/>
          </a:solidFill>
        </p:spPr>
        <p:txBody>
          <a:bodyPr wrap="square" lIns="0" tIns="0" rIns="0" bIns="0" rtlCol="0"/>
          <a:lstStyle/>
          <a:p>
            <a:endParaRPr/>
          </a:p>
        </p:txBody>
      </p:sp>
      <p:sp>
        <p:nvSpPr>
          <p:cNvPr id="4" name="object 4"/>
          <p:cNvSpPr txBox="1"/>
          <p:nvPr/>
        </p:nvSpPr>
        <p:spPr>
          <a:xfrm>
            <a:off x="4144167" y="2855467"/>
            <a:ext cx="2844800" cy="1120140"/>
          </a:xfrm>
          <a:prstGeom prst="rect">
            <a:avLst/>
          </a:prstGeom>
        </p:spPr>
        <p:txBody>
          <a:bodyPr vert="horz" wrap="square" lIns="0" tIns="33020" rIns="0" bIns="0" rtlCol="0">
            <a:spAutoFit/>
          </a:bodyPr>
          <a:lstStyle/>
          <a:p>
            <a:pPr marL="609600" marR="5080" indent="-596900">
              <a:lnSpc>
                <a:spcPts val="4300"/>
              </a:lnSpc>
              <a:spcBef>
                <a:spcPts val="260"/>
              </a:spcBef>
            </a:pPr>
            <a:r>
              <a:rPr sz="3600" b="1" spc="-5" dirty="0">
                <a:solidFill>
                  <a:srgbClr val="A24B19"/>
                </a:solidFill>
                <a:latin typeface="Arial"/>
                <a:cs typeface="Arial"/>
              </a:rPr>
              <a:t>Coffee</a:t>
            </a:r>
            <a:r>
              <a:rPr sz="3600" b="1" spc="-65" dirty="0">
                <a:solidFill>
                  <a:srgbClr val="A24B19"/>
                </a:solidFill>
                <a:latin typeface="Arial"/>
                <a:cs typeface="Arial"/>
              </a:rPr>
              <a:t> </a:t>
            </a:r>
            <a:r>
              <a:rPr sz="3600" b="1" spc="-5" dirty="0">
                <a:solidFill>
                  <a:srgbClr val="A24B19"/>
                </a:solidFill>
                <a:latin typeface="Arial"/>
                <a:cs typeface="Arial"/>
              </a:rPr>
              <a:t>Break  (15min)</a:t>
            </a:r>
            <a:endParaRPr sz="36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487313"/>
          </a:xfrm>
          <a:prstGeom prst="rect">
            <a:avLst/>
          </a:prstGeom>
        </p:spPr>
        <p:txBody>
          <a:bodyPr vert="horz" wrap="square" lIns="0" tIns="0" rIns="0" bIns="0" rtlCol="0">
            <a:spAutoFit/>
          </a:bodyPr>
          <a:lstStyle/>
          <a:p>
            <a:pPr marL="243204">
              <a:lnSpc>
                <a:spcPts val="3820"/>
              </a:lnSpc>
            </a:pPr>
            <a:r>
              <a:rPr sz="3200" spc="-5" dirty="0"/>
              <a:t>Session</a:t>
            </a:r>
            <a:r>
              <a:rPr sz="3200" spc="-15" dirty="0"/>
              <a:t> </a:t>
            </a:r>
            <a:r>
              <a:rPr sz="3200" dirty="0"/>
              <a:t>3</a:t>
            </a:r>
            <a:r>
              <a:rPr lang="en-US" sz="3200" dirty="0"/>
              <a:t> – Cargo vessel</a:t>
            </a:r>
            <a:endParaRPr sz="3200" dirty="0"/>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87" y="1587"/>
            <a:ext cx="3881754" cy="609600"/>
          </a:xfrm>
          <a:prstGeom prst="rect">
            <a:avLst/>
          </a:prstGeom>
          <a:solidFill>
            <a:srgbClr val="D86422"/>
          </a:solidFill>
        </p:spPr>
        <p:txBody>
          <a:bodyPr vert="horz" wrap="square" lIns="0" tIns="222885" rIns="0" bIns="0" rtlCol="0">
            <a:spAutoFit/>
          </a:bodyPr>
          <a:lstStyle/>
          <a:p>
            <a:pPr marL="1073785">
              <a:lnSpc>
                <a:spcPct val="100000"/>
              </a:lnSpc>
              <a:spcBef>
                <a:spcPts val="1755"/>
              </a:spcBef>
            </a:pPr>
            <a:r>
              <a:rPr sz="2000" spc="-5" dirty="0">
                <a:solidFill>
                  <a:srgbClr val="FFFFFF"/>
                </a:solidFill>
                <a:latin typeface="Arial Black"/>
                <a:cs typeface="Arial Black"/>
              </a:rPr>
              <a:t>SIMULATION</a:t>
            </a:r>
            <a:r>
              <a:rPr sz="2000" spc="-35" dirty="0">
                <a:solidFill>
                  <a:srgbClr val="FFFFFF"/>
                </a:solidFill>
                <a:latin typeface="Arial Black"/>
                <a:cs typeface="Arial Black"/>
              </a:rPr>
              <a:t> </a:t>
            </a:r>
            <a:r>
              <a:rPr sz="2000" spc="-5" dirty="0">
                <a:solidFill>
                  <a:srgbClr val="FFFFFF"/>
                </a:solidFill>
                <a:latin typeface="Arial Black"/>
                <a:cs typeface="Arial Black"/>
              </a:rPr>
              <a:t>ONLY</a:t>
            </a:r>
            <a:endParaRPr sz="2000">
              <a:latin typeface="Arial Black"/>
              <a:cs typeface="Arial Black"/>
            </a:endParaRPr>
          </a:p>
        </p:txBody>
      </p:sp>
      <p:sp>
        <p:nvSpPr>
          <p:cNvPr id="9" name="object 9"/>
          <p:cNvSpPr/>
          <p:nvPr/>
        </p:nvSpPr>
        <p:spPr>
          <a:xfrm>
            <a:off x="484187" y="841375"/>
            <a:ext cx="6809740" cy="5553075"/>
          </a:xfrm>
          <a:custGeom>
            <a:avLst/>
            <a:gdLst/>
            <a:ahLst/>
            <a:cxnLst/>
            <a:rect l="l" t="t" r="r" b="b"/>
            <a:pathLst>
              <a:path w="6809740" h="5553075">
                <a:moveTo>
                  <a:pt x="6809241" y="0"/>
                </a:moveTo>
                <a:lnTo>
                  <a:pt x="0" y="0"/>
                </a:lnTo>
                <a:lnTo>
                  <a:pt x="0" y="5553074"/>
                </a:lnTo>
                <a:lnTo>
                  <a:pt x="6809241" y="5553074"/>
                </a:lnTo>
                <a:lnTo>
                  <a:pt x="6809241" y="0"/>
                </a:lnTo>
                <a:close/>
              </a:path>
            </a:pathLst>
          </a:custGeom>
          <a:solidFill>
            <a:srgbClr val="DDDDDD"/>
          </a:solidFill>
        </p:spPr>
        <p:txBody>
          <a:bodyPr wrap="square" lIns="0" tIns="0" rIns="0" bIns="0" rtlCol="0"/>
          <a:lstStyle/>
          <a:p>
            <a:endParaRPr/>
          </a:p>
        </p:txBody>
      </p:sp>
      <p:sp>
        <p:nvSpPr>
          <p:cNvPr id="10" name="object 10"/>
          <p:cNvSpPr txBox="1"/>
          <p:nvPr/>
        </p:nvSpPr>
        <p:spPr>
          <a:xfrm>
            <a:off x="562912" y="894588"/>
            <a:ext cx="6652895" cy="3378200"/>
          </a:xfrm>
          <a:prstGeom prst="rect">
            <a:avLst/>
          </a:prstGeom>
        </p:spPr>
        <p:txBody>
          <a:bodyPr vert="horz" wrap="square" lIns="0" tIns="12700" rIns="0" bIns="0" rtlCol="0">
            <a:spAutoFit/>
          </a:bodyPr>
          <a:lstStyle/>
          <a:p>
            <a:pPr marL="241300" marR="5715" indent="-228600" algn="just">
              <a:lnSpc>
                <a:spcPct val="100000"/>
              </a:lnSpc>
              <a:spcBef>
                <a:spcPts val="100"/>
              </a:spcBef>
              <a:buChar char="•"/>
              <a:tabLst>
                <a:tab pos="241300" algn="l"/>
              </a:tabLst>
            </a:pPr>
            <a:r>
              <a:rPr sz="2000" dirty="0">
                <a:latin typeface="Arial"/>
                <a:cs typeface="Arial"/>
              </a:rPr>
              <a:t>The </a:t>
            </a:r>
            <a:r>
              <a:rPr sz="2000" spc="-5" dirty="0">
                <a:latin typeface="Arial"/>
                <a:cs typeface="Arial"/>
              </a:rPr>
              <a:t>cargo </a:t>
            </a:r>
            <a:r>
              <a:rPr sz="2000" dirty="0">
                <a:latin typeface="Arial"/>
                <a:cs typeface="Arial"/>
              </a:rPr>
              <a:t>ship </a:t>
            </a:r>
            <a:r>
              <a:rPr sz="2000" spc="-5" dirty="0">
                <a:latin typeface="Arial"/>
                <a:cs typeface="Arial"/>
              </a:rPr>
              <a:t>Maersk Orion </a:t>
            </a:r>
            <a:r>
              <a:rPr sz="2000" dirty="0">
                <a:latin typeface="Arial"/>
                <a:cs typeface="Arial"/>
              </a:rPr>
              <a:t>has </a:t>
            </a:r>
            <a:r>
              <a:rPr sz="2000" spc="-5" dirty="0">
                <a:latin typeface="Arial"/>
                <a:cs typeface="Arial"/>
              </a:rPr>
              <a:t>reported that they  </a:t>
            </a:r>
            <a:r>
              <a:rPr sz="2000" dirty="0">
                <a:latin typeface="Arial"/>
                <a:cs typeface="Arial"/>
              </a:rPr>
              <a:t>have a medical </a:t>
            </a:r>
            <a:r>
              <a:rPr sz="2000" spc="-5" dirty="0">
                <a:latin typeface="Arial"/>
                <a:cs typeface="Arial"/>
              </a:rPr>
              <a:t>emergency </a:t>
            </a:r>
            <a:r>
              <a:rPr sz="2000" dirty="0">
                <a:latin typeface="Arial"/>
                <a:cs typeface="Arial"/>
              </a:rPr>
              <a:t>on </a:t>
            </a:r>
            <a:r>
              <a:rPr sz="2000" spc="-5" dirty="0">
                <a:latin typeface="Arial"/>
                <a:cs typeface="Arial"/>
              </a:rPr>
              <a:t>board </a:t>
            </a:r>
            <a:r>
              <a:rPr sz="2000" dirty="0">
                <a:latin typeface="Arial"/>
                <a:cs typeface="Arial"/>
              </a:rPr>
              <a:t>and have  </a:t>
            </a:r>
            <a:r>
              <a:rPr sz="2000" spc="-5" dirty="0">
                <a:latin typeface="Arial"/>
                <a:cs typeface="Arial"/>
              </a:rPr>
              <a:t>requested to </a:t>
            </a:r>
            <a:r>
              <a:rPr sz="2000" dirty="0">
                <a:latin typeface="Arial"/>
                <a:cs typeface="Arial"/>
              </a:rPr>
              <a:t>dock at a </a:t>
            </a:r>
            <a:r>
              <a:rPr sz="2000" spc="-5" dirty="0">
                <a:latin typeface="Arial"/>
                <a:cs typeface="Arial"/>
              </a:rPr>
              <a:t>designated entry</a:t>
            </a:r>
            <a:r>
              <a:rPr sz="2000" spc="-60" dirty="0">
                <a:latin typeface="Arial"/>
                <a:cs typeface="Arial"/>
              </a:rPr>
              <a:t> </a:t>
            </a:r>
            <a:r>
              <a:rPr sz="2000" spc="-5" dirty="0">
                <a:latin typeface="Arial"/>
                <a:cs typeface="Arial"/>
              </a:rPr>
              <a:t>point.</a:t>
            </a:r>
            <a:endParaRPr sz="2000" dirty="0">
              <a:latin typeface="Arial"/>
              <a:cs typeface="Arial"/>
            </a:endParaRPr>
          </a:p>
          <a:p>
            <a:pPr marL="241300" marR="5080" indent="-228600" algn="just">
              <a:lnSpc>
                <a:spcPct val="100000"/>
              </a:lnSpc>
              <a:buChar char="•"/>
              <a:tabLst>
                <a:tab pos="241300" algn="l"/>
              </a:tabLst>
            </a:pPr>
            <a:r>
              <a:rPr sz="2000" dirty="0">
                <a:latin typeface="Arial"/>
                <a:cs typeface="Arial"/>
              </a:rPr>
              <a:t>The vessel has a </a:t>
            </a:r>
            <a:r>
              <a:rPr sz="2000" spc="-5" dirty="0">
                <a:latin typeface="Arial"/>
                <a:cs typeface="Arial"/>
              </a:rPr>
              <a:t>crew </a:t>
            </a:r>
            <a:r>
              <a:rPr sz="2000" dirty="0">
                <a:latin typeface="Arial"/>
                <a:cs typeface="Arial"/>
              </a:rPr>
              <a:t>of 23 </a:t>
            </a:r>
            <a:r>
              <a:rPr sz="2000" spc="-5" dirty="0">
                <a:latin typeface="Arial"/>
                <a:cs typeface="Arial"/>
              </a:rPr>
              <a:t>personnel </a:t>
            </a:r>
            <a:r>
              <a:rPr sz="2000" dirty="0">
                <a:latin typeface="Arial"/>
                <a:cs typeface="Arial"/>
              </a:rPr>
              <a:t>consisting of  </a:t>
            </a:r>
            <a:r>
              <a:rPr sz="2000" spc="-5" dirty="0">
                <a:latin typeface="Arial"/>
                <a:cs typeface="Arial"/>
              </a:rPr>
              <a:t>officers (master, first engineer), </a:t>
            </a:r>
            <a:r>
              <a:rPr sz="2000" dirty="0">
                <a:latin typeface="Arial"/>
                <a:cs typeface="Arial"/>
              </a:rPr>
              <a:t>specialist technicians  </a:t>
            </a:r>
            <a:r>
              <a:rPr sz="2000" spc="-5" dirty="0">
                <a:latin typeface="Arial"/>
                <a:cs typeface="Arial"/>
              </a:rPr>
              <a:t>(electricians, mechanics), </a:t>
            </a:r>
            <a:r>
              <a:rPr sz="2000" dirty="0">
                <a:latin typeface="Arial"/>
                <a:cs typeface="Arial"/>
              </a:rPr>
              <a:t>and lower level crews or  </a:t>
            </a:r>
            <a:r>
              <a:rPr sz="2000" spc="-5" dirty="0">
                <a:latin typeface="Arial"/>
                <a:cs typeface="Arial"/>
              </a:rPr>
              <a:t>“ratings” (deck </a:t>
            </a:r>
            <a:r>
              <a:rPr sz="2000" dirty="0">
                <a:latin typeface="Arial"/>
                <a:cs typeface="Arial"/>
              </a:rPr>
              <a:t>hands, cooks, and</a:t>
            </a:r>
            <a:r>
              <a:rPr sz="2000" spc="-60" dirty="0">
                <a:latin typeface="Arial"/>
                <a:cs typeface="Arial"/>
              </a:rPr>
              <a:t> </a:t>
            </a:r>
            <a:r>
              <a:rPr sz="2000" dirty="0">
                <a:latin typeface="Arial"/>
                <a:cs typeface="Arial"/>
              </a:rPr>
              <a:t>oilers).</a:t>
            </a:r>
          </a:p>
          <a:p>
            <a:pPr marL="241300" marR="5715" indent="-228600" algn="just">
              <a:lnSpc>
                <a:spcPct val="100000"/>
              </a:lnSpc>
              <a:buChar char="•"/>
              <a:tabLst>
                <a:tab pos="241300" algn="l"/>
              </a:tabLst>
            </a:pPr>
            <a:r>
              <a:rPr sz="2000" dirty="0">
                <a:latin typeface="Arial"/>
                <a:cs typeface="Arial"/>
              </a:rPr>
              <a:t>The ship </a:t>
            </a:r>
            <a:r>
              <a:rPr sz="2000" spc="-5" dirty="0">
                <a:latin typeface="Arial"/>
                <a:cs typeface="Arial"/>
              </a:rPr>
              <a:t>departed </a:t>
            </a:r>
            <a:r>
              <a:rPr sz="2000" dirty="0">
                <a:latin typeface="Arial"/>
                <a:cs typeface="Arial"/>
              </a:rPr>
              <a:t>a </a:t>
            </a:r>
            <a:r>
              <a:rPr sz="2000" spc="-5" dirty="0">
                <a:latin typeface="Arial"/>
                <a:cs typeface="Arial"/>
              </a:rPr>
              <a:t>country </a:t>
            </a:r>
            <a:r>
              <a:rPr sz="2000" dirty="0">
                <a:latin typeface="Arial"/>
                <a:cs typeface="Arial"/>
              </a:rPr>
              <a:t>with high </a:t>
            </a:r>
            <a:r>
              <a:rPr sz="2000" spc="-5" dirty="0">
                <a:latin typeface="Arial"/>
                <a:cs typeface="Arial"/>
              </a:rPr>
              <a:t>rates </a:t>
            </a:r>
            <a:r>
              <a:rPr sz="2000" dirty="0">
                <a:latin typeface="Arial"/>
                <a:cs typeface="Arial"/>
              </a:rPr>
              <a:t>of </a:t>
            </a:r>
            <a:r>
              <a:rPr sz="2000" spc="-5" dirty="0">
                <a:latin typeface="Arial"/>
                <a:cs typeface="Arial"/>
              </a:rPr>
              <a:t>COVID-19  </a:t>
            </a:r>
            <a:r>
              <a:rPr sz="2000" dirty="0">
                <a:latin typeface="Arial"/>
                <a:cs typeface="Arial"/>
              </a:rPr>
              <a:t>6 days</a:t>
            </a:r>
            <a:r>
              <a:rPr sz="2000" spc="-25" dirty="0">
                <a:latin typeface="Arial"/>
                <a:cs typeface="Arial"/>
              </a:rPr>
              <a:t> </a:t>
            </a:r>
            <a:r>
              <a:rPr sz="2000" dirty="0">
                <a:latin typeface="Arial"/>
                <a:cs typeface="Arial"/>
              </a:rPr>
              <a:t>ago</a:t>
            </a:r>
          </a:p>
          <a:p>
            <a:pPr marL="241300" marR="5080" indent="-228600" algn="just">
              <a:lnSpc>
                <a:spcPct val="100000"/>
              </a:lnSpc>
              <a:buChar char="•"/>
              <a:tabLst>
                <a:tab pos="241300" algn="l"/>
              </a:tabLst>
            </a:pPr>
            <a:r>
              <a:rPr sz="2000" dirty="0">
                <a:latin typeface="Arial"/>
                <a:cs typeface="Arial"/>
              </a:rPr>
              <a:t>Five of </a:t>
            </a:r>
            <a:r>
              <a:rPr sz="2000" spc="-5" dirty="0">
                <a:latin typeface="Arial"/>
                <a:cs typeface="Arial"/>
              </a:rPr>
              <a:t>the crew </a:t>
            </a:r>
            <a:r>
              <a:rPr sz="2000" dirty="0">
                <a:latin typeface="Arial"/>
                <a:cs typeface="Arial"/>
              </a:rPr>
              <a:t>have </a:t>
            </a:r>
            <a:r>
              <a:rPr sz="2000" spc="-5" dirty="0">
                <a:latin typeface="Arial"/>
                <a:cs typeface="Arial"/>
              </a:rPr>
              <a:t>COVID-19 symptoms </a:t>
            </a:r>
            <a:r>
              <a:rPr sz="2000" dirty="0">
                <a:latin typeface="Arial"/>
                <a:cs typeface="Arial"/>
              </a:rPr>
              <a:t>and one of  </a:t>
            </a:r>
            <a:r>
              <a:rPr sz="2000" spc="-5" dirty="0">
                <a:latin typeface="Arial"/>
                <a:cs typeface="Arial"/>
              </a:rPr>
              <a:t>the</a:t>
            </a:r>
            <a:r>
              <a:rPr sz="2000" spc="285" dirty="0">
                <a:latin typeface="Arial"/>
                <a:cs typeface="Arial"/>
              </a:rPr>
              <a:t> </a:t>
            </a:r>
            <a:r>
              <a:rPr sz="2000" spc="-5" dirty="0">
                <a:latin typeface="Arial"/>
                <a:cs typeface="Arial"/>
              </a:rPr>
              <a:t>crew</a:t>
            </a:r>
            <a:r>
              <a:rPr sz="2000" spc="290" dirty="0">
                <a:latin typeface="Arial"/>
                <a:cs typeface="Arial"/>
              </a:rPr>
              <a:t> </a:t>
            </a:r>
            <a:r>
              <a:rPr sz="2000" dirty="0">
                <a:latin typeface="Arial"/>
                <a:cs typeface="Arial"/>
              </a:rPr>
              <a:t>is</a:t>
            </a:r>
            <a:r>
              <a:rPr sz="2000" spc="280" dirty="0">
                <a:latin typeface="Arial"/>
                <a:cs typeface="Arial"/>
              </a:rPr>
              <a:t> </a:t>
            </a:r>
            <a:r>
              <a:rPr sz="2000" dirty="0">
                <a:latin typeface="Arial"/>
                <a:cs typeface="Arial"/>
              </a:rPr>
              <a:t>in</a:t>
            </a:r>
            <a:r>
              <a:rPr sz="2000" spc="280" dirty="0">
                <a:latin typeface="Arial"/>
                <a:cs typeface="Arial"/>
              </a:rPr>
              <a:t> </a:t>
            </a:r>
            <a:r>
              <a:rPr sz="2000" dirty="0">
                <a:latin typeface="Arial"/>
                <a:cs typeface="Arial"/>
              </a:rPr>
              <a:t>a</a:t>
            </a:r>
            <a:r>
              <a:rPr sz="2000" spc="280" dirty="0">
                <a:latin typeface="Arial"/>
                <a:cs typeface="Arial"/>
              </a:rPr>
              <a:t> </a:t>
            </a:r>
            <a:r>
              <a:rPr sz="2000" spc="-5" dirty="0">
                <a:latin typeface="Arial"/>
                <a:cs typeface="Arial"/>
              </a:rPr>
              <a:t>very</a:t>
            </a:r>
            <a:r>
              <a:rPr sz="2000" spc="285" dirty="0">
                <a:latin typeface="Arial"/>
                <a:cs typeface="Arial"/>
              </a:rPr>
              <a:t> </a:t>
            </a:r>
            <a:r>
              <a:rPr sz="2000" dirty="0">
                <a:latin typeface="Arial"/>
                <a:cs typeface="Arial"/>
              </a:rPr>
              <a:t>serious</a:t>
            </a:r>
            <a:r>
              <a:rPr sz="2000" spc="280" dirty="0">
                <a:latin typeface="Arial"/>
                <a:cs typeface="Arial"/>
              </a:rPr>
              <a:t> </a:t>
            </a:r>
            <a:r>
              <a:rPr sz="2000" dirty="0">
                <a:latin typeface="Arial"/>
                <a:cs typeface="Arial"/>
              </a:rPr>
              <a:t>condition</a:t>
            </a:r>
            <a:r>
              <a:rPr sz="2000" spc="285" dirty="0">
                <a:latin typeface="Arial"/>
                <a:cs typeface="Arial"/>
              </a:rPr>
              <a:t> </a:t>
            </a:r>
            <a:r>
              <a:rPr sz="2000" dirty="0">
                <a:latin typeface="Arial"/>
                <a:cs typeface="Arial"/>
              </a:rPr>
              <a:t>and</a:t>
            </a:r>
            <a:r>
              <a:rPr sz="2000" spc="280" dirty="0">
                <a:latin typeface="Arial"/>
                <a:cs typeface="Arial"/>
              </a:rPr>
              <a:t> </a:t>
            </a:r>
            <a:r>
              <a:rPr sz="2000" dirty="0">
                <a:latin typeface="Arial"/>
                <a:cs typeface="Arial"/>
              </a:rPr>
              <a:t>is</a:t>
            </a:r>
            <a:r>
              <a:rPr sz="2000" spc="280" dirty="0">
                <a:latin typeface="Arial"/>
                <a:cs typeface="Arial"/>
              </a:rPr>
              <a:t> </a:t>
            </a:r>
            <a:r>
              <a:rPr sz="2000" dirty="0">
                <a:latin typeface="Arial"/>
                <a:cs typeface="Arial"/>
              </a:rPr>
              <a:t>on</a:t>
            </a:r>
          </a:p>
        </p:txBody>
      </p:sp>
      <p:sp>
        <p:nvSpPr>
          <p:cNvPr id="11" name="object 11"/>
          <p:cNvSpPr txBox="1"/>
          <p:nvPr/>
        </p:nvSpPr>
        <p:spPr>
          <a:xfrm>
            <a:off x="562912" y="4247388"/>
            <a:ext cx="4837430" cy="939800"/>
          </a:xfrm>
          <a:prstGeom prst="rect">
            <a:avLst/>
          </a:prstGeom>
        </p:spPr>
        <p:txBody>
          <a:bodyPr vert="horz" wrap="square" lIns="0" tIns="12700" rIns="0" bIns="0" rtlCol="0">
            <a:spAutoFit/>
          </a:bodyPr>
          <a:lstStyle/>
          <a:p>
            <a:pPr marL="241300">
              <a:lnSpc>
                <a:spcPct val="100000"/>
              </a:lnSpc>
              <a:spcBef>
                <a:spcPts val="100"/>
              </a:spcBef>
            </a:pPr>
            <a:r>
              <a:rPr sz="2000" spc="-5" dirty="0">
                <a:latin typeface="Arial"/>
                <a:cs typeface="Arial"/>
              </a:rPr>
              <a:t>supplemental </a:t>
            </a:r>
            <a:r>
              <a:rPr sz="2000" dirty="0">
                <a:latin typeface="Arial"/>
                <a:cs typeface="Arial"/>
              </a:rPr>
              <a:t>oxygen</a:t>
            </a:r>
            <a:endParaRPr sz="2000">
              <a:latin typeface="Arial"/>
              <a:cs typeface="Arial"/>
            </a:endParaRPr>
          </a:p>
          <a:p>
            <a:pPr marL="241300" marR="5080" indent="-228600">
              <a:lnSpc>
                <a:spcPct val="100000"/>
              </a:lnSpc>
              <a:buChar char="•"/>
              <a:tabLst>
                <a:tab pos="240665" algn="l"/>
                <a:tab pos="241300" algn="l"/>
                <a:tab pos="901065" algn="l"/>
                <a:tab pos="1693545" algn="l"/>
                <a:tab pos="2026920" algn="l"/>
                <a:tab pos="2369820" algn="l"/>
                <a:tab pos="2459990" algn="l"/>
                <a:tab pos="2974340" algn="l"/>
                <a:tab pos="3091815" algn="l"/>
                <a:tab pos="3820795" algn="l"/>
                <a:tab pos="4062095" algn="l"/>
              </a:tabLst>
            </a:pPr>
            <a:r>
              <a:rPr sz="2000" dirty="0">
                <a:latin typeface="Arial"/>
                <a:cs typeface="Arial"/>
              </a:rPr>
              <a:t>The	</a:t>
            </a:r>
            <a:r>
              <a:rPr sz="2000" spc="5" dirty="0">
                <a:latin typeface="Arial"/>
                <a:cs typeface="Arial"/>
              </a:rPr>
              <a:t>w</a:t>
            </a:r>
            <a:r>
              <a:rPr sz="2000" spc="-5" dirty="0">
                <a:latin typeface="Arial"/>
                <a:cs typeface="Arial"/>
              </a:rPr>
              <a:t>ea</a:t>
            </a:r>
            <a:r>
              <a:rPr sz="2000" spc="-10" dirty="0">
                <a:latin typeface="Arial"/>
                <a:cs typeface="Arial"/>
              </a:rPr>
              <a:t>t</a:t>
            </a:r>
            <a:r>
              <a:rPr sz="2000" spc="-5" dirty="0">
                <a:latin typeface="Arial"/>
                <a:cs typeface="Arial"/>
              </a:rPr>
              <a:t>he</a:t>
            </a:r>
            <a:r>
              <a:rPr sz="2000" dirty="0">
                <a:latin typeface="Arial"/>
                <a:cs typeface="Arial"/>
              </a:rPr>
              <a:t>r	at		sea		</a:t>
            </a:r>
            <a:r>
              <a:rPr sz="2000" spc="-5" dirty="0">
                <a:latin typeface="Arial"/>
                <a:cs typeface="Arial"/>
              </a:rPr>
              <a:t>m</a:t>
            </a:r>
            <a:r>
              <a:rPr sz="2000" dirty="0">
                <a:latin typeface="Arial"/>
                <a:cs typeface="Arial"/>
              </a:rPr>
              <a:t>akes	</a:t>
            </a:r>
            <a:r>
              <a:rPr sz="2000" spc="-5" dirty="0">
                <a:latin typeface="Arial"/>
                <a:cs typeface="Arial"/>
              </a:rPr>
              <a:t>r</a:t>
            </a:r>
            <a:r>
              <a:rPr sz="2000" dirty="0">
                <a:latin typeface="Arial"/>
                <a:cs typeface="Arial"/>
              </a:rPr>
              <a:t>escue  </a:t>
            </a:r>
            <a:r>
              <a:rPr sz="2000" spc="-5" dirty="0">
                <a:latin typeface="Arial"/>
                <a:cs typeface="Arial"/>
              </a:rPr>
              <a:t>dangerous	</a:t>
            </a:r>
            <a:r>
              <a:rPr sz="2000" dirty="0">
                <a:latin typeface="Arial"/>
                <a:cs typeface="Arial"/>
              </a:rPr>
              <a:t>and	</a:t>
            </a:r>
            <a:r>
              <a:rPr sz="2000" spc="-5" dirty="0">
                <a:latin typeface="Arial"/>
                <a:cs typeface="Arial"/>
              </a:rPr>
              <a:t>the	</a:t>
            </a:r>
            <a:r>
              <a:rPr sz="2000" dirty="0">
                <a:latin typeface="Arial"/>
                <a:cs typeface="Arial"/>
              </a:rPr>
              <a:t>ships	</a:t>
            </a:r>
            <a:r>
              <a:rPr sz="2000" spc="-5" dirty="0">
                <a:latin typeface="Arial"/>
                <a:cs typeface="Arial"/>
              </a:rPr>
              <a:t>master</a:t>
            </a:r>
            <a:endParaRPr sz="2000">
              <a:latin typeface="Arial"/>
              <a:cs typeface="Arial"/>
            </a:endParaRPr>
          </a:p>
        </p:txBody>
      </p:sp>
      <p:sp>
        <p:nvSpPr>
          <p:cNvPr id="12" name="object 12"/>
          <p:cNvSpPr txBox="1"/>
          <p:nvPr/>
        </p:nvSpPr>
        <p:spPr>
          <a:xfrm>
            <a:off x="5398437" y="4552188"/>
            <a:ext cx="1816735" cy="635000"/>
          </a:xfrm>
          <a:prstGeom prst="rect">
            <a:avLst/>
          </a:prstGeom>
        </p:spPr>
        <p:txBody>
          <a:bodyPr vert="horz" wrap="square" lIns="0" tIns="12700" rIns="0" bIns="0" rtlCol="0">
            <a:spAutoFit/>
          </a:bodyPr>
          <a:lstStyle/>
          <a:p>
            <a:pPr marL="12700" marR="5080" indent="198120">
              <a:lnSpc>
                <a:spcPct val="100000"/>
              </a:lnSpc>
              <a:spcBef>
                <a:spcPts val="100"/>
              </a:spcBef>
              <a:tabLst>
                <a:tab pos="674370" algn="l"/>
                <a:tab pos="701040" algn="l"/>
              </a:tabLst>
            </a:pPr>
            <a:r>
              <a:rPr sz="2000" dirty="0">
                <a:latin typeface="Arial"/>
                <a:cs typeface="Arial"/>
              </a:rPr>
              <a:t>by		he</a:t>
            </a:r>
            <a:r>
              <a:rPr sz="2000" spc="5" dirty="0">
                <a:latin typeface="Arial"/>
                <a:cs typeface="Arial"/>
              </a:rPr>
              <a:t>li</a:t>
            </a:r>
            <a:r>
              <a:rPr sz="2000" dirty="0">
                <a:latin typeface="Arial"/>
                <a:cs typeface="Arial"/>
              </a:rPr>
              <a:t>cop</a:t>
            </a:r>
            <a:r>
              <a:rPr sz="2000" spc="-10" dirty="0">
                <a:latin typeface="Arial"/>
                <a:cs typeface="Arial"/>
              </a:rPr>
              <a:t>t</a:t>
            </a:r>
            <a:r>
              <a:rPr sz="2000" dirty="0">
                <a:latin typeface="Arial"/>
                <a:cs typeface="Arial"/>
              </a:rPr>
              <a:t>er  has	</a:t>
            </a:r>
            <a:r>
              <a:rPr sz="2000" spc="-5" dirty="0">
                <a:latin typeface="Arial"/>
                <a:cs typeface="Arial"/>
              </a:rPr>
              <a:t>r</a:t>
            </a:r>
            <a:r>
              <a:rPr sz="2000" dirty="0">
                <a:latin typeface="Arial"/>
                <a:cs typeface="Arial"/>
              </a:rPr>
              <a:t>eques</a:t>
            </a:r>
            <a:r>
              <a:rPr sz="2000" spc="-10" dirty="0">
                <a:latin typeface="Arial"/>
                <a:cs typeface="Arial"/>
              </a:rPr>
              <a:t>t</a:t>
            </a:r>
            <a:r>
              <a:rPr sz="2000" dirty="0">
                <a:latin typeface="Arial"/>
                <a:cs typeface="Arial"/>
              </a:rPr>
              <a:t>ed</a:t>
            </a:r>
            <a:endParaRPr sz="2000">
              <a:latin typeface="Arial"/>
              <a:cs typeface="Arial"/>
            </a:endParaRPr>
          </a:p>
        </p:txBody>
      </p:sp>
      <p:sp>
        <p:nvSpPr>
          <p:cNvPr id="13" name="object 13"/>
          <p:cNvSpPr txBox="1"/>
          <p:nvPr/>
        </p:nvSpPr>
        <p:spPr>
          <a:xfrm>
            <a:off x="562912" y="5161788"/>
            <a:ext cx="6651625" cy="939800"/>
          </a:xfrm>
          <a:prstGeom prst="rect">
            <a:avLst/>
          </a:prstGeom>
        </p:spPr>
        <p:txBody>
          <a:bodyPr vert="horz" wrap="square" lIns="0" tIns="12700" rIns="0" bIns="0" rtlCol="0">
            <a:spAutoFit/>
          </a:bodyPr>
          <a:lstStyle/>
          <a:p>
            <a:pPr marL="241300">
              <a:lnSpc>
                <a:spcPct val="100000"/>
              </a:lnSpc>
              <a:spcBef>
                <a:spcPts val="100"/>
              </a:spcBef>
            </a:pPr>
            <a:r>
              <a:rPr sz="2000" dirty="0">
                <a:latin typeface="Arial"/>
                <a:cs typeface="Arial"/>
              </a:rPr>
              <a:t>permission </a:t>
            </a:r>
            <a:r>
              <a:rPr sz="2000" spc="-5" dirty="0">
                <a:latin typeface="Arial"/>
                <a:cs typeface="Arial"/>
              </a:rPr>
              <a:t>to </a:t>
            </a:r>
            <a:r>
              <a:rPr sz="2000" dirty="0">
                <a:latin typeface="Arial"/>
                <a:cs typeface="Arial"/>
              </a:rPr>
              <a:t>dock and </a:t>
            </a:r>
            <a:r>
              <a:rPr sz="2000" spc="-5" dirty="0">
                <a:latin typeface="Arial"/>
                <a:cs typeface="Arial"/>
              </a:rPr>
              <a:t>offload the affected</a:t>
            </a:r>
            <a:r>
              <a:rPr sz="2000" spc="-75" dirty="0">
                <a:latin typeface="Arial"/>
                <a:cs typeface="Arial"/>
              </a:rPr>
              <a:t> </a:t>
            </a:r>
            <a:r>
              <a:rPr sz="2000" spc="-5" dirty="0">
                <a:latin typeface="Arial"/>
                <a:cs typeface="Arial"/>
              </a:rPr>
              <a:t>crew</a:t>
            </a:r>
            <a:endParaRPr sz="2000">
              <a:latin typeface="Arial"/>
              <a:cs typeface="Arial"/>
            </a:endParaRPr>
          </a:p>
          <a:p>
            <a:pPr marL="241300" marR="5080" indent="-228600">
              <a:lnSpc>
                <a:spcPct val="100000"/>
              </a:lnSpc>
              <a:buChar char="•"/>
              <a:tabLst>
                <a:tab pos="240665" algn="l"/>
                <a:tab pos="241300" algn="l"/>
                <a:tab pos="838835" algn="l"/>
                <a:tab pos="1591945" algn="l"/>
                <a:tab pos="2526665" algn="l"/>
                <a:tab pos="2870200" algn="l"/>
                <a:tab pos="3580765" algn="l"/>
                <a:tab pos="3951604" algn="l"/>
                <a:tab pos="4464050" algn="l"/>
                <a:tab pos="4834890" algn="l"/>
                <a:tab pos="5403850" algn="l"/>
                <a:tab pos="6186170" algn="l"/>
              </a:tabLst>
            </a:pPr>
            <a:r>
              <a:rPr sz="2000" dirty="0">
                <a:latin typeface="Arial"/>
                <a:cs typeface="Arial"/>
              </a:rPr>
              <a:t>The	sh</a:t>
            </a:r>
            <a:r>
              <a:rPr sz="2000" spc="5" dirty="0">
                <a:latin typeface="Arial"/>
                <a:cs typeface="Arial"/>
              </a:rPr>
              <a:t>i</a:t>
            </a:r>
            <a:r>
              <a:rPr sz="2000" dirty="0">
                <a:latin typeface="Arial"/>
                <a:cs typeface="Arial"/>
              </a:rPr>
              <a:t>ps	</a:t>
            </a:r>
            <a:r>
              <a:rPr sz="2000" spc="-5" dirty="0">
                <a:latin typeface="Arial"/>
                <a:cs typeface="Arial"/>
              </a:rPr>
              <a:t>m</a:t>
            </a:r>
            <a:r>
              <a:rPr sz="2000" dirty="0">
                <a:latin typeface="Arial"/>
                <a:cs typeface="Arial"/>
              </a:rPr>
              <a:t>as</a:t>
            </a:r>
            <a:r>
              <a:rPr sz="2000" spc="-10" dirty="0">
                <a:latin typeface="Arial"/>
                <a:cs typeface="Arial"/>
              </a:rPr>
              <a:t>t</a:t>
            </a:r>
            <a:r>
              <a:rPr sz="2000" dirty="0">
                <a:latin typeface="Arial"/>
                <a:cs typeface="Arial"/>
              </a:rPr>
              <a:t>er	</a:t>
            </a:r>
            <a:r>
              <a:rPr sz="2000" spc="5" dirty="0">
                <a:latin typeface="Arial"/>
                <a:cs typeface="Arial"/>
              </a:rPr>
              <a:t>i</a:t>
            </a:r>
            <a:r>
              <a:rPr sz="2000" dirty="0">
                <a:latin typeface="Arial"/>
                <a:cs typeface="Arial"/>
              </a:rPr>
              <a:t>s	keen	</a:t>
            </a:r>
            <a:r>
              <a:rPr sz="2000" spc="-10" dirty="0">
                <a:latin typeface="Arial"/>
                <a:cs typeface="Arial"/>
              </a:rPr>
              <a:t>t</a:t>
            </a:r>
            <a:r>
              <a:rPr sz="2000" dirty="0">
                <a:latin typeface="Arial"/>
                <a:cs typeface="Arial"/>
              </a:rPr>
              <a:t>o	put	</a:t>
            </a:r>
            <a:r>
              <a:rPr sz="2000" spc="-10" dirty="0">
                <a:latin typeface="Arial"/>
                <a:cs typeface="Arial"/>
              </a:rPr>
              <a:t>t</a:t>
            </a:r>
            <a:r>
              <a:rPr sz="2000" dirty="0">
                <a:latin typeface="Arial"/>
                <a:cs typeface="Arial"/>
              </a:rPr>
              <a:t>o	sea	aga</a:t>
            </a:r>
            <a:r>
              <a:rPr sz="2000" spc="5" dirty="0">
                <a:latin typeface="Arial"/>
                <a:cs typeface="Arial"/>
              </a:rPr>
              <a:t>i</a:t>
            </a:r>
            <a:r>
              <a:rPr sz="2000" dirty="0">
                <a:latin typeface="Arial"/>
                <a:cs typeface="Arial"/>
              </a:rPr>
              <a:t>n	</a:t>
            </a:r>
            <a:r>
              <a:rPr sz="2000" spc="5" dirty="0">
                <a:latin typeface="Arial"/>
                <a:cs typeface="Arial"/>
              </a:rPr>
              <a:t>wi</a:t>
            </a:r>
            <a:r>
              <a:rPr sz="2000" spc="-10" dirty="0">
                <a:latin typeface="Arial"/>
                <a:cs typeface="Arial"/>
              </a:rPr>
              <a:t>t</a:t>
            </a:r>
            <a:r>
              <a:rPr sz="2000" dirty="0">
                <a:latin typeface="Arial"/>
                <a:cs typeface="Arial"/>
              </a:rPr>
              <a:t>h  minimum</a:t>
            </a:r>
            <a:r>
              <a:rPr sz="2000" spc="-20" dirty="0">
                <a:latin typeface="Arial"/>
                <a:cs typeface="Arial"/>
              </a:rPr>
              <a:t> </a:t>
            </a:r>
            <a:r>
              <a:rPr sz="2000" dirty="0">
                <a:latin typeface="Arial"/>
                <a:cs typeface="Arial"/>
              </a:rPr>
              <a:t>delay</a:t>
            </a:r>
            <a:endParaRPr sz="2000">
              <a:latin typeface="Arial"/>
              <a:cs typeface="Arial"/>
            </a:endParaRPr>
          </a:p>
        </p:txBody>
      </p:sp>
      <p:sp>
        <p:nvSpPr>
          <p:cNvPr id="14" name="object 14"/>
          <p:cNvSpPr/>
          <p:nvPr/>
        </p:nvSpPr>
        <p:spPr>
          <a:xfrm>
            <a:off x="7531098" y="841375"/>
            <a:ext cx="3441700" cy="19431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7569198" y="3378425"/>
            <a:ext cx="3403600" cy="172087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4895" y="5833871"/>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sz="3200" spc="-5" dirty="0"/>
              <a:t>Session</a:t>
            </a:r>
            <a:r>
              <a:rPr sz="3200" spc="-95" dirty="0"/>
              <a:t> </a:t>
            </a:r>
            <a:r>
              <a:rPr sz="3200" dirty="0"/>
              <a:t>3</a:t>
            </a:r>
            <a:endParaRPr sz="3200"/>
          </a:p>
        </p:txBody>
      </p:sp>
      <p:sp>
        <p:nvSpPr>
          <p:cNvPr id="4" name="object 4"/>
          <p:cNvSpPr txBox="1"/>
          <p:nvPr/>
        </p:nvSpPr>
        <p:spPr>
          <a:xfrm>
            <a:off x="459724" y="510539"/>
            <a:ext cx="10925175" cy="5915660"/>
          </a:xfrm>
          <a:prstGeom prst="rect">
            <a:avLst/>
          </a:prstGeom>
        </p:spPr>
        <p:txBody>
          <a:bodyPr vert="horz" wrap="square" lIns="0" tIns="170815" rIns="0" bIns="0" rtlCol="0">
            <a:spAutoFit/>
          </a:bodyPr>
          <a:lstStyle/>
          <a:p>
            <a:pPr marL="12700">
              <a:lnSpc>
                <a:spcPct val="100000"/>
              </a:lnSpc>
              <a:spcBef>
                <a:spcPts val="1345"/>
              </a:spcBef>
            </a:pPr>
            <a:r>
              <a:rPr sz="2600" b="1" spc="-5" dirty="0">
                <a:solidFill>
                  <a:srgbClr val="005D85"/>
                </a:solidFill>
                <a:latin typeface="Arial"/>
                <a:cs typeface="Arial"/>
              </a:rPr>
              <a:t>Questions for</a:t>
            </a:r>
            <a:r>
              <a:rPr sz="2600" b="1" spc="5" dirty="0">
                <a:solidFill>
                  <a:srgbClr val="005D85"/>
                </a:solidFill>
                <a:latin typeface="Arial"/>
                <a:cs typeface="Arial"/>
              </a:rPr>
              <a:t> </a:t>
            </a:r>
            <a:r>
              <a:rPr sz="2600" b="1" spc="-5" dirty="0">
                <a:solidFill>
                  <a:srgbClr val="005D85"/>
                </a:solidFill>
                <a:latin typeface="Arial"/>
                <a:cs typeface="Arial"/>
              </a:rPr>
              <a:t>discussion</a:t>
            </a:r>
            <a:endParaRPr sz="2600">
              <a:latin typeface="Arial"/>
              <a:cs typeface="Arial"/>
            </a:endParaRPr>
          </a:p>
          <a:p>
            <a:pPr marL="355600" indent="-342900">
              <a:lnSpc>
                <a:spcPct val="100000"/>
              </a:lnSpc>
              <a:spcBef>
                <a:spcPts val="960"/>
              </a:spcBef>
              <a:buChar char="•"/>
              <a:tabLst>
                <a:tab pos="354965" algn="l"/>
                <a:tab pos="355600" algn="l"/>
              </a:tabLst>
            </a:pPr>
            <a:r>
              <a:rPr sz="2000" spc="-5" dirty="0">
                <a:latin typeface="Arial"/>
                <a:cs typeface="Arial"/>
              </a:rPr>
              <a:t>What </a:t>
            </a:r>
            <a:r>
              <a:rPr sz="2000" dirty="0">
                <a:latin typeface="Arial"/>
                <a:cs typeface="Arial"/>
              </a:rPr>
              <a:t>plans, </a:t>
            </a:r>
            <a:r>
              <a:rPr sz="2000" spc="-5" dirty="0">
                <a:latin typeface="Arial"/>
                <a:cs typeface="Arial"/>
              </a:rPr>
              <a:t>procedures </a:t>
            </a:r>
            <a:r>
              <a:rPr sz="2000" dirty="0">
                <a:latin typeface="Arial"/>
                <a:cs typeface="Arial"/>
              </a:rPr>
              <a:t>and </a:t>
            </a:r>
            <a:r>
              <a:rPr sz="2000" spc="-5" dirty="0">
                <a:latin typeface="Arial"/>
                <a:cs typeface="Arial"/>
              </a:rPr>
              <a:t>resources </a:t>
            </a:r>
            <a:r>
              <a:rPr sz="2000" dirty="0">
                <a:latin typeface="Arial"/>
                <a:cs typeface="Arial"/>
              </a:rPr>
              <a:t>would you </a:t>
            </a:r>
            <a:r>
              <a:rPr sz="2000" spc="-5" dirty="0">
                <a:latin typeface="Arial"/>
                <a:cs typeface="Arial"/>
              </a:rPr>
              <a:t>activate </a:t>
            </a:r>
            <a:r>
              <a:rPr sz="2000" dirty="0">
                <a:latin typeface="Arial"/>
                <a:cs typeface="Arial"/>
              </a:rPr>
              <a:t>at </a:t>
            </a:r>
            <a:r>
              <a:rPr sz="2000" spc="-5" dirty="0">
                <a:latin typeface="Arial"/>
                <a:cs typeface="Arial"/>
              </a:rPr>
              <a:t>this</a:t>
            </a:r>
            <a:r>
              <a:rPr sz="2000" spc="-80" dirty="0">
                <a:latin typeface="Arial"/>
                <a:cs typeface="Arial"/>
              </a:rPr>
              <a:t> </a:t>
            </a:r>
            <a:r>
              <a:rPr sz="2000" spc="-5" dirty="0">
                <a:latin typeface="Arial"/>
                <a:cs typeface="Arial"/>
              </a:rPr>
              <a:t>point?</a:t>
            </a:r>
            <a:endParaRPr sz="2000">
              <a:latin typeface="Arial"/>
              <a:cs typeface="Arial"/>
            </a:endParaRPr>
          </a:p>
          <a:p>
            <a:pPr marL="355600" indent="-342900">
              <a:lnSpc>
                <a:spcPct val="100000"/>
              </a:lnSpc>
              <a:spcBef>
                <a:spcPts val="1420"/>
              </a:spcBef>
              <a:buChar char="•"/>
              <a:tabLst>
                <a:tab pos="354965" algn="l"/>
                <a:tab pos="355600" algn="l"/>
              </a:tabLst>
            </a:pPr>
            <a:r>
              <a:rPr sz="2000" dirty="0">
                <a:latin typeface="Arial"/>
                <a:cs typeface="Arial"/>
              </a:rPr>
              <a:t>Which </a:t>
            </a:r>
            <a:r>
              <a:rPr sz="2000" spc="-5" dirty="0">
                <a:latin typeface="Arial"/>
                <a:cs typeface="Arial"/>
              </a:rPr>
              <a:t>stakeholders </a:t>
            </a:r>
            <a:r>
              <a:rPr sz="2000" dirty="0">
                <a:latin typeface="Arial"/>
                <a:cs typeface="Arial"/>
              </a:rPr>
              <a:t>will be engaged, why and</a:t>
            </a:r>
            <a:r>
              <a:rPr sz="2000" spc="-65" dirty="0">
                <a:latin typeface="Arial"/>
                <a:cs typeface="Arial"/>
              </a:rPr>
              <a:t> </a:t>
            </a:r>
            <a:r>
              <a:rPr sz="2000" dirty="0">
                <a:latin typeface="Arial"/>
                <a:cs typeface="Arial"/>
              </a:rPr>
              <a:t>how?</a:t>
            </a:r>
            <a:endParaRPr sz="2000">
              <a:latin typeface="Arial"/>
              <a:cs typeface="Arial"/>
            </a:endParaRPr>
          </a:p>
          <a:p>
            <a:pPr marL="355600" indent="-342900">
              <a:lnSpc>
                <a:spcPct val="100000"/>
              </a:lnSpc>
              <a:spcBef>
                <a:spcPts val="1485"/>
              </a:spcBef>
              <a:buChar char="•"/>
              <a:tabLst>
                <a:tab pos="354965" algn="l"/>
                <a:tab pos="355600" algn="l"/>
              </a:tabLst>
            </a:pPr>
            <a:r>
              <a:rPr sz="2000" dirty="0">
                <a:latin typeface="Arial"/>
                <a:cs typeface="Arial"/>
              </a:rPr>
              <a:t>How do you </a:t>
            </a:r>
            <a:r>
              <a:rPr sz="2000" spc="-5" dirty="0">
                <a:latin typeface="Arial"/>
                <a:cs typeface="Arial"/>
              </a:rPr>
              <a:t>disembark </a:t>
            </a:r>
            <a:r>
              <a:rPr sz="2000" dirty="0">
                <a:latin typeface="Arial"/>
                <a:cs typeface="Arial"/>
              </a:rPr>
              <a:t>crew, and </a:t>
            </a:r>
            <a:r>
              <a:rPr sz="2000" spc="-5" dirty="0">
                <a:latin typeface="Arial"/>
                <a:cs typeface="Arial"/>
              </a:rPr>
              <a:t>what steps </a:t>
            </a:r>
            <a:r>
              <a:rPr sz="2000" dirty="0">
                <a:latin typeface="Arial"/>
                <a:cs typeface="Arial"/>
              </a:rPr>
              <a:t>do you need </a:t>
            </a:r>
            <a:r>
              <a:rPr sz="2000" spc="-5" dirty="0">
                <a:latin typeface="Arial"/>
                <a:cs typeface="Arial"/>
              </a:rPr>
              <a:t>to</a:t>
            </a:r>
            <a:r>
              <a:rPr sz="2000" spc="-110" dirty="0">
                <a:latin typeface="Arial"/>
                <a:cs typeface="Arial"/>
              </a:rPr>
              <a:t> </a:t>
            </a:r>
            <a:r>
              <a:rPr sz="2000" spc="-5" dirty="0">
                <a:latin typeface="Arial"/>
                <a:cs typeface="Arial"/>
              </a:rPr>
              <a:t>take?</a:t>
            </a:r>
            <a:endParaRPr sz="2000">
              <a:latin typeface="Arial"/>
              <a:cs typeface="Arial"/>
            </a:endParaRPr>
          </a:p>
          <a:p>
            <a:pPr marL="355600" indent="-342900">
              <a:lnSpc>
                <a:spcPct val="100000"/>
              </a:lnSpc>
              <a:spcBef>
                <a:spcPts val="1415"/>
              </a:spcBef>
              <a:buChar char="•"/>
              <a:tabLst>
                <a:tab pos="354965" algn="l"/>
                <a:tab pos="355600" algn="l"/>
              </a:tabLst>
            </a:pPr>
            <a:r>
              <a:rPr sz="2000" spc="-5" dirty="0">
                <a:latin typeface="Arial"/>
                <a:cs typeface="Arial"/>
              </a:rPr>
              <a:t>What IPC measures </a:t>
            </a:r>
            <a:r>
              <a:rPr sz="2000" dirty="0">
                <a:latin typeface="Arial"/>
                <a:cs typeface="Arial"/>
              </a:rPr>
              <a:t>will you </a:t>
            </a:r>
            <a:r>
              <a:rPr sz="2000" spc="-5" dirty="0">
                <a:latin typeface="Arial"/>
                <a:cs typeface="Arial"/>
              </a:rPr>
              <a:t>take? What standards </a:t>
            </a:r>
            <a:r>
              <a:rPr sz="2000" dirty="0">
                <a:latin typeface="Arial"/>
                <a:cs typeface="Arial"/>
              </a:rPr>
              <a:t>will be used </a:t>
            </a:r>
            <a:r>
              <a:rPr sz="2000" spc="-5" dirty="0">
                <a:latin typeface="Arial"/>
                <a:cs typeface="Arial"/>
              </a:rPr>
              <a:t>for</a:t>
            </a:r>
            <a:r>
              <a:rPr sz="2000" spc="-30" dirty="0">
                <a:latin typeface="Arial"/>
                <a:cs typeface="Arial"/>
              </a:rPr>
              <a:t> </a:t>
            </a:r>
            <a:r>
              <a:rPr sz="2000" spc="-5" dirty="0">
                <a:latin typeface="Arial"/>
                <a:cs typeface="Arial"/>
              </a:rPr>
              <a:t>decontamination?</a:t>
            </a:r>
            <a:endParaRPr sz="2000">
              <a:latin typeface="Arial"/>
              <a:cs typeface="Arial"/>
            </a:endParaRPr>
          </a:p>
          <a:p>
            <a:pPr marL="355600" indent="-342900">
              <a:lnSpc>
                <a:spcPct val="100000"/>
              </a:lnSpc>
              <a:spcBef>
                <a:spcPts val="1395"/>
              </a:spcBef>
              <a:buChar char="•"/>
              <a:tabLst>
                <a:tab pos="354965" algn="l"/>
                <a:tab pos="355600" algn="l"/>
              </a:tabLst>
            </a:pPr>
            <a:r>
              <a:rPr sz="2000" dirty="0">
                <a:latin typeface="Arial"/>
                <a:cs typeface="Arial"/>
              </a:rPr>
              <a:t>How will you </a:t>
            </a:r>
            <a:r>
              <a:rPr sz="2000" spc="-5" dirty="0">
                <a:latin typeface="Arial"/>
                <a:cs typeface="Arial"/>
              </a:rPr>
              <a:t>manage the rest </a:t>
            </a:r>
            <a:r>
              <a:rPr sz="2000" dirty="0">
                <a:latin typeface="Arial"/>
                <a:cs typeface="Arial"/>
              </a:rPr>
              <a:t>of </a:t>
            </a:r>
            <a:r>
              <a:rPr sz="2000" spc="-5" dirty="0">
                <a:latin typeface="Arial"/>
                <a:cs typeface="Arial"/>
              </a:rPr>
              <a:t>the</a:t>
            </a:r>
            <a:r>
              <a:rPr sz="2000" spc="-60" dirty="0">
                <a:latin typeface="Arial"/>
                <a:cs typeface="Arial"/>
              </a:rPr>
              <a:t> </a:t>
            </a:r>
            <a:r>
              <a:rPr sz="2000" dirty="0">
                <a:latin typeface="Arial"/>
                <a:cs typeface="Arial"/>
              </a:rPr>
              <a:t>crew?</a:t>
            </a:r>
            <a:endParaRPr sz="2000">
              <a:latin typeface="Arial"/>
              <a:cs typeface="Arial"/>
            </a:endParaRPr>
          </a:p>
          <a:p>
            <a:pPr marL="355600" indent="-342900">
              <a:lnSpc>
                <a:spcPct val="100000"/>
              </a:lnSpc>
              <a:spcBef>
                <a:spcPts val="1485"/>
              </a:spcBef>
              <a:buChar char="•"/>
              <a:tabLst>
                <a:tab pos="354965" algn="l"/>
                <a:tab pos="355600" algn="l"/>
              </a:tabLst>
            </a:pPr>
            <a:r>
              <a:rPr sz="2000" dirty="0">
                <a:latin typeface="Arial"/>
                <a:cs typeface="Arial"/>
              </a:rPr>
              <a:t>Will you </a:t>
            </a:r>
            <a:r>
              <a:rPr sz="2000" spc="-5" dirty="0">
                <a:latin typeface="Arial"/>
                <a:cs typeface="Arial"/>
              </a:rPr>
              <a:t>permit the </a:t>
            </a:r>
            <a:r>
              <a:rPr sz="2000" dirty="0">
                <a:latin typeface="Arial"/>
                <a:cs typeface="Arial"/>
              </a:rPr>
              <a:t>ship </a:t>
            </a:r>
            <a:r>
              <a:rPr sz="2000" spc="-5" dirty="0">
                <a:latin typeface="Arial"/>
                <a:cs typeface="Arial"/>
              </a:rPr>
              <a:t>to </a:t>
            </a:r>
            <a:r>
              <a:rPr sz="2000" dirty="0">
                <a:latin typeface="Arial"/>
                <a:cs typeface="Arial"/>
              </a:rPr>
              <a:t>dock and if so, how </a:t>
            </a:r>
            <a:r>
              <a:rPr sz="2000" spc="-5" dirty="0">
                <a:latin typeface="Arial"/>
                <a:cs typeface="Arial"/>
              </a:rPr>
              <a:t>long </a:t>
            </a:r>
            <a:r>
              <a:rPr sz="2000" dirty="0">
                <a:latin typeface="Arial"/>
                <a:cs typeface="Arial"/>
              </a:rPr>
              <a:t>will you </a:t>
            </a:r>
            <a:r>
              <a:rPr sz="2000" spc="-5" dirty="0">
                <a:latin typeface="Arial"/>
                <a:cs typeface="Arial"/>
              </a:rPr>
              <a:t>require the </a:t>
            </a:r>
            <a:r>
              <a:rPr sz="2000" dirty="0">
                <a:latin typeface="Arial"/>
                <a:cs typeface="Arial"/>
              </a:rPr>
              <a:t>ship </a:t>
            </a:r>
            <a:r>
              <a:rPr sz="2000" spc="-5" dirty="0">
                <a:latin typeface="Arial"/>
                <a:cs typeface="Arial"/>
              </a:rPr>
              <a:t>to remain </a:t>
            </a:r>
            <a:r>
              <a:rPr sz="2000" dirty="0">
                <a:latin typeface="Arial"/>
                <a:cs typeface="Arial"/>
              </a:rPr>
              <a:t>in</a:t>
            </a:r>
            <a:r>
              <a:rPr sz="2000" spc="-95" dirty="0">
                <a:latin typeface="Arial"/>
                <a:cs typeface="Arial"/>
              </a:rPr>
              <a:t> </a:t>
            </a:r>
            <a:r>
              <a:rPr sz="2000" spc="-5" dirty="0">
                <a:latin typeface="Arial"/>
                <a:cs typeface="Arial"/>
              </a:rPr>
              <a:t>port</a:t>
            </a:r>
            <a:endParaRPr sz="2000">
              <a:latin typeface="Arial"/>
              <a:cs typeface="Arial"/>
            </a:endParaRPr>
          </a:p>
          <a:p>
            <a:pPr marL="355600" indent="-342900">
              <a:lnSpc>
                <a:spcPct val="100000"/>
              </a:lnSpc>
              <a:spcBef>
                <a:spcPts val="1420"/>
              </a:spcBef>
              <a:buChar char="•"/>
              <a:tabLst>
                <a:tab pos="354965" algn="l"/>
                <a:tab pos="355600" algn="l"/>
              </a:tabLst>
            </a:pPr>
            <a:r>
              <a:rPr sz="2000" spc="-5" dirty="0">
                <a:latin typeface="Arial"/>
                <a:cs typeface="Arial"/>
              </a:rPr>
              <a:t>If the </a:t>
            </a:r>
            <a:r>
              <a:rPr sz="2000" dirty="0">
                <a:latin typeface="Arial"/>
                <a:cs typeface="Arial"/>
              </a:rPr>
              <a:t>ship cannot dock </a:t>
            </a:r>
            <a:r>
              <a:rPr sz="2000" spc="-5" dirty="0">
                <a:latin typeface="Arial"/>
                <a:cs typeface="Arial"/>
              </a:rPr>
              <a:t>for </a:t>
            </a:r>
            <a:r>
              <a:rPr sz="2000" dirty="0">
                <a:latin typeface="Arial"/>
                <a:cs typeface="Arial"/>
              </a:rPr>
              <a:t>any </a:t>
            </a:r>
            <a:r>
              <a:rPr sz="2000" spc="-5" dirty="0">
                <a:latin typeface="Arial"/>
                <a:cs typeface="Arial"/>
              </a:rPr>
              <a:t>reason </a:t>
            </a:r>
            <a:r>
              <a:rPr sz="2000" dirty="0">
                <a:latin typeface="Arial"/>
                <a:cs typeface="Arial"/>
              </a:rPr>
              <a:t>how will you </a:t>
            </a:r>
            <a:r>
              <a:rPr sz="2000" spc="-5" dirty="0">
                <a:latin typeface="Arial"/>
                <a:cs typeface="Arial"/>
              </a:rPr>
              <a:t>manage the</a:t>
            </a:r>
            <a:r>
              <a:rPr sz="2000" spc="-95" dirty="0">
                <a:latin typeface="Arial"/>
                <a:cs typeface="Arial"/>
              </a:rPr>
              <a:t> </a:t>
            </a:r>
            <a:r>
              <a:rPr sz="2000" spc="-5" dirty="0">
                <a:latin typeface="Arial"/>
                <a:cs typeface="Arial"/>
              </a:rPr>
              <a:t>situation?</a:t>
            </a:r>
            <a:endParaRPr sz="2000">
              <a:latin typeface="Arial"/>
              <a:cs typeface="Arial"/>
            </a:endParaRPr>
          </a:p>
          <a:p>
            <a:pPr marL="355600" indent="-342900">
              <a:lnSpc>
                <a:spcPct val="100000"/>
              </a:lnSpc>
              <a:spcBef>
                <a:spcPts val="1485"/>
              </a:spcBef>
              <a:buChar char="•"/>
              <a:tabLst>
                <a:tab pos="354965" algn="l"/>
                <a:tab pos="355600" algn="l"/>
              </a:tabLst>
            </a:pPr>
            <a:r>
              <a:rPr sz="2000" spc="-5" dirty="0">
                <a:latin typeface="Arial"/>
                <a:cs typeface="Arial"/>
              </a:rPr>
              <a:t>What legal frameworks </a:t>
            </a:r>
            <a:r>
              <a:rPr sz="2000" dirty="0">
                <a:latin typeface="Arial"/>
                <a:cs typeface="Arial"/>
              </a:rPr>
              <a:t>can you</a:t>
            </a:r>
            <a:r>
              <a:rPr sz="2000" spc="-35" dirty="0">
                <a:latin typeface="Arial"/>
                <a:cs typeface="Arial"/>
              </a:rPr>
              <a:t> </a:t>
            </a:r>
            <a:r>
              <a:rPr sz="2000" dirty="0">
                <a:latin typeface="Arial"/>
                <a:cs typeface="Arial"/>
              </a:rPr>
              <a:t>use?</a:t>
            </a:r>
            <a:endParaRPr sz="2000">
              <a:latin typeface="Arial"/>
              <a:cs typeface="Arial"/>
            </a:endParaRPr>
          </a:p>
          <a:p>
            <a:pPr marL="12700">
              <a:lnSpc>
                <a:spcPct val="100000"/>
              </a:lnSpc>
              <a:spcBef>
                <a:spcPts val="1200"/>
              </a:spcBef>
              <a:tabLst>
                <a:tab pos="872490" algn="l"/>
              </a:tabLst>
            </a:pPr>
            <a:r>
              <a:rPr sz="2000" i="1" dirty="0">
                <a:solidFill>
                  <a:srgbClr val="FF0000"/>
                </a:solidFill>
                <a:latin typeface="Arial"/>
                <a:cs typeface="Arial"/>
              </a:rPr>
              <a:t>Based	on your answers above, list your </a:t>
            </a:r>
            <a:r>
              <a:rPr sz="2000" i="1" spc="-5" dirty="0">
                <a:solidFill>
                  <a:srgbClr val="FF0000"/>
                </a:solidFill>
                <a:latin typeface="Arial"/>
                <a:cs typeface="Arial"/>
              </a:rPr>
              <a:t>strengths </a:t>
            </a:r>
            <a:r>
              <a:rPr sz="2000" i="1" dirty="0">
                <a:solidFill>
                  <a:srgbClr val="FF0000"/>
                </a:solidFill>
                <a:latin typeface="Arial"/>
                <a:cs typeface="Arial"/>
              </a:rPr>
              <a:t>and</a:t>
            </a:r>
            <a:r>
              <a:rPr sz="2000" i="1" spc="-100" dirty="0">
                <a:solidFill>
                  <a:srgbClr val="FF0000"/>
                </a:solidFill>
                <a:latin typeface="Arial"/>
                <a:cs typeface="Arial"/>
              </a:rPr>
              <a:t> </a:t>
            </a:r>
            <a:r>
              <a:rPr sz="2000" i="1" dirty="0">
                <a:solidFill>
                  <a:srgbClr val="FF0000"/>
                </a:solidFill>
                <a:latin typeface="Arial"/>
                <a:cs typeface="Arial"/>
              </a:rPr>
              <a:t>weaknesses.</a:t>
            </a:r>
            <a:endParaRPr sz="2000">
              <a:latin typeface="Arial"/>
              <a:cs typeface="Arial"/>
            </a:endParaRPr>
          </a:p>
          <a:p>
            <a:pPr>
              <a:lnSpc>
                <a:spcPct val="100000"/>
              </a:lnSpc>
            </a:pPr>
            <a:endParaRPr sz="2200">
              <a:latin typeface="Arial"/>
              <a:cs typeface="Arial"/>
            </a:endParaRPr>
          </a:p>
          <a:p>
            <a:pPr>
              <a:lnSpc>
                <a:spcPct val="100000"/>
              </a:lnSpc>
              <a:spcBef>
                <a:spcPts val="30"/>
              </a:spcBef>
            </a:pPr>
            <a:endParaRPr sz="2350">
              <a:latin typeface="Arial"/>
              <a:cs typeface="Arial"/>
            </a:endParaRPr>
          </a:p>
          <a:p>
            <a:pPr marR="5080" algn="r">
              <a:lnSpc>
                <a:spcPct val="100000"/>
              </a:lnSpc>
            </a:pPr>
            <a:r>
              <a:rPr sz="2400" b="1" dirty="0">
                <a:solidFill>
                  <a:srgbClr val="0070C0"/>
                </a:solidFill>
                <a:latin typeface="Arial"/>
                <a:cs typeface="Arial"/>
              </a:rPr>
              <a:t>30</a:t>
            </a:r>
            <a:r>
              <a:rPr sz="2400" b="1" spc="-95" dirty="0">
                <a:solidFill>
                  <a:srgbClr val="0070C0"/>
                </a:solidFill>
                <a:latin typeface="Arial"/>
                <a:cs typeface="Arial"/>
              </a:rPr>
              <a:t> </a:t>
            </a:r>
            <a:r>
              <a:rPr sz="2400" b="1" spc="-5" dirty="0">
                <a:solidFill>
                  <a:srgbClr val="0070C0"/>
                </a:solidFill>
                <a:latin typeface="Arial"/>
                <a:cs typeface="Arial"/>
              </a:rPr>
              <a:t>mins</a:t>
            </a:r>
            <a:endParaRPr sz="24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609600"/>
          </a:xfrm>
          <a:prstGeom prst="rect">
            <a:avLst/>
          </a:prstGeom>
        </p:spPr>
        <p:txBody>
          <a:bodyPr vert="horz" wrap="square" lIns="0" tIns="0" rIns="0" bIns="0" rtlCol="0">
            <a:spAutoFit/>
          </a:bodyPr>
          <a:lstStyle/>
          <a:p>
            <a:pPr marL="243204">
              <a:lnSpc>
                <a:spcPts val="3820"/>
              </a:lnSpc>
            </a:pPr>
            <a:r>
              <a:rPr sz="3200" spc="-5" dirty="0"/>
              <a:t>Session </a:t>
            </a:r>
            <a:r>
              <a:rPr sz="3200" dirty="0"/>
              <a:t>4 – </a:t>
            </a:r>
            <a:r>
              <a:rPr sz="3200" spc="-5" dirty="0"/>
              <a:t>Land</a:t>
            </a:r>
            <a:r>
              <a:rPr sz="3200" spc="-50" dirty="0"/>
              <a:t> </a:t>
            </a:r>
            <a:r>
              <a:rPr sz="3200" spc="-5" dirty="0"/>
              <a:t>Crossings</a:t>
            </a:r>
            <a:endParaRPr sz="3200"/>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87" y="1587"/>
            <a:ext cx="3881754" cy="609600"/>
          </a:xfrm>
          <a:prstGeom prst="rect">
            <a:avLst/>
          </a:prstGeom>
          <a:solidFill>
            <a:srgbClr val="D86422"/>
          </a:solidFill>
        </p:spPr>
        <p:txBody>
          <a:bodyPr vert="horz" wrap="square" lIns="0" tIns="167640" rIns="0" bIns="0" rtlCol="0">
            <a:spAutoFit/>
          </a:bodyPr>
          <a:lstStyle/>
          <a:p>
            <a:pPr marL="1073785">
              <a:lnSpc>
                <a:spcPct val="100000"/>
              </a:lnSpc>
              <a:spcBef>
                <a:spcPts val="1320"/>
              </a:spcBef>
            </a:pPr>
            <a:r>
              <a:rPr sz="2000" spc="-5" dirty="0">
                <a:solidFill>
                  <a:srgbClr val="FFFFFF"/>
                </a:solidFill>
                <a:latin typeface="Arial Black"/>
                <a:cs typeface="Arial Black"/>
              </a:rPr>
              <a:t>SIMULATION</a:t>
            </a:r>
            <a:r>
              <a:rPr sz="2000" spc="-35" dirty="0">
                <a:solidFill>
                  <a:srgbClr val="FFFFFF"/>
                </a:solidFill>
                <a:latin typeface="Arial Black"/>
                <a:cs typeface="Arial Black"/>
              </a:rPr>
              <a:t> </a:t>
            </a:r>
            <a:r>
              <a:rPr sz="2000" spc="-5" dirty="0">
                <a:solidFill>
                  <a:srgbClr val="FFFFFF"/>
                </a:solidFill>
                <a:latin typeface="Arial Black"/>
                <a:cs typeface="Arial Black"/>
              </a:rPr>
              <a:t>ONLY</a:t>
            </a:r>
            <a:endParaRPr sz="2000">
              <a:latin typeface="Arial Black"/>
              <a:cs typeface="Arial Black"/>
            </a:endParaRPr>
          </a:p>
        </p:txBody>
      </p:sp>
      <p:sp>
        <p:nvSpPr>
          <p:cNvPr id="9" name="object 9"/>
          <p:cNvSpPr/>
          <p:nvPr/>
        </p:nvSpPr>
        <p:spPr>
          <a:xfrm>
            <a:off x="152400" y="882650"/>
            <a:ext cx="7742555" cy="5502275"/>
          </a:xfrm>
          <a:custGeom>
            <a:avLst/>
            <a:gdLst/>
            <a:ahLst/>
            <a:cxnLst/>
            <a:rect l="l" t="t" r="r" b="b"/>
            <a:pathLst>
              <a:path w="7742555" h="5502275">
                <a:moveTo>
                  <a:pt x="7742222" y="0"/>
                </a:moveTo>
                <a:lnTo>
                  <a:pt x="0" y="0"/>
                </a:lnTo>
                <a:lnTo>
                  <a:pt x="0" y="5502274"/>
                </a:lnTo>
                <a:lnTo>
                  <a:pt x="7742222" y="5502274"/>
                </a:lnTo>
                <a:lnTo>
                  <a:pt x="7742222" y="0"/>
                </a:lnTo>
                <a:close/>
              </a:path>
            </a:pathLst>
          </a:custGeom>
          <a:solidFill>
            <a:srgbClr val="DDDDDD"/>
          </a:solidFill>
        </p:spPr>
        <p:txBody>
          <a:bodyPr wrap="square" lIns="0" tIns="0" rIns="0" bIns="0" rtlCol="0"/>
          <a:lstStyle/>
          <a:p>
            <a:endParaRPr/>
          </a:p>
        </p:txBody>
      </p:sp>
      <p:sp>
        <p:nvSpPr>
          <p:cNvPr id="10" name="object 10"/>
          <p:cNvSpPr txBox="1">
            <a:spLocks noGrp="1"/>
          </p:cNvSpPr>
          <p:nvPr>
            <p:ph type="body" idx="1"/>
          </p:nvPr>
        </p:nvSpPr>
        <p:spPr>
          <a:prstGeom prst="rect">
            <a:avLst/>
          </a:prstGeom>
        </p:spPr>
        <p:txBody>
          <a:bodyPr vert="horz" wrap="square" lIns="0" tIns="13335" rIns="0" bIns="0" rtlCol="0">
            <a:spAutoFit/>
          </a:bodyPr>
          <a:lstStyle/>
          <a:p>
            <a:pPr marL="240665" marR="5080" indent="-228600" algn="just">
              <a:lnSpc>
                <a:spcPct val="99700"/>
              </a:lnSpc>
              <a:spcBef>
                <a:spcPts val="105"/>
              </a:spcBef>
              <a:buChar char="•"/>
              <a:tabLst>
                <a:tab pos="241300" algn="l"/>
              </a:tabLst>
            </a:pPr>
            <a:r>
              <a:rPr spc="-5" dirty="0"/>
              <a:t>Since the emergence of COVID-19 many countries have attempted to  restrict movement across borders. One of the most challenging points  of entry are land borders as while all countries </a:t>
            </a:r>
            <a:r>
              <a:rPr dirty="0"/>
              <a:t>with </a:t>
            </a:r>
            <a:r>
              <a:rPr spc="-5" dirty="0"/>
              <a:t>land borders have  some form of border designation, different countries have </a:t>
            </a:r>
            <a:r>
              <a:rPr dirty="0"/>
              <a:t>in </a:t>
            </a:r>
            <a:r>
              <a:rPr spc="-5" dirty="0"/>
              <a:t>the past   had different</a:t>
            </a:r>
            <a:r>
              <a:rPr spc="-10" dirty="0"/>
              <a:t> </a:t>
            </a:r>
            <a:r>
              <a:rPr spc="-5" dirty="0"/>
              <a:t>approaches.</a:t>
            </a:r>
          </a:p>
          <a:p>
            <a:pPr marL="241300" indent="-228600" algn="just">
              <a:lnSpc>
                <a:spcPct val="100000"/>
              </a:lnSpc>
              <a:spcBef>
                <a:spcPts val="25"/>
              </a:spcBef>
              <a:buChar char="•"/>
              <a:tabLst>
                <a:tab pos="241300" algn="l"/>
              </a:tabLst>
            </a:pPr>
            <a:r>
              <a:rPr spc="-5" dirty="0"/>
              <a:t>Some</a:t>
            </a:r>
            <a:r>
              <a:rPr spc="100" dirty="0"/>
              <a:t> </a:t>
            </a:r>
            <a:r>
              <a:rPr spc="-5" dirty="0"/>
              <a:t>countries,</a:t>
            </a:r>
            <a:r>
              <a:rPr spc="105" dirty="0"/>
              <a:t> </a:t>
            </a:r>
            <a:r>
              <a:rPr spc="-5" dirty="0"/>
              <a:t>for</a:t>
            </a:r>
            <a:r>
              <a:rPr spc="105" dirty="0"/>
              <a:t> </a:t>
            </a:r>
            <a:r>
              <a:rPr spc="-5" dirty="0"/>
              <a:t>example</a:t>
            </a:r>
            <a:r>
              <a:rPr spc="105" dirty="0"/>
              <a:t> </a:t>
            </a:r>
            <a:r>
              <a:rPr spc="-5" dirty="0"/>
              <a:t>EU</a:t>
            </a:r>
            <a:r>
              <a:rPr spc="105" dirty="0"/>
              <a:t> </a:t>
            </a:r>
            <a:r>
              <a:rPr spc="-5" dirty="0"/>
              <a:t>member</a:t>
            </a:r>
            <a:r>
              <a:rPr spc="105" dirty="0"/>
              <a:t> </a:t>
            </a:r>
            <a:r>
              <a:rPr spc="-5" dirty="0"/>
              <a:t>states,</a:t>
            </a:r>
            <a:r>
              <a:rPr spc="110" dirty="0"/>
              <a:t> </a:t>
            </a:r>
            <a:r>
              <a:rPr spc="-5" dirty="0"/>
              <a:t>have</a:t>
            </a:r>
            <a:r>
              <a:rPr spc="100" dirty="0"/>
              <a:t> </a:t>
            </a:r>
            <a:r>
              <a:rPr spc="-5" dirty="0"/>
              <a:t>freedom</a:t>
            </a:r>
            <a:r>
              <a:rPr spc="100" dirty="0"/>
              <a:t> </a:t>
            </a:r>
            <a:r>
              <a:rPr spc="-5" dirty="0"/>
              <a:t>of</a:t>
            </a:r>
          </a:p>
        </p:txBody>
      </p:sp>
      <p:sp>
        <p:nvSpPr>
          <p:cNvPr id="11" name="object 11"/>
          <p:cNvSpPr txBox="1"/>
          <p:nvPr/>
        </p:nvSpPr>
        <p:spPr>
          <a:xfrm>
            <a:off x="459724" y="2791459"/>
            <a:ext cx="64643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movement and have removed border checks and</a:t>
            </a:r>
            <a:r>
              <a:rPr sz="1800" spc="445" dirty="0">
                <a:latin typeface="Arial"/>
                <a:cs typeface="Arial"/>
              </a:rPr>
              <a:t> </a:t>
            </a:r>
            <a:r>
              <a:rPr sz="1800" spc="-5" dirty="0">
                <a:latin typeface="Arial"/>
                <a:cs typeface="Arial"/>
              </a:rPr>
              <a:t>restrictions.</a:t>
            </a:r>
            <a:endParaRPr sz="1800">
              <a:latin typeface="Arial"/>
              <a:cs typeface="Arial"/>
            </a:endParaRPr>
          </a:p>
        </p:txBody>
      </p:sp>
      <p:sp>
        <p:nvSpPr>
          <p:cNvPr id="12" name="object 12"/>
          <p:cNvSpPr txBox="1"/>
          <p:nvPr/>
        </p:nvSpPr>
        <p:spPr>
          <a:xfrm>
            <a:off x="7166912" y="2791459"/>
            <a:ext cx="648335" cy="577215"/>
          </a:xfrm>
          <a:prstGeom prst="rect">
            <a:avLst/>
          </a:prstGeom>
        </p:spPr>
        <p:txBody>
          <a:bodyPr vert="horz" wrap="square" lIns="0" tIns="9525" rIns="0" bIns="0" rtlCol="0">
            <a:spAutoFit/>
          </a:bodyPr>
          <a:lstStyle/>
          <a:p>
            <a:pPr marL="12700" marR="5080" indent="25400">
              <a:lnSpc>
                <a:spcPct val="101099"/>
              </a:lnSpc>
              <a:spcBef>
                <a:spcPts val="75"/>
              </a:spcBef>
            </a:pPr>
            <a:r>
              <a:rPr sz="1800" spc="-5" dirty="0">
                <a:latin typeface="Arial"/>
                <a:cs typeface="Arial"/>
              </a:rPr>
              <a:t>So</a:t>
            </a:r>
            <a:r>
              <a:rPr sz="1800" dirty="0">
                <a:latin typeface="Arial"/>
                <a:cs typeface="Arial"/>
              </a:rPr>
              <a:t>me  </a:t>
            </a:r>
            <a:r>
              <a:rPr sz="1800" spc="-5" dirty="0">
                <a:latin typeface="Arial"/>
                <a:cs typeface="Arial"/>
              </a:rPr>
              <a:t>hea</a:t>
            </a:r>
            <a:r>
              <a:rPr sz="1800" dirty="0">
                <a:latin typeface="Arial"/>
                <a:cs typeface="Arial"/>
              </a:rPr>
              <a:t>l</a:t>
            </a:r>
            <a:r>
              <a:rPr sz="1800" spc="-5" dirty="0">
                <a:latin typeface="Arial"/>
                <a:cs typeface="Arial"/>
              </a:rPr>
              <a:t>th</a:t>
            </a:r>
            <a:endParaRPr sz="1800">
              <a:latin typeface="Arial"/>
              <a:cs typeface="Arial"/>
            </a:endParaRPr>
          </a:p>
        </p:txBody>
      </p:sp>
      <p:sp>
        <p:nvSpPr>
          <p:cNvPr id="13" name="object 13"/>
          <p:cNvSpPr txBox="1"/>
          <p:nvPr/>
        </p:nvSpPr>
        <p:spPr>
          <a:xfrm>
            <a:off x="459724" y="3068828"/>
            <a:ext cx="6578600" cy="568325"/>
          </a:xfrm>
          <a:prstGeom prst="rect">
            <a:avLst/>
          </a:prstGeom>
        </p:spPr>
        <p:txBody>
          <a:bodyPr vert="horz" wrap="square" lIns="0" tIns="26670" rIns="0" bIns="0" rtlCol="0">
            <a:spAutoFit/>
          </a:bodyPr>
          <a:lstStyle/>
          <a:p>
            <a:pPr marL="12700" marR="5080">
              <a:lnSpc>
                <a:spcPts val="2110"/>
              </a:lnSpc>
              <a:spcBef>
                <a:spcPts val="210"/>
              </a:spcBef>
              <a:tabLst>
                <a:tab pos="1093470" algn="l"/>
                <a:tab pos="1743075" algn="l"/>
                <a:tab pos="3167380" algn="l"/>
                <a:tab pos="3880485" algn="l"/>
                <a:tab pos="4809490" algn="l"/>
                <a:tab pos="5280660" algn="l"/>
                <a:tab pos="6146165" algn="l"/>
              </a:tabLst>
            </a:pPr>
            <a:r>
              <a:rPr sz="1800" dirty="0">
                <a:latin typeface="Arial"/>
                <a:cs typeface="Arial"/>
              </a:rPr>
              <a:t>c</a:t>
            </a:r>
            <a:r>
              <a:rPr sz="1800" spc="-5" dirty="0">
                <a:latin typeface="Arial"/>
                <a:cs typeface="Arial"/>
              </a:rPr>
              <a:t>ount</a:t>
            </a:r>
            <a:r>
              <a:rPr sz="1800" dirty="0">
                <a:latin typeface="Arial"/>
                <a:cs typeface="Arial"/>
              </a:rPr>
              <a:t>ri</a:t>
            </a:r>
            <a:r>
              <a:rPr sz="1800" spc="-5" dirty="0">
                <a:latin typeface="Arial"/>
                <a:cs typeface="Arial"/>
              </a:rPr>
              <a:t>e</a:t>
            </a:r>
            <a:r>
              <a:rPr sz="1800" dirty="0">
                <a:latin typeface="Arial"/>
                <a:cs typeface="Arial"/>
              </a:rPr>
              <a:t>s	</a:t>
            </a:r>
            <a:r>
              <a:rPr sz="1800" spc="-5" dirty="0">
                <a:latin typeface="Arial"/>
                <a:cs typeface="Arial"/>
              </a:rPr>
              <a:t>ha</a:t>
            </a:r>
            <a:r>
              <a:rPr sz="1800" dirty="0">
                <a:latin typeface="Arial"/>
                <a:cs typeface="Arial"/>
              </a:rPr>
              <a:t>ve	r</a:t>
            </a:r>
            <a:r>
              <a:rPr sz="1800" spc="-5" dirty="0">
                <a:latin typeface="Arial"/>
                <a:cs typeface="Arial"/>
              </a:rPr>
              <a:t>e</a:t>
            </a:r>
            <a:r>
              <a:rPr sz="1800" dirty="0">
                <a:latin typeface="Arial"/>
                <a:cs typeface="Arial"/>
              </a:rPr>
              <a:t>i</a:t>
            </a:r>
            <a:r>
              <a:rPr sz="1800" spc="-5" dirty="0">
                <a:latin typeface="Arial"/>
                <a:cs typeface="Arial"/>
              </a:rPr>
              <a:t>nt</a:t>
            </a:r>
            <a:r>
              <a:rPr sz="1800" dirty="0">
                <a:latin typeface="Arial"/>
                <a:cs typeface="Arial"/>
              </a:rPr>
              <a:t>r</a:t>
            </a:r>
            <a:r>
              <a:rPr sz="1800" spc="-5" dirty="0">
                <a:latin typeface="Arial"/>
                <a:cs typeface="Arial"/>
              </a:rPr>
              <a:t>odu</a:t>
            </a:r>
            <a:r>
              <a:rPr sz="1800" dirty="0">
                <a:latin typeface="Arial"/>
                <a:cs typeface="Arial"/>
              </a:rPr>
              <a:t>c</a:t>
            </a:r>
            <a:r>
              <a:rPr sz="1800" spc="-5" dirty="0">
                <a:latin typeface="Arial"/>
                <a:cs typeface="Arial"/>
              </a:rPr>
              <a:t>e</a:t>
            </a:r>
            <a:r>
              <a:rPr sz="1800" dirty="0">
                <a:latin typeface="Arial"/>
                <a:cs typeface="Arial"/>
              </a:rPr>
              <a:t>d	s</a:t>
            </a:r>
            <a:r>
              <a:rPr sz="1800" spc="-5" dirty="0">
                <a:latin typeface="Arial"/>
                <a:cs typeface="Arial"/>
              </a:rPr>
              <a:t>o</a:t>
            </a:r>
            <a:r>
              <a:rPr sz="1800" dirty="0">
                <a:latin typeface="Arial"/>
                <a:cs typeface="Arial"/>
              </a:rPr>
              <a:t>me	c</a:t>
            </a:r>
            <a:r>
              <a:rPr sz="1800" spc="-5" dirty="0">
                <a:latin typeface="Arial"/>
                <a:cs typeface="Arial"/>
              </a:rPr>
              <a:t>he</a:t>
            </a:r>
            <a:r>
              <a:rPr sz="1800" dirty="0">
                <a:latin typeface="Arial"/>
                <a:cs typeface="Arial"/>
              </a:rPr>
              <a:t>cks,	</a:t>
            </a:r>
            <a:r>
              <a:rPr sz="1800" spc="-5" dirty="0">
                <a:latin typeface="Arial"/>
                <a:cs typeface="Arial"/>
              </a:rPr>
              <a:t>bu</a:t>
            </a:r>
            <a:r>
              <a:rPr sz="1800" dirty="0">
                <a:latin typeface="Arial"/>
                <a:cs typeface="Arial"/>
              </a:rPr>
              <a:t>t	</a:t>
            </a:r>
            <a:r>
              <a:rPr sz="1800" spc="-5" dirty="0">
                <a:latin typeface="Arial"/>
                <a:cs typeface="Arial"/>
              </a:rPr>
              <a:t>u</a:t>
            </a:r>
            <a:r>
              <a:rPr sz="1800" dirty="0">
                <a:latin typeface="Arial"/>
                <a:cs typeface="Arial"/>
              </a:rPr>
              <a:t>s</a:t>
            </a:r>
            <a:r>
              <a:rPr sz="1800" spc="-5" dirty="0">
                <a:latin typeface="Arial"/>
                <a:cs typeface="Arial"/>
              </a:rPr>
              <a:t>ua</a:t>
            </a:r>
            <a:r>
              <a:rPr sz="1800" dirty="0">
                <a:latin typeface="Arial"/>
                <a:cs typeface="Arial"/>
              </a:rPr>
              <a:t>lly	</a:t>
            </a:r>
            <a:r>
              <a:rPr sz="1800" spc="-5" dirty="0">
                <a:latin typeface="Arial"/>
                <a:cs typeface="Arial"/>
              </a:rPr>
              <a:t>on</a:t>
            </a:r>
            <a:r>
              <a:rPr sz="1800" dirty="0">
                <a:latin typeface="Arial"/>
                <a:cs typeface="Arial"/>
              </a:rPr>
              <a:t>ly  </a:t>
            </a:r>
            <a:r>
              <a:rPr sz="1800" spc="-5" dirty="0">
                <a:latin typeface="Arial"/>
                <a:cs typeface="Arial"/>
              </a:rPr>
              <a:t>checks</a:t>
            </a:r>
            <a:endParaRPr sz="1800">
              <a:latin typeface="Arial"/>
              <a:cs typeface="Arial"/>
            </a:endParaRPr>
          </a:p>
        </p:txBody>
      </p:sp>
      <p:sp>
        <p:nvSpPr>
          <p:cNvPr id="14" name="object 14"/>
          <p:cNvSpPr txBox="1"/>
          <p:nvPr/>
        </p:nvSpPr>
        <p:spPr>
          <a:xfrm>
            <a:off x="231125" y="3617467"/>
            <a:ext cx="7583805" cy="2494280"/>
          </a:xfrm>
          <a:prstGeom prst="rect">
            <a:avLst/>
          </a:prstGeom>
        </p:spPr>
        <p:txBody>
          <a:bodyPr vert="horz" wrap="square" lIns="0" tIns="13970" rIns="0" bIns="0" rtlCol="0">
            <a:spAutoFit/>
          </a:bodyPr>
          <a:lstStyle/>
          <a:p>
            <a:pPr marL="240665" marR="5080" indent="-228600" algn="just">
              <a:lnSpc>
                <a:spcPct val="99400"/>
              </a:lnSpc>
              <a:spcBef>
                <a:spcPts val="110"/>
              </a:spcBef>
              <a:buChar char="•"/>
              <a:tabLst>
                <a:tab pos="241300" algn="l"/>
              </a:tabLst>
            </a:pPr>
            <a:r>
              <a:rPr sz="1800" spc="-5" dirty="0">
                <a:latin typeface="Arial"/>
                <a:cs typeface="Arial"/>
              </a:rPr>
              <a:t>Some countries have land borders </a:t>
            </a:r>
            <a:r>
              <a:rPr sz="1800" dirty="0">
                <a:latin typeface="Arial"/>
                <a:cs typeface="Arial"/>
              </a:rPr>
              <a:t>with </a:t>
            </a:r>
            <a:r>
              <a:rPr sz="1800" spc="-5" dirty="0">
                <a:latin typeface="Arial"/>
                <a:cs typeface="Arial"/>
              </a:rPr>
              <a:t>official crossing points but also  have </a:t>
            </a:r>
            <a:r>
              <a:rPr sz="1800" dirty="0">
                <a:latin typeface="Arial"/>
                <a:cs typeface="Arial"/>
              </a:rPr>
              <a:t>a </a:t>
            </a:r>
            <a:r>
              <a:rPr sz="1800" spc="-5" dirty="0">
                <a:latin typeface="Arial"/>
                <a:cs typeface="Arial"/>
              </a:rPr>
              <a:t>number of informal and unofficial crossing points where   hundreds of miles of border are</a:t>
            </a:r>
            <a:r>
              <a:rPr sz="1800" spc="-10" dirty="0">
                <a:latin typeface="Arial"/>
                <a:cs typeface="Arial"/>
              </a:rPr>
              <a:t> </a:t>
            </a:r>
            <a:r>
              <a:rPr sz="1800" spc="-5" dirty="0">
                <a:latin typeface="Arial"/>
                <a:cs typeface="Arial"/>
              </a:rPr>
              <a:t>unmanned.</a:t>
            </a:r>
            <a:endParaRPr sz="1800">
              <a:latin typeface="Arial"/>
              <a:cs typeface="Arial"/>
            </a:endParaRPr>
          </a:p>
          <a:p>
            <a:pPr marL="240665" marR="5080" indent="-228600" algn="just">
              <a:lnSpc>
                <a:spcPct val="100400"/>
              </a:lnSpc>
              <a:spcBef>
                <a:spcPts val="15"/>
              </a:spcBef>
              <a:buChar char="•"/>
              <a:tabLst>
                <a:tab pos="241300" algn="l"/>
              </a:tabLst>
            </a:pPr>
            <a:r>
              <a:rPr sz="1800" spc="-5" dirty="0">
                <a:latin typeface="Arial"/>
                <a:cs typeface="Arial"/>
              </a:rPr>
              <a:t>Countries have restricted the movement of people across land borders,  particularly when people are coming from countries </a:t>
            </a:r>
            <a:r>
              <a:rPr sz="1800" dirty="0">
                <a:latin typeface="Arial"/>
                <a:cs typeface="Arial"/>
              </a:rPr>
              <a:t>with a </a:t>
            </a:r>
            <a:r>
              <a:rPr sz="1800" spc="-5" dirty="0">
                <a:latin typeface="Arial"/>
                <a:cs typeface="Arial"/>
              </a:rPr>
              <a:t>high rate of  transmission. Much of this restriction </a:t>
            </a:r>
            <a:r>
              <a:rPr sz="1800" dirty="0">
                <a:latin typeface="Arial"/>
                <a:cs typeface="Arial"/>
              </a:rPr>
              <a:t>is </a:t>
            </a:r>
            <a:r>
              <a:rPr sz="1800" spc="-5" dirty="0">
                <a:latin typeface="Arial"/>
                <a:cs typeface="Arial"/>
              </a:rPr>
              <a:t>carried out at formal crossing  points</a:t>
            </a:r>
            <a:endParaRPr sz="1800">
              <a:latin typeface="Arial"/>
              <a:cs typeface="Arial"/>
            </a:endParaRPr>
          </a:p>
          <a:p>
            <a:pPr marL="240665" marR="5080" indent="-228600" algn="just">
              <a:lnSpc>
                <a:spcPts val="2180"/>
              </a:lnSpc>
              <a:spcBef>
                <a:spcPts val="10"/>
              </a:spcBef>
              <a:buChar char="•"/>
              <a:tabLst>
                <a:tab pos="241300" algn="l"/>
              </a:tabLst>
            </a:pPr>
            <a:r>
              <a:rPr sz="1800" spc="-5" dirty="0">
                <a:latin typeface="Arial"/>
                <a:cs typeface="Arial"/>
              </a:rPr>
              <a:t>You have been receiving reports that some people have been using  informal crossing points to evade COVID-19</a:t>
            </a:r>
            <a:r>
              <a:rPr sz="1800" dirty="0">
                <a:latin typeface="Arial"/>
                <a:cs typeface="Arial"/>
              </a:rPr>
              <a:t> </a:t>
            </a:r>
            <a:r>
              <a:rPr sz="1800" spc="-5" dirty="0">
                <a:latin typeface="Arial"/>
                <a:cs typeface="Arial"/>
              </a:rPr>
              <a:t>checks.</a:t>
            </a:r>
            <a:endParaRPr sz="1800">
              <a:latin typeface="Arial"/>
              <a:cs typeface="Arial"/>
            </a:endParaRPr>
          </a:p>
        </p:txBody>
      </p:sp>
      <p:sp>
        <p:nvSpPr>
          <p:cNvPr id="15" name="object 15"/>
          <p:cNvSpPr/>
          <p:nvPr/>
        </p:nvSpPr>
        <p:spPr>
          <a:xfrm>
            <a:off x="8040687" y="886872"/>
            <a:ext cx="3919143" cy="219607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8040687" y="3265069"/>
            <a:ext cx="3919143" cy="2348108"/>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4895" y="5833871"/>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sz="3200" spc="-5" dirty="0"/>
              <a:t>Session</a:t>
            </a:r>
            <a:r>
              <a:rPr sz="3200" spc="-95" dirty="0"/>
              <a:t> </a:t>
            </a:r>
            <a:r>
              <a:rPr sz="3200" dirty="0"/>
              <a:t>4</a:t>
            </a:r>
            <a:endParaRPr sz="3200"/>
          </a:p>
        </p:txBody>
      </p:sp>
      <p:sp>
        <p:nvSpPr>
          <p:cNvPr id="4" name="object 4"/>
          <p:cNvSpPr txBox="1"/>
          <p:nvPr/>
        </p:nvSpPr>
        <p:spPr>
          <a:xfrm>
            <a:off x="459724" y="510539"/>
            <a:ext cx="11196320" cy="5915660"/>
          </a:xfrm>
          <a:prstGeom prst="rect">
            <a:avLst/>
          </a:prstGeom>
        </p:spPr>
        <p:txBody>
          <a:bodyPr vert="horz" wrap="square" lIns="0" tIns="170815" rIns="0" bIns="0" rtlCol="0">
            <a:spAutoFit/>
          </a:bodyPr>
          <a:lstStyle/>
          <a:p>
            <a:pPr marL="12700">
              <a:lnSpc>
                <a:spcPct val="100000"/>
              </a:lnSpc>
              <a:spcBef>
                <a:spcPts val="1345"/>
              </a:spcBef>
            </a:pPr>
            <a:r>
              <a:rPr sz="2600" b="1" spc="-5" dirty="0">
                <a:solidFill>
                  <a:srgbClr val="005D85"/>
                </a:solidFill>
                <a:latin typeface="Arial"/>
                <a:cs typeface="Arial"/>
              </a:rPr>
              <a:t>Questions for</a:t>
            </a:r>
            <a:r>
              <a:rPr sz="2600" b="1" spc="5" dirty="0">
                <a:solidFill>
                  <a:srgbClr val="005D85"/>
                </a:solidFill>
                <a:latin typeface="Arial"/>
                <a:cs typeface="Arial"/>
              </a:rPr>
              <a:t> </a:t>
            </a:r>
            <a:r>
              <a:rPr sz="2600" b="1" spc="-5" dirty="0">
                <a:solidFill>
                  <a:srgbClr val="005D85"/>
                </a:solidFill>
                <a:latin typeface="Arial"/>
                <a:cs typeface="Arial"/>
              </a:rPr>
              <a:t>discussion</a:t>
            </a:r>
            <a:endParaRPr sz="2600">
              <a:latin typeface="Arial"/>
              <a:cs typeface="Arial"/>
            </a:endParaRPr>
          </a:p>
          <a:p>
            <a:pPr marL="355600" indent="-342900">
              <a:lnSpc>
                <a:spcPct val="100000"/>
              </a:lnSpc>
              <a:spcBef>
                <a:spcPts val="960"/>
              </a:spcBef>
              <a:buChar char="•"/>
              <a:tabLst>
                <a:tab pos="354965" algn="l"/>
                <a:tab pos="355600" algn="l"/>
              </a:tabLst>
            </a:pPr>
            <a:r>
              <a:rPr sz="2000" spc="-5" dirty="0">
                <a:latin typeface="Arial"/>
                <a:cs typeface="Arial"/>
              </a:rPr>
              <a:t>What approach are </a:t>
            </a:r>
            <a:r>
              <a:rPr sz="2000" dirty="0">
                <a:latin typeface="Arial"/>
                <a:cs typeface="Arial"/>
              </a:rPr>
              <a:t>you </a:t>
            </a:r>
            <a:r>
              <a:rPr sz="2000" spc="-5" dirty="0">
                <a:latin typeface="Arial"/>
                <a:cs typeface="Arial"/>
              </a:rPr>
              <a:t>taking to land border</a:t>
            </a:r>
            <a:r>
              <a:rPr sz="2000" spc="-45" dirty="0">
                <a:latin typeface="Arial"/>
                <a:cs typeface="Arial"/>
              </a:rPr>
              <a:t> </a:t>
            </a:r>
            <a:r>
              <a:rPr sz="2000" spc="-5" dirty="0">
                <a:latin typeface="Arial"/>
                <a:cs typeface="Arial"/>
              </a:rPr>
              <a:t>management?</a:t>
            </a:r>
            <a:endParaRPr sz="2000">
              <a:latin typeface="Arial"/>
              <a:cs typeface="Arial"/>
            </a:endParaRPr>
          </a:p>
          <a:p>
            <a:pPr marL="355600" indent="-342900">
              <a:lnSpc>
                <a:spcPct val="100000"/>
              </a:lnSpc>
              <a:spcBef>
                <a:spcPts val="1420"/>
              </a:spcBef>
              <a:buChar char="•"/>
              <a:tabLst>
                <a:tab pos="354965" algn="l"/>
                <a:tab pos="355600" algn="l"/>
              </a:tabLst>
            </a:pPr>
            <a:r>
              <a:rPr sz="2000" dirty="0">
                <a:latin typeface="Arial"/>
                <a:cs typeface="Arial"/>
              </a:rPr>
              <a:t>How </a:t>
            </a:r>
            <a:r>
              <a:rPr sz="2000" spc="-5" dirty="0">
                <a:latin typeface="Arial"/>
                <a:cs typeface="Arial"/>
              </a:rPr>
              <a:t>are </a:t>
            </a:r>
            <a:r>
              <a:rPr sz="2000" dirty="0">
                <a:latin typeface="Arial"/>
                <a:cs typeface="Arial"/>
              </a:rPr>
              <a:t>you screening</a:t>
            </a:r>
            <a:r>
              <a:rPr sz="2000" spc="-30" dirty="0">
                <a:latin typeface="Arial"/>
                <a:cs typeface="Arial"/>
              </a:rPr>
              <a:t> </a:t>
            </a:r>
            <a:r>
              <a:rPr sz="2000" dirty="0">
                <a:latin typeface="Arial"/>
                <a:cs typeface="Arial"/>
              </a:rPr>
              <a:t>people?</a:t>
            </a:r>
            <a:endParaRPr sz="2000">
              <a:latin typeface="Arial"/>
              <a:cs typeface="Arial"/>
            </a:endParaRPr>
          </a:p>
          <a:p>
            <a:pPr marL="355600" indent="-342900">
              <a:lnSpc>
                <a:spcPct val="100000"/>
              </a:lnSpc>
              <a:spcBef>
                <a:spcPts val="1485"/>
              </a:spcBef>
              <a:buChar char="•"/>
              <a:tabLst>
                <a:tab pos="354965" algn="l"/>
                <a:tab pos="355600" algn="l"/>
              </a:tabLst>
            </a:pPr>
            <a:r>
              <a:rPr sz="2000" spc="-5" dirty="0">
                <a:latin typeface="Arial"/>
                <a:cs typeface="Arial"/>
              </a:rPr>
              <a:t>What requirements are </a:t>
            </a:r>
            <a:r>
              <a:rPr sz="2000" dirty="0">
                <a:latin typeface="Arial"/>
                <a:cs typeface="Arial"/>
              </a:rPr>
              <a:t>in place </a:t>
            </a:r>
            <a:r>
              <a:rPr sz="2000" spc="-5" dirty="0">
                <a:latin typeface="Arial"/>
                <a:cs typeface="Arial"/>
              </a:rPr>
              <a:t>for </a:t>
            </a:r>
            <a:r>
              <a:rPr sz="2000" dirty="0">
                <a:latin typeface="Arial"/>
                <a:cs typeface="Arial"/>
              </a:rPr>
              <a:t>people arriving </a:t>
            </a:r>
            <a:r>
              <a:rPr sz="2000" spc="-5" dirty="0">
                <a:latin typeface="Arial"/>
                <a:cs typeface="Arial"/>
              </a:rPr>
              <a:t>from countries </a:t>
            </a:r>
            <a:r>
              <a:rPr sz="2000" dirty="0">
                <a:latin typeface="Arial"/>
                <a:cs typeface="Arial"/>
              </a:rPr>
              <a:t>with a high </a:t>
            </a:r>
            <a:r>
              <a:rPr sz="2000" spc="-5" dirty="0">
                <a:latin typeface="Arial"/>
                <a:cs typeface="Arial"/>
              </a:rPr>
              <a:t>infection</a:t>
            </a:r>
            <a:r>
              <a:rPr sz="2000" spc="-70" dirty="0">
                <a:latin typeface="Arial"/>
                <a:cs typeface="Arial"/>
              </a:rPr>
              <a:t> </a:t>
            </a:r>
            <a:r>
              <a:rPr sz="2000" spc="-5" dirty="0">
                <a:latin typeface="Arial"/>
                <a:cs typeface="Arial"/>
              </a:rPr>
              <a:t>rate?</a:t>
            </a:r>
            <a:endParaRPr sz="2000">
              <a:latin typeface="Arial"/>
              <a:cs typeface="Arial"/>
            </a:endParaRPr>
          </a:p>
          <a:p>
            <a:pPr marL="355600" indent="-342900">
              <a:lnSpc>
                <a:spcPct val="100000"/>
              </a:lnSpc>
              <a:spcBef>
                <a:spcPts val="1415"/>
              </a:spcBef>
              <a:buChar char="•"/>
              <a:tabLst>
                <a:tab pos="354965" algn="l"/>
                <a:tab pos="355600" algn="l"/>
              </a:tabLst>
            </a:pPr>
            <a:r>
              <a:rPr sz="2000" dirty="0">
                <a:latin typeface="Arial"/>
                <a:cs typeface="Arial"/>
              </a:rPr>
              <a:t>How </a:t>
            </a:r>
            <a:r>
              <a:rPr sz="2000" spc="-5" dirty="0">
                <a:latin typeface="Arial"/>
                <a:cs typeface="Arial"/>
              </a:rPr>
              <a:t>are </a:t>
            </a:r>
            <a:r>
              <a:rPr sz="2000" dirty="0">
                <a:latin typeface="Arial"/>
                <a:cs typeface="Arial"/>
              </a:rPr>
              <a:t>you managing </a:t>
            </a:r>
            <a:r>
              <a:rPr sz="2000" spc="-5" dirty="0">
                <a:latin typeface="Arial"/>
                <a:cs typeface="Arial"/>
              </a:rPr>
              <a:t>informal entries into the country through informal border</a:t>
            </a:r>
            <a:r>
              <a:rPr sz="2000" spc="-30" dirty="0">
                <a:latin typeface="Arial"/>
                <a:cs typeface="Arial"/>
              </a:rPr>
              <a:t> </a:t>
            </a:r>
            <a:r>
              <a:rPr sz="2000" dirty="0">
                <a:latin typeface="Arial"/>
                <a:cs typeface="Arial"/>
              </a:rPr>
              <a:t>crossings?</a:t>
            </a:r>
            <a:endParaRPr sz="2000">
              <a:latin typeface="Arial"/>
              <a:cs typeface="Arial"/>
            </a:endParaRPr>
          </a:p>
          <a:p>
            <a:pPr marL="355600" indent="-342900">
              <a:lnSpc>
                <a:spcPct val="100000"/>
              </a:lnSpc>
              <a:spcBef>
                <a:spcPts val="1395"/>
              </a:spcBef>
              <a:buChar char="•"/>
              <a:tabLst>
                <a:tab pos="354965" algn="l"/>
                <a:tab pos="355600" algn="l"/>
              </a:tabLst>
            </a:pPr>
            <a:r>
              <a:rPr sz="2000" spc="-5" dirty="0">
                <a:latin typeface="Arial"/>
                <a:cs typeface="Arial"/>
              </a:rPr>
              <a:t>What</a:t>
            </a:r>
            <a:r>
              <a:rPr sz="2000" spc="80" dirty="0">
                <a:latin typeface="Arial"/>
                <a:cs typeface="Arial"/>
              </a:rPr>
              <a:t> </a:t>
            </a:r>
            <a:r>
              <a:rPr sz="2000" spc="-5" dirty="0">
                <a:latin typeface="Arial"/>
                <a:cs typeface="Arial"/>
              </a:rPr>
              <a:t>are</a:t>
            </a:r>
            <a:r>
              <a:rPr sz="2000" spc="90" dirty="0">
                <a:latin typeface="Arial"/>
                <a:cs typeface="Arial"/>
              </a:rPr>
              <a:t> </a:t>
            </a:r>
            <a:r>
              <a:rPr sz="2000" dirty="0">
                <a:latin typeface="Arial"/>
                <a:cs typeface="Arial"/>
              </a:rPr>
              <a:t>you</a:t>
            </a:r>
            <a:r>
              <a:rPr sz="2000" spc="90" dirty="0">
                <a:latin typeface="Arial"/>
                <a:cs typeface="Arial"/>
              </a:rPr>
              <a:t> </a:t>
            </a:r>
            <a:r>
              <a:rPr sz="2000" dirty="0">
                <a:latin typeface="Arial"/>
                <a:cs typeface="Arial"/>
              </a:rPr>
              <a:t>doing</a:t>
            </a:r>
            <a:r>
              <a:rPr sz="2000" spc="85" dirty="0">
                <a:latin typeface="Arial"/>
                <a:cs typeface="Arial"/>
              </a:rPr>
              <a:t> </a:t>
            </a:r>
            <a:r>
              <a:rPr sz="2000" dirty="0">
                <a:latin typeface="Arial"/>
                <a:cs typeface="Arial"/>
              </a:rPr>
              <a:t>about</a:t>
            </a:r>
            <a:r>
              <a:rPr sz="2000" spc="80" dirty="0">
                <a:latin typeface="Arial"/>
                <a:cs typeface="Arial"/>
              </a:rPr>
              <a:t> </a:t>
            </a:r>
            <a:r>
              <a:rPr sz="2000" dirty="0">
                <a:latin typeface="Arial"/>
                <a:cs typeface="Arial"/>
              </a:rPr>
              <a:t>people</a:t>
            </a:r>
            <a:r>
              <a:rPr sz="2000" spc="85" dirty="0">
                <a:latin typeface="Arial"/>
                <a:cs typeface="Arial"/>
              </a:rPr>
              <a:t> </a:t>
            </a:r>
            <a:r>
              <a:rPr sz="2000" dirty="0">
                <a:latin typeface="Arial"/>
                <a:cs typeface="Arial"/>
              </a:rPr>
              <a:t>who</a:t>
            </a:r>
            <a:r>
              <a:rPr sz="2000" spc="90" dirty="0">
                <a:latin typeface="Arial"/>
                <a:cs typeface="Arial"/>
              </a:rPr>
              <a:t> </a:t>
            </a:r>
            <a:r>
              <a:rPr sz="2000" spc="-5" dirty="0">
                <a:latin typeface="Arial"/>
                <a:cs typeface="Arial"/>
              </a:rPr>
              <a:t>test</a:t>
            </a:r>
            <a:r>
              <a:rPr sz="2000" spc="80" dirty="0">
                <a:latin typeface="Arial"/>
                <a:cs typeface="Arial"/>
              </a:rPr>
              <a:t> </a:t>
            </a:r>
            <a:r>
              <a:rPr sz="2000" dirty="0">
                <a:latin typeface="Arial"/>
                <a:cs typeface="Arial"/>
              </a:rPr>
              <a:t>positive</a:t>
            </a:r>
            <a:r>
              <a:rPr sz="2000" spc="95" dirty="0">
                <a:latin typeface="Arial"/>
                <a:cs typeface="Arial"/>
              </a:rPr>
              <a:t> </a:t>
            </a:r>
            <a:r>
              <a:rPr sz="2000" dirty="0">
                <a:latin typeface="Arial"/>
                <a:cs typeface="Arial"/>
              </a:rPr>
              <a:t>or</a:t>
            </a:r>
            <a:r>
              <a:rPr sz="2000" spc="85" dirty="0">
                <a:latin typeface="Arial"/>
                <a:cs typeface="Arial"/>
              </a:rPr>
              <a:t> </a:t>
            </a:r>
            <a:r>
              <a:rPr sz="2000" dirty="0">
                <a:latin typeface="Arial"/>
                <a:cs typeface="Arial"/>
              </a:rPr>
              <a:t>show</a:t>
            </a:r>
            <a:r>
              <a:rPr sz="2000" spc="95" dirty="0">
                <a:latin typeface="Arial"/>
                <a:cs typeface="Arial"/>
              </a:rPr>
              <a:t> </a:t>
            </a:r>
            <a:r>
              <a:rPr sz="2000" spc="-5" dirty="0">
                <a:latin typeface="Arial"/>
                <a:cs typeface="Arial"/>
              </a:rPr>
              <a:t>symptoms</a:t>
            </a:r>
            <a:r>
              <a:rPr sz="2000" spc="90" dirty="0">
                <a:latin typeface="Arial"/>
                <a:cs typeface="Arial"/>
              </a:rPr>
              <a:t> </a:t>
            </a:r>
            <a:r>
              <a:rPr sz="2000" dirty="0">
                <a:latin typeface="Arial"/>
                <a:cs typeface="Arial"/>
              </a:rPr>
              <a:t>of</a:t>
            </a:r>
            <a:r>
              <a:rPr sz="2000" spc="80" dirty="0">
                <a:latin typeface="Arial"/>
                <a:cs typeface="Arial"/>
              </a:rPr>
              <a:t> </a:t>
            </a:r>
            <a:r>
              <a:rPr sz="2000" spc="-5" dirty="0">
                <a:latin typeface="Arial"/>
                <a:cs typeface="Arial"/>
              </a:rPr>
              <a:t>COVID-19</a:t>
            </a:r>
            <a:r>
              <a:rPr sz="2000" spc="90" dirty="0">
                <a:latin typeface="Arial"/>
                <a:cs typeface="Arial"/>
              </a:rPr>
              <a:t> </a:t>
            </a:r>
            <a:r>
              <a:rPr sz="2000" spc="-5" dirty="0">
                <a:latin typeface="Arial"/>
                <a:cs typeface="Arial"/>
              </a:rPr>
              <a:t>(such</a:t>
            </a:r>
            <a:r>
              <a:rPr sz="2000" spc="90" dirty="0">
                <a:latin typeface="Arial"/>
                <a:cs typeface="Arial"/>
              </a:rPr>
              <a:t> </a:t>
            </a:r>
            <a:r>
              <a:rPr sz="2000" dirty="0">
                <a:latin typeface="Arial"/>
                <a:cs typeface="Arial"/>
              </a:rPr>
              <a:t>as</a:t>
            </a:r>
            <a:r>
              <a:rPr sz="2000" spc="90" dirty="0">
                <a:latin typeface="Arial"/>
                <a:cs typeface="Arial"/>
              </a:rPr>
              <a:t> </a:t>
            </a:r>
            <a:r>
              <a:rPr sz="2000" dirty="0">
                <a:latin typeface="Arial"/>
                <a:cs typeface="Arial"/>
              </a:rPr>
              <a:t>a</a:t>
            </a:r>
            <a:endParaRPr sz="2000">
              <a:latin typeface="Arial"/>
              <a:cs typeface="Arial"/>
            </a:endParaRPr>
          </a:p>
          <a:p>
            <a:pPr marL="355600" marR="5080">
              <a:lnSpc>
                <a:spcPct val="159000"/>
              </a:lnSpc>
              <a:spcBef>
                <a:spcPts val="70"/>
              </a:spcBef>
              <a:tabLst>
                <a:tab pos="3899535" algn="l"/>
              </a:tabLst>
            </a:pPr>
            <a:r>
              <a:rPr sz="2000" dirty="0">
                <a:latin typeface="Arial"/>
                <a:cs typeface="Arial"/>
              </a:rPr>
              <a:t>high</a:t>
            </a:r>
            <a:r>
              <a:rPr sz="2000" spc="440" dirty="0">
                <a:latin typeface="Arial"/>
                <a:cs typeface="Arial"/>
              </a:rPr>
              <a:t> </a:t>
            </a:r>
            <a:r>
              <a:rPr sz="2000" spc="-5" dirty="0">
                <a:latin typeface="Arial"/>
                <a:cs typeface="Arial"/>
              </a:rPr>
              <a:t>temperature</a:t>
            </a:r>
            <a:r>
              <a:rPr sz="2000" spc="440" dirty="0">
                <a:latin typeface="Arial"/>
                <a:cs typeface="Arial"/>
              </a:rPr>
              <a:t> </a:t>
            </a:r>
            <a:r>
              <a:rPr sz="2000" spc="-5" dirty="0">
                <a:latin typeface="Arial"/>
                <a:cs typeface="Arial"/>
              </a:rPr>
              <a:t>reading)?	What </a:t>
            </a:r>
            <a:r>
              <a:rPr sz="2000" dirty="0">
                <a:latin typeface="Arial"/>
                <a:cs typeface="Arial"/>
              </a:rPr>
              <a:t>will you do if one or </a:t>
            </a:r>
            <a:r>
              <a:rPr sz="2000" spc="-5" dirty="0">
                <a:latin typeface="Arial"/>
                <a:cs typeface="Arial"/>
              </a:rPr>
              <a:t>two </a:t>
            </a:r>
            <a:r>
              <a:rPr sz="2000" dirty="0">
                <a:latin typeface="Arial"/>
                <a:cs typeface="Arial"/>
              </a:rPr>
              <a:t>people on a bus or </a:t>
            </a:r>
            <a:r>
              <a:rPr sz="2000" spc="-5" dirty="0">
                <a:latin typeface="Arial"/>
                <a:cs typeface="Arial"/>
              </a:rPr>
              <a:t>train test  </a:t>
            </a:r>
            <a:r>
              <a:rPr sz="2000" dirty="0">
                <a:latin typeface="Arial"/>
                <a:cs typeface="Arial"/>
              </a:rPr>
              <a:t>positive?</a:t>
            </a:r>
            <a:endParaRPr sz="2000">
              <a:latin typeface="Arial"/>
              <a:cs typeface="Arial"/>
            </a:endParaRPr>
          </a:p>
          <a:p>
            <a:pPr marL="355600" indent="-342900">
              <a:lnSpc>
                <a:spcPct val="100000"/>
              </a:lnSpc>
              <a:spcBef>
                <a:spcPts val="1490"/>
              </a:spcBef>
              <a:buChar char="•"/>
              <a:tabLst>
                <a:tab pos="354965" algn="l"/>
                <a:tab pos="355600" algn="l"/>
              </a:tabLst>
            </a:pPr>
            <a:r>
              <a:rPr sz="2000" spc="-5" dirty="0">
                <a:latin typeface="Arial"/>
                <a:cs typeface="Arial"/>
              </a:rPr>
              <a:t>What legal frameworks are </a:t>
            </a:r>
            <a:r>
              <a:rPr sz="2000" dirty="0">
                <a:latin typeface="Arial"/>
                <a:cs typeface="Arial"/>
              </a:rPr>
              <a:t>in place </a:t>
            </a:r>
            <a:r>
              <a:rPr sz="2000" spc="-5" dirty="0">
                <a:latin typeface="Arial"/>
                <a:cs typeface="Arial"/>
              </a:rPr>
              <a:t>to support </a:t>
            </a:r>
            <a:r>
              <a:rPr sz="2000" dirty="0">
                <a:latin typeface="Arial"/>
                <a:cs typeface="Arial"/>
              </a:rPr>
              <a:t>your</a:t>
            </a:r>
            <a:r>
              <a:rPr sz="2000" spc="-60" dirty="0">
                <a:latin typeface="Arial"/>
                <a:cs typeface="Arial"/>
              </a:rPr>
              <a:t> </a:t>
            </a:r>
            <a:r>
              <a:rPr sz="2000" dirty="0">
                <a:latin typeface="Arial"/>
                <a:cs typeface="Arial"/>
              </a:rPr>
              <a:t>decisions?</a:t>
            </a:r>
            <a:endParaRPr sz="2000">
              <a:latin typeface="Arial"/>
              <a:cs typeface="Arial"/>
            </a:endParaRPr>
          </a:p>
          <a:p>
            <a:pPr marL="355600" indent="-342900">
              <a:lnSpc>
                <a:spcPct val="100000"/>
              </a:lnSpc>
              <a:spcBef>
                <a:spcPts val="1415"/>
              </a:spcBef>
              <a:buChar char="•"/>
              <a:tabLst>
                <a:tab pos="354965" algn="l"/>
                <a:tab pos="355600" algn="l"/>
              </a:tabLst>
            </a:pPr>
            <a:r>
              <a:rPr sz="2000" spc="-5" dirty="0">
                <a:latin typeface="Arial"/>
                <a:cs typeface="Arial"/>
              </a:rPr>
              <a:t>What </a:t>
            </a:r>
            <a:r>
              <a:rPr sz="2000" dirty="0">
                <a:latin typeface="Arial"/>
                <a:cs typeface="Arial"/>
              </a:rPr>
              <a:t>equipment is available </a:t>
            </a:r>
            <a:r>
              <a:rPr sz="2000" spc="-5" dirty="0">
                <a:latin typeface="Arial"/>
                <a:cs typeface="Arial"/>
              </a:rPr>
              <a:t>to manage border </a:t>
            </a:r>
            <a:r>
              <a:rPr sz="2000" dirty="0">
                <a:latin typeface="Arial"/>
                <a:cs typeface="Arial"/>
              </a:rPr>
              <a:t>crossings and is </a:t>
            </a:r>
            <a:r>
              <a:rPr sz="2000" spc="-5" dirty="0">
                <a:latin typeface="Arial"/>
                <a:cs typeface="Arial"/>
              </a:rPr>
              <a:t>this</a:t>
            </a:r>
            <a:r>
              <a:rPr sz="2000" spc="-90" dirty="0">
                <a:latin typeface="Arial"/>
                <a:cs typeface="Arial"/>
              </a:rPr>
              <a:t> </a:t>
            </a:r>
            <a:r>
              <a:rPr sz="2000" spc="-5" dirty="0">
                <a:latin typeface="Arial"/>
                <a:cs typeface="Arial"/>
              </a:rPr>
              <a:t>sufficient?</a:t>
            </a:r>
            <a:endParaRPr sz="2000">
              <a:latin typeface="Arial"/>
              <a:cs typeface="Arial"/>
            </a:endParaRPr>
          </a:p>
          <a:p>
            <a:pPr marL="12700">
              <a:lnSpc>
                <a:spcPct val="100000"/>
              </a:lnSpc>
              <a:spcBef>
                <a:spcPts val="1295"/>
              </a:spcBef>
              <a:tabLst>
                <a:tab pos="872490" algn="l"/>
              </a:tabLst>
            </a:pPr>
            <a:r>
              <a:rPr sz="2000" i="1" dirty="0">
                <a:solidFill>
                  <a:srgbClr val="FF0000"/>
                </a:solidFill>
                <a:latin typeface="Arial"/>
                <a:cs typeface="Arial"/>
              </a:rPr>
              <a:t>Based	on your answers above, list your </a:t>
            </a:r>
            <a:r>
              <a:rPr sz="2000" i="1" spc="-5" dirty="0">
                <a:solidFill>
                  <a:srgbClr val="FF0000"/>
                </a:solidFill>
                <a:latin typeface="Arial"/>
                <a:cs typeface="Arial"/>
              </a:rPr>
              <a:t>strengths </a:t>
            </a:r>
            <a:r>
              <a:rPr sz="2000" i="1" dirty="0">
                <a:solidFill>
                  <a:srgbClr val="FF0000"/>
                </a:solidFill>
                <a:latin typeface="Arial"/>
                <a:cs typeface="Arial"/>
              </a:rPr>
              <a:t>and</a:t>
            </a:r>
            <a:r>
              <a:rPr sz="2000" i="1" spc="-95" dirty="0">
                <a:solidFill>
                  <a:srgbClr val="FF0000"/>
                </a:solidFill>
                <a:latin typeface="Arial"/>
                <a:cs typeface="Arial"/>
              </a:rPr>
              <a:t> </a:t>
            </a:r>
            <a:r>
              <a:rPr sz="2000" i="1" dirty="0">
                <a:solidFill>
                  <a:srgbClr val="FF0000"/>
                </a:solidFill>
                <a:latin typeface="Arial"/>
                <a:cs typeface="Arial"/>
              </a:rPr>
              <a:t>weaknesses.</a:t>
            </a:r>
            <a:endParaRPr sz="2000">
              <a:latin typeface="Arial"/>
              <a:cs typeface="Arial"/>
            </a:endParaRPr>
          </a:p>
          <a:p>
            <a:pPr marL="9777095">
              <a:lnSpc>
                <a:spcPct val="100000"/>
              </a:lnSpc>
              <a:spcBef>
                <a:spcPts val="1355"/>
              </a:spcBef>
            </a:pPr>
            <a:r>
              <a:rPr sz="2400" b="1" dirty="0">
                <a:solidFill>
                  <a:srgbClr val="0070C0"/>
                </a:solidFill>
                <a:latin typeface="Arial"/>
                <a:cs typeface="Arial"/>
              </a:rPr>
              <a:t>30</a:t>
            </a:r>
            <a:r>
              <a:rPr sz="2400" b="1" spc="-30" dirty="0">
                <a:solidFill>
                  <a:srgbClr val="0070C0"/>
                </a:solidFill>
                <a:latin typeface="Arial"/>
                <a:cs typeface="Arial"/>
              </a:rPr>
              <a:t> </a:t>
            </a:r>
            <a:r>
              <a:rPr sz="2400" b="1" spc="-5" dirty="0">
                <a:solidFill>
                  <a:srgbClr val="0070C0"/>
                </a:solidFill>
                <a:latin typeface="Arial"/>
                <a:cs typeface="Arial"/>
              </a:rPr>
              <a:t>mins</a:t>
            </a:r>
            <a:endParaRPr sz="24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609600"/>
          </a:xfrm>
          <a:prstGeom prst="rect">
            <a:avLst/>
          </a:prstGeom>
        </p:spPr>
        <p:txBody>
          <a:bodyPr vert="horz" wrap="square" lIns="0" tIns="0" rIns="0" bIns="0" rtlCol="0">
            <a:spAutoFit/>
          </a:bodyPr>
          <a:lstStyle/>
          <a:p>
            <a:pPr marL="243204">
              <a:lnSpc>
                <a:spcPts val="3820"/>
              </a:lnSpc>
            </a:pPr>
            <a:r>
              <a:rPr sz="3200" spc="-5" dirty="0"/>
              <a:t>Session </a:t>
            </a:r>
            <a:r>
              <a:rPr sz="3200" dirty="0"/>
              <a:t>5 – </a:t>
            </a:r>
            <a:r>
              <a:rPr sz="3200" spc="-5" dirty="0"/>
              <a:t>Risk</a:t>
            </a:r>
            <a:r>
              <a:rPr sz="3200" spc="-55" dirty="0"/>
              <a:t> </a:t>
            </a:r>
            <a:r>
              <a:rPr sz="3200" spc="-5" dirty="0"/>
              <a:t>Communication</a:t>
            </a:r>
            <a:endParaRPr sz="3200"/>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87" y="1587"/>
            <a:ext cx="3881754" cy="609600"/>
          </a:xfrm>
          <a:prstGeom prst="rect">
            <a:avLst/>
          </a:prstGeom>
          <a:solidFill>
            <a:srgbClr val="D86422"/>
          </a:solidFill>
        </p:spPr>
        <p:txBody>
          <a:bodyPr vert="horz" wrap="square" lIns="0" tIns="167640" rIns="0" bIns="0" rtlCol="0">
            <a:spAutoFit/>
          </a:bodyPr>
          <a:lstStyle/>
          <a:p>
            <a:pPr marL="1073785">
              <a:lnSpc>
                <a:spcPct val="100000"/>
              </a:lnSpc>
              <a:spcBef>
                <a:spcPts val="1320"/>
              </a:spcBef>
            </a:pPr>
            <a:r>
              <a:rPr sz="2000" spc="-5" dirty="0">
                <a:solidFill>
                  <a:srgbClr val="FFFFFF"/>
                </a:solidFill>
                <a:latin typeface="Arial Black"/>
                <a:cs typeface="Arial Black"/>
              </a:rPr>
              <a:t>SIMULATION</a:t>
            </a:r>
            <a:r>
              <a:rPr sz="2000" spc="-35" dirty="0">
                <a:solidFill>
                  <a:srgbClr val="FFFFFF"/>
                </a:solidFill>
                <a:latin typeface="Arial Black"/>
                <a:cs typeface="Arial Black"/>
              </a:rPr>
              <a:t> </a:t>
            </a:r>
            <a:r>
              <a:rPr sz="2000" spc="-5" dirty="0">
                <a:solidFill>
                  <a:srgbClr val="FFFFFF"/>
                </a:solidFill>
                <a:latin typeface="Arial Black"/>
                <a:cs typeface="Arial Black"/>
              </a:rPr>
              <a:t>ONLY</a:t>
            </a:r>
            <a:endParaRPr sz="2000">
              <a:latin typeface="Arial Black"/>
              <a:cs typeface="Arial Black"/>
            </a:endParaRPr>
          </a:p>
        </p:txBody>
      </p:sp>
      <p:sp>
        <p:nvSpPr>
          <p:cNvPr id="9" name="object 9"/>
          <p:cNvSpPr/>
          <p:nvPr/>
        </p:nvSpPr>
        <p:spPr>
          <a:xfrm>
            <a:off x="152400" y="882650"/>
            <a:ext cx="8374380" cy="5502275"/>
          </a:xfrm>
          <a:custGeom>
            <a:avLst/>
            <a:gdLst/>
            <a:ahLst/>
            <a:cxnLst/>
            <a:rect l="l" t="t" r="r" b="b"/>
            <a:pathLst>
              <a:path w="8374380" h="5502275">
                <a:moveTo>
                  <a:pt x="8374061" y="0"/>
                </a:moveTo>
                <a:lnTo>
                  <a:pt x="0" y="0"/>
                </a:lnTo>
                <a:lnTo>
                  <a:pt x="0" y="5502274"/>
                </a:lnTo>
                <a:lnTo>
                  <a:pt x="8374061" y="5502274"/>
                </a:lnTo>
                <a:lnTo>
                  <a:pt x="8374061" y="0"/>
                </a:lnTo>
                <a:close/>
              </a:path>
            </a:pathLst>
          </a:custGeom>
          <a:solidFill>
            <a:srgbClr val="DDDDDD"/>
          </a:solidFill>
        </p:spPr>
        <p:txBody>
          <a:bodyPr wrap="square" lIns="0" tIns="0" rIns="0" bIns="0" rtlCol="0"/>
          <a:lstStyle/>
          <a:p>
            <a:endParaRPr/>
          </a:p>
        </p:txBody>
      </p:sp>
      <p:sp>
        <p:nvSpPr>
          <p:cNvPr id="10" name="object 10"/>
          <p:cNvSpPr txBox="1"/>
          <p:nvPr/>
        </p:nvSpPr>
        <p:spPr>
          <a:xfrm>
            <a:off x="231125" y="1151635"/>
            <a:ext cx="8215630" cy="4960620"/>
          </a:xfrm>
          <a:prstGeom prst="rect">
            <a:avLst/>
          </a:prstGeom>
        </p:spPr>
        <p:txBody>
          <a:bodyPr vert="horz" wrap="square" lIns="0" tIns="13970" rIns="0" bIns="0" rtlCol="0">
            <a:spAutoFit/>
          </a:bodyPr>
          <a:lstStyle/>
          <a:p>
            <a:pPr marL="240665" marR="5080" indent="-228600" algn="just">
              <a:lnSpc>
                <a:spcPct val="99400"/>
              </a:lnSpc>
              <a:spcBef>
                <a:spcPts val="110"/>
              </a:spcBef>
              <a:buChar char="•"/>
              <a:tabLst>
                <a:tab pos="241300" algn="l"/>
              </a:tabLst>
            </a:pPr>
            <a:r>
              <a:rPr sz="1800" spc="-5" dirty="0">
                <a:latin typeface="Arial"/>
                <a:cs typeface="Arial"/>
              </a:rPr>
              <a:t>It has been almost </a:t>
            </a:r>
            <a:r>
              <a:rPr sz="1800" dirty="0">
                <a:latin typeface="Arial"/>
                <a:cs typeface="Arial"/>
              </a:rPr>
              <a:t>a </a:t>
            </a:r>
            <a:r>
              <a:rPr sz="1800" spc="-5" dirty="0">
                <a:latin typeface="Arial"/>
                <a:cs typeface="Arial"/>
              </a:rPr>
              <a:t>year since the first case of COVID-19 was identified. In  early March and April, many countries saw strict entry and exit requirements  put </a:t>
            </a:r>
            <a:r>
              <a:rPr sz="1800" dirty="0">
                <a:latin typeface="Arial"/>
                <a:cs typeface="Arial"/>
              </a:rPr>
              <a:t>in </a:t>
            </a:r>
            <a:r>
              <a:rPr sz="1800" spc="-5" dirty="0">
                <a:latin typeface="Arial"/>
                <a:cs typeface="Arial"/>
              </a:rPr>
              <a:t>place to try to contain or </a:t>
            </a:r>
            <a:r>
              <a:rPr sz="1800" dirty="0">
                <a:latin typeface="Arial"/>
                <a:cs typeface="Arial"/>
              </a:rPr>
              <a:t>limit </a:t>
            </a:r>
            <a:r>
              <a:rPr sz="1800" spc="-5" dirty="0">
                <a:latin typeface="Arial"/>
                <a:cs typeface="Arial"/>
              </a:rPr>
              <a:t>the</a:t>
            </a:r>
            <a:r>
              <a:rPr sz="1800" spc="-10" dirty="0">
                <a:latin typeface="Arial"/>
                <a:cs typeface="Arial"/>
              </a:rPr>
              <a:t> </a:t>
            </a:r>
            <a:r>
              <a:rPr sz="1800" spc="-5" dirty="0">
                <a:latin typeface="Arial"/>
                <a:cs typeface="Arial"/>
              </a:rPr>
              <a:t>spread.</a:t>
            </a:r>
            <a:endParaRPr sz="1800" dirty="0">
              <a:latin typeface="Arial"/>
              <a:cs typeface="Arial"/>
            </a:endParaRPr>
          </a:p>
          <a:p>
            <a:pPr marL="241300" indent="-228600" algn="just">
              <a:lnSpc>
                <a:spcPts val="2110"/>
              </a:lnSpc>
              <a:buChar char="•"/>
              <a:tabLst>
                <a:tab pos="241300" algn="l"/>
              </a:tabLst>
            </a:pPr>
            <a:r>
              <a:rPr sz="1800" spc="-5" dirty="0">
                <a:latin typeface="Arial"/>
                <a:cs typeface="Arial"/>
              </a:rPr>
              <a:t>Since</a:t>
            </a:r>
            <a:r>
              <a:rPr sz="1800" spc="355" dirty="0">
                <a:latin typeface="Arial"/>
                <a:cs typeface="Arial"/>
              </a:rPr>
              <a:t> </a:t>
            </a:r>
            <a:r>
              <a:rPr sz="1800" spc="-5" dirty="0">
                <a:latin typeface="Arial"/>
                <a:cs typeface="Arial"/>
              </a:rPr>
              <a:t>that</a:t>
            </a:r>
            <a:r>
              <a:rPr sz="1800" spc="355" dirty="0">
                <a:latin typeface="Arial"/>
                <a:cs typeface="Arial"/>
              </a:rPr>
              <a:t> </a:t>
            </a:r>
            <a:r>
              <a:rPr sz="1800" spc="-5" dirty="0">
                <a:latin typeface="Arial"/>
                <a:cs typeface="Arial"/>
              </a:rPr>
              <a:t>time,</a:t>
            </a:r>
            <a:r>
              <a:rPr sz="1800" spc="355" dirty="0">
                <a:latin typeface="Arial"/>
                <a:cs typeface="Arial"/>
              </a:rPr>
              <a:t> </a:t>
            </a:r>
            <a:r>
              <a:rPr sz="1800" spc="-5" dirty="0">
                <a:latin typeface="Arial"/>
                <a:cs typeface="Arial"/>
              </a:rPr>
              <a:t>some</a:t>
            </a:r>
            <a:r>
              <a:rPr sz="1800" spc="360" dirty="0">
                <a:latin typeface="Arial"/>
                <a:cs typeface="Arial"/>
              </a:rPr>
              <a:t> </a:t>
            </a:r>
            <a:r>
              <a:rPr sz="1800" spc="-5" dirty="0">
                <a:latin typeface="Arial"/>
                <a:cs typeface="Arial"/>
              </a:rPr>
              <a:t>of</a:t>
            </a:r>
            <a:r>
              <a:rPr sz="1800" spc="355" dirty="0">
                <a:latin typeface="Arial"/>
                <a:cs typeface="Arial"/>
              </a:rPr>
              <a:t> </a:t>
            </a:r>
            <a:r>
              <a:rPr sz="1800" spc="-5" dirty="0">
                <a:latin typeface="Arial"/>
                <a:cs typeface="Arial"/>
              </a:rPr>
              <a:t>the</a:t>
            </a:r>
            <a:r>
              <a:rPr sz="1800" spc="360" dirty="0">
                <a:latin typeface="Arial"/>
                <a:cs typeface="Arial"/>
              </a:rPr>
              <a:t> </a:t>
            </a:r>
            <a:r>
              <a:rPr sz="1800" spc="-5" dirty="0">
                <a:latin typeface="Arial"/>
                <a:cs typeface="Arial"/>
              </a:rPr>
              <a:t>requirements</a:t>
            </a:r>
            <a:r>
              <a:rPr sz="1800" spc="365" dirty="0">
                <a:latin typeface="Arial"/>
                <a:cs typeface="Arial"/>
              </a:rPr>
              <a:t> </a:t>
            </a:r>
            <a:r>
              <a:rPr sz="1800" spc="-5" dirty="0">
                <a:latin typeface="Arial"/>
                <a:cs typeface="Arial"/>
              </a:rPr>
              <a:t>have</a:t>
            </a:r>
            <a:r>
              <a:rPr sz="1800" spc="355" dirty="0">
                <a:latin typeface="Arial"/>
                <a:cs typeface="Arial"/>
              </a:rPr>
              <a:t> </a:t>
            </a:r>
            <a:r>
              <a:rPr sz="1800" spc="-5" dirty="0">
                <a:latin typeface="Arial"/>
                <a:cs typeface="Arial"/>
              </a:rPr>
              <a:t>been</a:t>
            </a:r>
            <a:r>
              <a:rPr sz="1800" spc="360" dirty="0">
                <a:latin typeface="Arial"/>
                <a:cs typeface="Arial"/>
              </a:rPr>
              <a:t> </a:t>
            </a:r>
            <a:r>
              <a:rPr sz="1800" spc="-5" dirty="0">
                <a:latin typeface="Arial"/>
                <a:cs typeface="Arial"/>
              </a:rPr>
              <a:t>adjusted</a:t>
            </a:r>
            <a:r>
              <a:rPr sz="1800" spc="355" dirty="0">
                <a:latin typeface="Arial"/>
                <a:cs typeface="Arial"/>
              </a:rPr>
              <a:t> </a:t>
            </a:r>
            <a:r>
              <a:rPr sz="1800" spc="-5" dirty="0">
                <a:latin typeface="Arial"/>
                <a:cs typeface="Arial"/>
              </a:rPr>
              <a:t>to</a:t>
            </a:r>
            <a:r>
              <a:rPr sz="1800" spc="360" dirty="0">
                <a:latin typeface="Arial"/>
                <a:cs typeface="Arial"/>
              </a:rPr>
              <a:t> </a:t>
            </a:r>
            <a:r>
              <a:rPr sz="1800" spc="-5" dirty="0">
                <a:latin typeface="Arial"/>
                <a:cs typeface="Arial"/>
              </a:rPr>
              <a:t>reflect</a:t>
            </a:r>
            <a:r>
              <a:rPr sz="1800" spc="360" dirty="0">
                <a:latin typeface="Arial"/>
                <a:cs typeface="Arial"/>
              </a:rPr>
              <a:t> </a:t>
            </a:r>
            <a:r>
              <a:rPr sz="1800" dirty="0">
                <a:latin typeface="Arial"/>
                <a:cs typeface="Arial"/>
              </a:rPr>
              <a:t>a</a:t>
            </a:r>
          </a:p>
          <a:p>
            <a:pPr marL="240665" algn="just">
              <a:lnSpc>
                <a:spcPct val="100000"/>
              </a:lnSpc>
              <a:spcBef>
                <a:spcPts val="50"/>
              </a:spcBef>
            </a:pPr>
            <a:r>
              <a:rPr sz="1800" spc="-5" dirty="0">
                <a:latin typeface="Arial"/>
                <a:cs typeface="Arial"/>
              </a:rPr>
              <a:t>better understanding of how the virus </a:t>
            </a:r>
            <a:r>
              <a:rPr sz="1800" dirty="0">
                <a:latin typeface="Arial"/>
                <a:cs typeface="Arial"/>
              </a:rPr>
              <a:t>is</a:t>
            </a:r>
            <a:r>
              <a:rPr sz="1800" spc="-5" dirty="0">
                <a:latin typeface="Arial"/>
                <a:cs typeface="Arial"/>
              </a:rPr>
              <a:t> transmitted.</a:t>
            </a:r>
            <a:endParaRPr sz="1800" dirty="0">
              <a:latin typeface="Arial"/>
              <a:cs typeface="Arial"/>
            </a:endParaRPr>
          </a:p>
          <a:p>
            <a:pPr marL="240665" marR="5080" indent="-228600" algn="just">
              <a:lnSpc>
                <a:spcPts val="2110"/>
              </a:lnSpc>
              <a:spcBef>
                <a:spcPts val="135"/>
              </a:spcBef>
              <a:buChar char="•"/>
              <a:tabLst>
                <a:tab pos="241300" algn="l"/>
              </a:tabLst>
            </a:pPr>
            <a:r>
              <a:rPr sz="1800" spc="-5" dirty="0">
                <a:latin typeface="Arial"/>
                <a:cs typeface="Arial"/>
              </a:rPr>
              <a:t>For the travel and tourism industry, the effect has been catastrophic </a:t>
            </a:r>
            <a:r>
              <a:rPr sz="1800" dirty="0">
                <a:latin typeface="Arial"/>
                <a:cs typeface="Arial"/>
              </a:rPr>
              <a:t>with  </a:t>
            </a:r>
            <a:r>
              <a:rPr sz="1800" spc="-5" dirty="0">
                <a:latin typeface="Arial"/>
                <a:cs typeface="Arial"/>
              </a:rPr>
              <a:t>companies out of business and widespread job losses.</a:t>
            </a:r>
            <a:endParaRPr sz="1800" dirty="0">
              <a:latin typeface="Arial"/>
              <a:cs typeface="Arial"/>
            </a:endParaRPr>
          </a:p>
          <a:p>
            <a:pPr marL="240665" marR="5080" indent="-228600" algn="just">
              <a:lnSpc>
                <a:spcPts val="2110"/>
              </a:lnSpc>
              <a:spcBef>
                <a:spcPts val="75"/>
              </a:spcBef>
              <a:buChar char="•"/>
              <a:tabLst>
                <a:tab pos="241300" algn="l"/>
              </a:tabLst>
            </a:pPr>
            <a:r>
              <a:rPr sz="1800" spc="-5" dirty="0">
                <a:latin typeface="Arial"/>
                <a:cs typeface="Arial"/>
              </a:rPr>
              <a:t>Many commentators </a:t>
            </a:r>
            <a:r>
              <a:rPr sz="1800" dirty="0">
                <a:latin typeface="Arial"/>
                <a:cs typeface="Arial"/>
              </a:rPr>
              <a:t>in </a:t>
            </a:r>
            <a:r>
              <a:rPr sz="1800" spc="-5" dirty="0">
                <a:latin typeface="Arial"/>
                <a:cs typeface="Arial"/>
              </a:rPr>
              <a:t>the industry are now openly critical of government  policies</a:t>
            </a:r>
            <a:r>
              <a:rPr sz="1800" spc="55" dirty="0">
                <a:latin typeface="Arial"/>
                <a:cs typeface="Arial"/>
              </a:rPr>
              <a:t> </a:t>
            </a:r>
            <a:r>
              <a:rPr sz="1800" spc="-5" dirty="0">
                <a:latin typeface="Arial"/>
                <a:cs typeface="Arial"/>
              </a:rPr>
              <a:t>and</a:t>
            </a:r>
            <a:r>
              <a:rPr sz="1800" spc="55" dirty="0">
                <a:latin typeface="Arial"/>
                <a:cs typeface="Arial"/>
              </a:rPr>
              <a:t> </a:t>
            </a:r>
            <a:r>
              <a:rPr sz="1800" spc="-5" dirty="0">
                <a:latin typeface="Arial"/>
                <a:cs typeface="Arial"/>
              </a:rPr>
              <a:t>heavily</a:t>
            </a:r>
            <a:r>
              <a:rPr sz="1800" spc="55" dirty="0">
                <a:latin typeface="Arial"/>
                <a:cs typeface="Arial"/>
              </a:rPr>
              <a:t> </a:t>
            </a:r>
            <a:r>
              <a:rPr sz="1800" spc="-5" dirty="0">
                <a:latin typeface="Arial"/>
                <a:cs typeface="Arial"/>
              </a:rPr>
              <a:t>criticise</a:t>
            </a:r>
            <a:r>
              <a:rPr sz="1800" spc="60" dirty="0">
                <a:latin typeface="Arial"/>
                <a:cs typeface="Arial"/>
              </a:rPr>
              <a:t> </a:t>
            </a:r>
            <a:r>
              <a:rPr sz="1800" spc="-5" dirty="0">
                <a:latin typeface="Arial"/>
                <a:cs typeface="Arial"/>
              </a:rPr>
              <a:t>measures</a:t>
            </a:r>
            <a:r>
              <a:rPr sz="1800" spc="55" dirty="0">
                <a:latin typeface="Arial"/>
                <a:cs typeface="Arial"/>
              </a:rPr>
              <a:t> </a:t>
            </a:r>
            <a:r>
              <a:rPr sz="1800" spc="-5" dirty="0">
                <a:latin typeface="Arial"/>
                <a:cs typeface="Arial"/>
              </a:rPr>
              <a:t>as</a:t>
            </a:r>
            <a:r>
              <a:rPr sz="1800" spc="55" dirty="0">
                <a:latin typeface="Arial"/>
                <a:cs typeface="Arial"/>
              </a:rPr>
              <a:t> </a:t>
            </a:r>
            <a:r>
              <a:rPr sz="1800" spc="-5" dirty="0">
                <a:latin typeface="Arial"/>
                <a:cs typeface="Arial"/>
              </a:rPr>
              <a:t>ineffective</a:t>
            </a:r>
            <a:r>
              <a:rPr sz="1800" spc="60" dirty="0">
                <a:latin typeface="Arial"/>
                <a:cs typeface="Arial"/>
              </a:rPr>
              <a:t> </a:t>
            </a:r>
            <a:r>
              <a:rPr sz="1800" spc="-5" dirty="0">
                <a:latin typeface="Arial"/>
                <a:cs typeface="Arial"/>
              </a:rPr>
              <a:t>and</a:t>
            </a:r>
            <a:r>
              <a:rPr sz="1800" spc="55" dirty="0">
                <a:latin typeface="Arial"/>
                <a:cs typeface="Arial"/>
              </a:rPr>
              <a:t> </a:t>
            </a:r>
            <a:r>
              <a:rPr sz="1800" spc="-5" dirty="0">
                <a:latin typeface="Arial"/>
                <a:cs typeface="Arial"/>
              </a:rPr>
              <a:t>leading</a:t>
            </a:r>
            <a:r>
              <a:rPr sz="1800" spc="55" dirty="0">
                <a:latin typeface="Arial"/>
                <a:cs typeface="Arial"/>
              </a:rPr>
              <a:t> </a:t>
            </a:r>
            <a:r>
              <a:rPr sz="1800" spc="-5" dirty="0">
                <a:latin typeface="Arial"/>
                <a:cs typeface="Arial"/>
              </a:rPr>
              <a:t>to</a:t>
            </a:r>
            <a:endParaRPr sz="1800" dirty="0">
              <a:latin typeface="Arial"/>
              <a:cs typeface="Arial"/>
            </a:endParaRPr>
          </a:p>
          <a:p>
            <a:pPr marL="240665" algn="just">
              <a:lnSpc>
                <a:spcPts val="2150"/>
              </a:lnSpc>
            </a:pPr>
            <a:r>
              <a:rPr sz="1800" spc="-5" dirty="0">
                <a:latin typeface="Arial"/>
                <a:cs typeface="Arial"/>
              </a:rPr>
              <a:t>unnecessary</a:t>
            </a:r>
            <a:r>
              <a:rPr sz="1800" spc="-10" dirty="0">
                <a:latin typeface="Arial"/>
                <a:cs typeface="Arial"/>
              </a:rPr>
              <a:t> </a:t>
            </a:r>
            <a:r>
              <a:rPr sz="1800" spc="-5" dirty="0">
                <a:latin typeface="Arial"/>
                <a:cs typeface="Arial"/>
              </a:rPr>
              <a:t>hardship.</a:t>
            </a:r>
            <a:endParaRPr sz="1800" dirty="0">
              <a:latin typeface="Arial"/>
              <a:cs typeface="Arial"/>
            </a:endParaRPr>
          </a:p>
          <a:p>
            <a:pPr marL="240665" marR="5080" indent="-228600" algn="just">
              <a:lnSpc>
                <a:spcPts val="2110"/>
              </a:lnSpc>
              <a:spcBef>
                <a:spcPts val="135"/>
              </a:spcBef>
              <a:buChar char="•"/>
              <a:tabLst>
                <a:tab pos="241300" algn="l"/>
              </a:tabLst>
            </a:pPr>
            <a:r>
              <a:rPr sz="1800" spc="-5" dirty="0">
                <a:latin typeface="Arial"/>
                <a:cs typeface="Arial"/>
              </a:rPr>
              <a:t>Social media </a:t>
            </a:r>
            <a:r>
              <a:rPr sz="1800" dirty="0">
                <a:latin typeface="Arial"/>
                <a:cs typeface="Arial"/>
              </a:rPr>
              <a:t>is </a:t>
            </a:r>
            <a:r>
              <a:rPr sz="1800" spc="-5" dirty="0">
                <a:latin typeface="Arial"/>
                <a:cs typeface="Arial"/>
              </a:rPr>
              <a:t>alive </a:t>
            </a:r>
            <a:r>
              <a:rPr sz="1800" dirty="0">
                <a:latin typeface="Arial"/>
                <a:cs typeface="Arial"/>
              </a:rPr>
              <a:t>with </a:t>
            </a:r>
            <a:r>
              <a:rPr sz="1800" spc="-5" dirty="0">
                <a:latin typeface="Arial"/>
                <a:cs typeface="Arial"/>
              </a:rPr>
              <a:t>complaints about lost journeys, difficulties seeing   loved ones and seemingly unnecessary hardship caused by</a:t>
            </a:r>
            <a:r>
              <a:rPr sz="1800" spc="5" dirty="0">
                <a:latin typeface="Arial"/>
                <a:cs typeface="Arial"/>
              </a:rPr>
              <a:t> </a:t>
            </a:r>
            <a:r>
              <a:rPr sz="1800" spc="-5" dirty="0">
                <a:latin typeface="Arial"/>
                <a:cs typeface="Arial"/>
              </a:rPr>
              <a:t>isolation.</a:t>
            </a:r>
            <a:endParaRPr sz="1800" dirty="0">
              <a:latin typeface="Arial"/>
              <a:cs typeface="Arial"/>
            </a:endParaRPr>
          </a:p>
          <a:p>
            <a:pPr marL="240665" marR="5080" indent="-228600" algn="just">
              <a:lnSpc>
                <a:spcPts val="2110"/>
              </a:lnSpc>
              <a:spcBef>
                <a:spcPts val="80"/>
              </a:spcBef>
              <a:buChar char="•"/>
              <a:tabLst>
                <a:tab pos="241300" algn="l"/>
              </a:tabLst>
            </a:pPr>
            <a:r>
              <a:rPr sz="1800" spc="-5" dirty="0">
                <a:latin typeface="Arial"/>
                <a:cs typeface="Arial"/>
              </a:rPr>
              <a:t>Pressure on governments around the world </a:t>
            </a:r>
            <a:r>
              <a:rPr sz="1800" dirty="0">
                <a:latin typeface="Arial"/>
                <a:cs typeface="Arial"/>
              </a:rPr>
              <a:t>is </a:t>
            </a:r>
            <a:r>
              <a:rPr sz="1800" spc="-5" dirty="0">
                <a:latin typeface="Arial"/>
                <a:cs typeface="Arial"/>
              </a:rPr>
              <a:t>immense to relax   restrictions.</a:t>
            </a:r>
            <a:r>
              <a:rPr sz="1800" spc="235" dirty="0">
                <a:latin typeface="Arial"/>
                <a:cs typeface="Arial"/>
              </a:rPr>
              <a:t> </a:t>
            </a:r>
            <a:r>
              <a:rPr sz="1800" spc="-5" dirty="0">
                <a:latin typeface="Arial"/>
                <a:cs typeface="Arial"/>
              </a:rPr>
              <a:t>Governments</a:t>
            </a:r>
            <a:r>
              <a:rPr sz="1800" spc="240" dirty="0">
                <a:latin typeface="Arial"/>
                <a:cs typeface="Arial"/>
              </a:rPr>
              <a:t> </a:t>
            </a:r>
            <a:r>
              <a:rPr sz="1800" spc="-5" dirty="0">
                <a:latin typeface="Arial"/>
                <a:cs typeface="Arial"/>
              </a:rPr>
              <a:t>are</a:t>
            </a:r>
            <a:r>
              <a:rPr sz="1800" spc="235" dirty="0">
                <a:latin typeface="Arial"/>
                <a:cs typeface="Arial"/>
              </a:rPr>
              <a:t> </a:t>
            </a:r>
            <a:r>
              <a:rPr sz="1800" spc="-5" dirty="0">
                <a:latin typeface="Arial"/>
                <a:cs typeface="Arial"/>
              </a:rPr>
              <a:t>being</a:t>
            </a:r>
            <a:r>
              <a:rPr sz="1800" spc="240" dirty="0">
                <a:latin typeface="Arial"/>
                <a:cs typeface="Arial"/>
              </a:rPr>
              <a:t> </a:t>
            </a:r>
            <a:r>
              <a:rPr sz="1800" spc="-5" dirty="0">
                <a:latin typeface="Arial"/>
                <a:cs typeface="Arial"/>
              </a:rPr>
              <a:t>accused</a:t>
            </a:r>
            <a:r>
              <a:rPr sz="1800" spc="240" dirty="0">
                <a:latin typeface="Arial"/>
                <a:cs typeface="Arial"/>
              </a:rPr>
              <a:t> </a:t>
            </a:r>
            <a:r>
              <a:rPr sz="1800" spc="-5" dirty="0">
                <a:latin typeface="Arial"/>
                <a:cs typeface="Arial"/>
              </a:rPr>
              <a:t>of</a:t>
            </a:r>
            <a:r>
              <a:rPr sz="1800" spc="240" dirty="0">
                <a:latin typeface="Arial"/>
                <a:cs typeface="Arial"/>
              </a:rPr>
              <a:t> </a:t>
            </a:r>
            <a:r>
              <a:rPr sz="1800" spc="-5" dirty="0">
                <a:latin typeface="Arial"/>
                <a:cs typeface="Arial"/>
              </a:rPr>
              <a:t>going</a:t>
            </a:r>
            <a:r>
              <a:rPr sz="1800" spc="235" dirty="0">
                <a:latin typeface="Arial"/>
                <a:cs typeface="Arial"/>
              </a:rPr>
              <a:t> </a:t>
            </a:r>
            <a:r>
              <a:rPr sz="1800" spc="-5" dirty="0">
                <a:latin typeface="Arial"/>
                <a:cs typeface="Arial"/>
              </a:rPr>
              <a:t>too</a:t>
            </a:r>
            <a:r>
              <a:rPr sz="1800" spc="240" dirty="0">
                <a:latin typeface="Arial"/>
                <a:cs typeface="Arial"/>
              </a:rPr>
              <a:t> </a:t>
            </a:r>
            <a:r>
              <a:rPr sz="1800" spc="-5" dirty="0">
                <a:latin typeface="Arial"/>
                <a:cs typeface="Arial"/>
              </a:rPr>
              <a:t>far</a:t>
            </a:r>
            <a:r>
              <a:rPr sz="1800" spc="240" dirty="0">
                <a:latin typeface="Arial"/>
                <a:cs typeface="Arial"/>
              </a:rPr>
              <a:t> </a:t>
            </a:r>
            <a:r>
              <a:rPr sz="1800" spc="-5" dirty="0">
                <a:latin typeface="Arial"/>
                <a:cs typeface="Arial"/>
              </a:rPr>
              <a:t>and</a:t>
            </a:r>
            <a:r>
              <a:rPr sz="1800" spc="240" dirty="0">
                <a:latin typeface="Arial"/>
                <a:cs typeface="Arial"/>
              </a:rPr>
              <a:t> </a:t>
            </a:r>
            <a:r>
              <a:rPr sz="1800" spc="-5" dirty="0">
                <a:latin typeface="Arial"/>
                <a:cs typeface="Arial"/>
              </a:rPr>
              <a:t>trying</a:t>
            </a:r>
            <a:r>
              <a:rPr sz="1800" spc="235" dirty="0">
                <a:latin typeface="Arial"/>
                <a:cs typeface="Arial"/>
              </a:rPr>
              <a:t> </a:t>
            </a:r>
            <a:r>
              <a:rPr sz="1800" spc="-5" dirty="0">
                <a:latin typeface="Arial"/>
                <a:cs typeface="Arial"/>
              </a:rPr>
              <a:t>to</a:t>
            </a:r>
            <a:endParaRPr sz="1800" dirty="0">
              <a:latin typeface="Arial"/>
              <a:cs typeface="Arial"/>
            </a:endParaRPr>
          </a:p>
          <a:p>
            <a:pPr marL="240665" algn="just">
              <a:lnSpc>
                <a:spcPts val="2150"/>
              </a:lnSpc>
            </a:pPr>
            <a:r>
              <a:rPr sz="1800" spc="-5" dirty="0">
                <a:latin typeface="Arial"/>
                <a:cs typeface="Arial"/>
              </a:rPr>
              <a:t>cover up early</a:t>
            </a:r>
            <a:r>
              <a:rPr sz="1800" spc="-10" dirty="0">
                <a:latin typeface="Arial"/>
                <a:cs typeface="Arial"/>
              </a:rPr>
              <a:t> </a:t>
            </a:r>
            <a:r>
              <a:rPr sz="1800" spc="-5" dirty="0">
                <a:latin typeface="Arial"/>
                <a:cs typeface="Arial"/>
              </a:rPr>
              <a:t>mistakes.</a:t>
            </a:r>
            <a:endParaRPr sz="1800" dirty="0">
              <a:latin typeface="Arial"/>
              <a:cs typeface="Arial"/>
            </a:endParaRPr>
          </a:p>
          <a:p>
            <a:pPr marL="240665" marR="5080" indent="-228600" algn="just">
              <a:lnSpc>
                <a:spcPct val="99400"/>
              </a:lnSpc>
              <a:spcBef>
                <a:spcPts val="35"/>
              </a:spcBef>
              <a:buChar char="•"/>
              <a:tabLst>
                <a:tab pos="241300" algn="l"/>
              </a:tabLst>
            </a:pPr>
            <a:r>
              <a:rPr sz="1800" spc="-5" dirty="0">
                <a:latin typeface="Arial"/>
                <a:cs typeface="Arial"/>
              </a:rPr>
              <a:t>Some people </a:t>
            </a:r>
            <a:r>
              <a:rPr sz="1800" dirty="0">
                <a:latin typeface="Arial"/>
                <a:cs typeface="Arial"/>
              </a:rPr>
              <a:t>in </a:t>
            </a:r>
            <a:r>
              <a:rPr lang="en-US" sz="1800" spc="-5" dirty="0">
                <a:latin typeface="Arial"/>
                <a:cs typeface="Arial"/>
              </a:rPr>
              <a:t>quarantine </a:t>
            </a:r>
            <a:r>
              <a:rPr sz="1800" spc="-5" dirty="0">
                <a:latin typeface="Arial"/>
                <a:cs typeface="Arial"/>
              </a:rPr>
              <a:t>are actively ignoring advice and requirements   thinking that the likelihood of being caught </a:t>
            </a:r>
            <a:r>
              <a:rPr sz="1800" dirty="0">
                <a:latin typeface="Arial"/>
                <a:cs typeface="Arial"/>
              </a:rPr>
              <a:t>is </a:t>
            </a:r>
            <a:r>
              <a:rPr sz="1800" spc="-5" dirty="0">
                <a:latin typeface="Arial"/>
                <a:cs typeface="Arial"/>
              </a:rPr>
              <a:t>very low and that their individual  actions make no difference </a:t>
            </a:r>
            <a:r>
              <a:rPr sz="1800" dirty="0">
                <a:latin typeface="Arial"/>
                <a:cs typeface="Arial"/>
              </a:rPr>
              <a:t>in </a:t>
            </a:r>
            <a:r>
              <a:rPr sz="1800" spc="-5" dirty="0">
                <a:latin typeface="Arial"/>
                <a:cs typeface="Arial"/>
              </a:rPr>
              <a:t>spreading the illness.</a:t>
            </a:r>
            <a:endParaRPr sz="1800" dirty="0">
              <a:latin typeface="Arial"/>
              <a:cs typeface="Arial"/>
            </a:endParaRPr>
          </a:p>
        </p:txBody>
      </p:sp>
      <p:sp>
        <p:nvSpPr>
          <p:cNvPr id="11" name="object 11"/>
          <p:cNvSpPr/>
          <p:nvPr/>
        </p:nvSpPr>
        <p:spPr>
          <a:xfrm>
            <a:off x="8713833" y="882650"/>
            <a:ext cx="3206657" cy="445556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sz="3200" spc="-5" dirty="0"/>
              <a:t>Session</a:t>
            </a:r>
            <a:r>
              <a:rPr sz="3200" spc="-95" dirty="0"/>
              <a:t> </a:t>
            </a:r>
            <a:r>
              <a:rPr sz="3200" dirty="0"/>
              <a:t>5</a:t>
            </a:r>
            <a:endParaRPr sz="3200"/>
          </a:p>
        </p:txBody>
      </p:sp>
      <p:sp>
        <p:nvSpPr>
          <p:cNvPr id="3" name="object 3"/>
          <p:cNvSpPr/>
          <p:nvPr/>
        </p:nvSpPr>
        <p:spPr>
          <a:xfrm>
            <a:off x="9829800" y="5638800"/>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805526" y="669036"/>
            <a:ext cx="10953115" cy="5561965"/>
          </a:xfrm>
          <a:prstGeom prst="rect">
            <a:avLst/>
          </a:prstGeom>
        </p:spPr>
        <p:txBody>
          <a:bodyPr vert="horz" wrap="square" lIns="0" tIns="175895" rIns="0" bIns="0" rtlCol="0">
            <a:spAutoFit/>
          </a:bodyPr>
          <a:lstStyle/>
          <a:p>
            <a:pPr marL="12700">
              <a:lnSpc>
                <a:spcPct val="100000"/>
              </a:lnSpc>
              <a:spcBef>
                <a:spcPts val="1385"/>
              </a:spcBef>
            </a:pPr>
            <a:r>
              <a:rPr sz="2800" b="1" spc="-5" dirty="0">
                <a:solidFill>
                  <a:srgbClr val="005D85"/>
                </a:solidFill>
                <a:latin typeface="Arial"/>
                <a:cs typeface="Arial"/>
              </a:rPr>
              <a:t>Questions </a:t>
            </a:r>
            <a:r>
              <a:rPr sz="2800" b="1" dirty="0">
                <a:solidFill>
                  <a:srgbClr val="005D85"/>
                </a:solidFill>
                <a:latin typeface="Arial"/>
                <a:cs typeface="Arial"/>
              </a:rPr>
              <a:t>for</a:t>
            </a:r>
            <a:r>
              <a:rPr sz="2800" b="1" spc="-5" dirty="0">
                <a:solidFill>
                  <a:srgbClr val="005D85"/>
                </a:solidFill>
                <a:latin typeface="Arial"/>
                <a:cs typeface="Arial"/>
              </a:rPr>
              <a:t> discussion</a:t>
            </a:r>
            <a:endParaRPr sz="2800">
              <a:latin typeface="Arial"/>
              <a:cs typeface="Arial"/>
            </a:endParaRPr>
          </a:p>
          <a:p>
            <a:pPr marL="355600" indent="-342900">
              <a:lnSpc>
                <a:spcPct val="100000"/>
              </a:lnSpc>
              <a:spcBef>
                <a:spcPts val="919"/>
              </a:spcBef>
              <a:buChar char="•"/>
              <a:tabLst>
                <a:tab pos="354965" algn="l"/>
                <a:tab pos="355600" algn="l"/>
              </a:tabLst>
            </a:pPr>
            <a:r>
              <a:rPr sz="2000" spc="-5" dirty="0">
                <a:latin typeface="Arial"/>
                <a:cs typeface="Arial"/>
              </a:rPr>
              <a:t>What </a:t>
            </a:r>
            <a:r>
              <a:rPr sz="2000" dirty="0">
                <a:latin typeface="Arial"/>
                <a:cs typeface="Arial"/>
              </a:rPr>
              <a:t>is your </a:t>
            </a:r>
            <a:r>
              <a:rPr sz="2000" spc="-5" dirty="0">
                <a:latin typeface="Arial"/>
                <a:cs typeface="Arial"/>
              </a:rPr>
              <a:t>strategy for </a:t>
            </a:r>
            <a:r>
              <a:rPr sz="2000" dirty="0">
                <a:latin typeface="Arial"/>
                <a:cs typeface="Arial"/>
              </a:rPr>
              <a:t>media </a:t>
            </a:r>
            <a:r>
              <a:rPr sz="2000" spc="-5" dirty="0">
                <a:latin typeface="Arial"/>
                <a:cs typeface="Arial"/>
              </a:rPr>
              <a:t>communication </a:t>
            </a:r>
            <a:r>
              <a:rPr sz="2000" dirty="0">
                <a:latin typeface="Arial"/>
                <a:cs typeface="Arial"/>
              </a:rPr>
              <a:t>and who is </a:t>
            </a:r>
            <a:r>
              <a:rPr sz="2000" spc="-5" dirty="0">
                <a:latin typeface="Arial"/>
                <a:cs typeface="Arial"/>
              </a:rPr>
              <a:t>leading</a:t>
            </a:r>
            <a:r>
              <a:rPr sz="2000" spc="-75" dirty="0">
                <a:latin typeface="Arial"/>
                <a:cs typeface="Arial"/>
              </a:rPr>
              <a:t> </a:t>
            </a:r>
            <a:r>
              <a:rPr sz="2000" spc="-5" dirty="0">
                <a:latin typeface="Arial"/>
                <a:cs typeface="Arial"/>
              </a:rPr>
              <a:t>this?</a:t>
            </a:r>
            <a:endParaRPr sz="2000">
              <a:latin typeface="Arial"/>
              <a:cs typeface="Arial"/>
            </a:endParaRPr>
          </a:p>
          <a:p>
            <a:pPr marL="355600" indent="-342900">
              <a:lnSpc>
                <a:spcPct val="100000"/>
              </a:lnSpc>
              <a:spcBef>
                <a:spcPts val="1415"/>
              </a:spcBef>
              <a:buChar char="•"/>
              <a:tabLst>
                <a:tab pos="354965" algn="l"/>
                <a:tab pos="355600" algn="l"/>
              </a:tabLst>
            </a:pPr>
            <a:r>
              <a:rPr sz="2000" dirty="0">
                <a:latin typeface="Arial"/>
                <a:cs typeface="Arial"/>
              </a:rPr>
              <a:t>How </a:t>
            </a:r>
            <a:r>
              <a:rPr sz="2000" spc="-5" dirty="0">
                <a:latin typeface="Arial"/>
                <a:cs typeface="Arial"/>
              </a:rPr>
              <a:t>are </a:t>
            </a:r>
            <a:r>
              <a:rPr sz="2000" dirty="0">
                <a:latin typeface="Arial"/>
                <a:cs typeface="Arial"/>
              </a:rPr>
              <a:t>you </a:t>
            </a:r>
            <a:r>
              <a:rPr sz="2000" spc="-5" dirty="0">
                <a:latin typeface="Arial"/>
                <a:cs typeface="Arial"/>
              </a:rPr>
              <a:t>communicating </a:t>
            </a:r>
            <a:r>
              <a:rPr sz="2000" dirty="0">
                <a:latin typeface="Arial"/>
                <a:cs typeface="Arial"/>
              </a:rPr>
              <a:t>point of </a:t>
            </a:r>
            <a:r>
              <a:rPr sz="2000" spc="-5" dirty="0">
                <a:latin typeface="Arial"/>
                <a:cs typeface="Arial"/>
              </a:rPr>
              <a:t>entry</a:t>
            </a:r>
            <a:r>
              <a:rPr sz="2000" spc="-60" dirty="0">
                <a:latin typeface="Arial"/>
                <a:cs typeface="Arial"/>
              </a:rPr>
              <a:t> </a:t>
            </a:r>
            <a:r>
              <a:rPr sz="2000" spc="-5" dirty="0">
                <a:latin typeface="Arial"/>
                <a:cs typeface="Arial"/>
              </a:rPr>
              <a:t>requirements?</a:t>
            </a:r>
            <a:endParaRPr sz="2000">
              <a:latin typeface="Arial"/>
              <a:cs typeface="Arial"/>
            </a:endParaRPr>
          </a:p>
          <a:p>
            <a:pPr marL="355600" indent="-342900">
              <a:lnSpc>
                <a:spcPct val="100000"/>
              </a:lnSpc>
              <a:spcBef>
                <a:spcPts val="1490"/>
              </a:spcBef>
              <a:buChar char="•"/>
              <a:tabLst>
                <a:tab pos="354965" algn="l"/>
                <a:tab pos="355600" algn="l"/>
              </a:tabLst>
            </a:pPr>
            <a:r>
              <a:rPr sz="2000" spc="-5" dirty="0">
                <a:latin typeface="Arial"/>
                <a:cs typeface="Arial"/>
              </a:rPr>
              <a:t>What communication </a:t>
            </a:r>
            <a:r>
              <a:rPr sz="2000" dirty="0">
                <a:latin typeface="Arial"/>
                <a:cs typeface="Arial"/>
              </a:rPr>
              <a:t>needs </a:t>
            </a:r>
            <a:r>
              <a:rPr sz="2000" spc="-5" dirty="0">
                <a:latin typeface="Arial"/>
                <a:cs typeface="Arial"/>
              </a:rPr>
              <a:t>to take </a:t>
            </a:r>
            <a:r>
              <a:rPr sz="2000" dirty="0">
                <a:latin typeface="Arial"/>
                <a:cs typeface="Arial"/>
              </a:rPr>
              <a:t>place and </a:t>
            </a:r>
            <a:r>
              <a:rPr sz="2000" spc="-5" dirty="0">
                <a:latin typeface="Arial"/>
                <a:cs typeface="Arial"/>
              </a:rPr>
              <a:t>to</a:t>
            </a:r>
            <a:r>
              <a:rPr sz="2000" spc="-65" dirty="0">
                <a:latin typeface="Arial"/>
                <a:cs typeface="Arial"/>
              </a:rPr>
              <a:t> </a:t>
            </a:r>
            <a:r>
              <a:rPr sz="2000" spc="-5" dirty="0">
                <a:latin typeface="Arial"/>
                <a:cs typeface="Arial"/>
              </a:rPr>
              <a:t>whom?</a:t>
            </a:r>
            <a:endParaRPr sz="2000">
              <a:latin typeface="Arial"/>
              <a:cs typeface="Arial"/>
            </a:endParaRPr>
          </a:p>
          <a:p>
            <a:pPr marL="355600" indent="-342900">
              <a:lnSpc>
                <a:spcPct val="100000"/>
              </a:lnSpc>
              <a:spcBef>
                <a:spcPts val="1415"/>
              </a:spcBef>
              <a:buChar char="•"/>
              <a:tabLst>
                <a:tab pos="354965" algn="l"/>
                <a:tab pos="355600" algn="l"/>
              </a:tabLst>
            </a:pPr>
            <a:r>
              <a:rPr sz="2000" dirty="0">
                <a:latin typeface="Arial"/>
                <a:cs typeface="Arial"/>
              </a:rPr>
              <a:t>How </a:t>
            </a:r>
            <a:r>
              <a:rPr sz="2000" spc="-5" dirty="0">
                <a:latin typeface="Arial"/>
                <a:cs typeface="Arial"/>
              </a:rPr>
              <a:t>are </a:t>
            </a:r>
            <a:r>
              <a:rPr sz="2000" dirty="0">
                <a:latin typeface="Arial"/>
                <a:cs typeface="Arial"/>
              </a:rPr>
              <a:t>you reaching </a:t>
            </a:r>
            <a:r>
              <a:rPr sz="2000" spc="-5" dirty="0">
                <a:latin typeface="Arial"/>
                <a:cs typeface="Arial"/>
              </a:rPr>
              <a:t>travellers before they</a:t>
            </a:r>
            <a:r>
              <a:rPr sz="2000" spc="-45" dirty="0">
                <a:latin typeface="Arial"/>
                <a:cs typeface="Arial"/>
              </a:rPr>
              <a:t> </a:t>
            </a:r>
            <a:r>
              <a:rPr sz="2000" spc="-5" dirty="0">
                <a:latin typeface="Arial"/>
                <a:cs typeface="Arial"/>
              </a:rPr>
              <a:t>arrive?</a:t>
            </a:r>
            <a:endParaRPr sz="2000">
              <a:latin typeface="Arial"/>
              <a:cs typeface="Arial"/>
            </a:endParaRPr>
          </a:p>
          <a:p>
            <a:pPr marL="355600" indent="-342900">
              <a:lnSpc>
                <a:spcPct val="100000"/>
              </a:lnSpc>
              <a:spcBef>
                <a:spcPts val="1490"/>
              </a:spcBef>
              <a:buChar char="•"/>
              <a:tabLst>
                <a:tab pos="354965" algn="l"/>
                <a:tab pos="355600" algn="l"/>
              </a:tabLst>
            </a:pPr>
            <a:r>
              <a:rPr sz="2000" spc="-5" dirty="0">
                <a:latin typeface="Arial"/>
                <a:cs typeface="Arial"/>
              </a:rPr>
              <a:t>What legal frameworks </a:t>
            </a:r>
            <a:r>
              <a:rPr sz="2000" dirty="0">
                <a:latin typeface="Arial"/>
                <a:cs typeface="Arial"/>
              </a:rPr>
              <a:t>need </a:t>
            </a:r>
            <a:r>
              <a:rPr sz="2000" spc="-5" dirty="0">
                <a:latin typeface="Arial"/>
                <a:cs typeface="Arial"/>
              </a:rPr>
              <a:t>to </a:t>
            </a:r>
            <a:r>
              <a:rPr sz="2000" dirty="0">
                <a:latin typeface="Arial"/>
                <a:cs typeface="Arial"/>
              </a:rPr>
              <a:t>be</a:t>
            </a:r>
            <a:r>
              <a:rPr sz="2000" spc="-35" dirty="0">
                <a:latin typeface="Arial"/>
                <a:cs typeface="Arial"/>
              </a:rPr>
              <a:t> </a:t>
            </a:r>
            <a:r>
              <a:rPr sz="2000" spc="-5" dirty="0">
                <a:latin typeface="Arial"/>
                <a:cs typeface="Arial"/>
              </a:rPr>
              <a:t>communicated?</a:t>
            </a:r>
            <a:endParaRPr sz="2000">
              <a:latin typeface="Arial"/>
              <a:cs typeface="Arial"/>
            </a:endParaRPr>
          </a:p>
          <a:p>
            <a:pPr marL="355600" indent="-342900">
              <a:lnSpc>
                <a:spcPct val="100000"/>
              </a:lnSpc>
              <a:spcBef>
                <a:spcPts val="1390"/>
              </a:spcBef>
              <a:buChar char="•"/>
              <a:tabLst>
                <a:tab pos="354965" algn="l"/>
                <a:tab pos="355600" algn="l"/>
              </a:tabLst>
            </a:pPr>
            <a:r>
              <a:rPr sz="2000" dirty="0">
                <a:latin typeface="Arial"/>
                <a:cs typeface="Arial"/>
              </a:rPr>
              <a:t>How </a:t>
            </a:r>
            <a:r>
              <a:rPr sz="2000" spc="-5" dirty="0">
                <a:latin typeface="Arial"/>
                <a:cs typeface="Arial"/>
              </a:rPr>
              <a:t>are </a:t>
            </a:r>
            <a:r>
              <a:rPr sz="2000" dirty="0">
                <a:latin typeface="Arial"/>
                <a:cs typeface="Arial"/>
              </a:rPr>
              <a:t>you managing </a:t>
            </a:r>
            <a:r>
              <a:rPr sz="2000" spc="-5" dirty="0">
                <a:latin typeface="Arial"/>
                <a:cs typeface="Arial"/>
              </a:rPr>
              <a:t>the </a:t>
            </a:r>
            <a:r>
              <a:rPr sz="2000" dirty="0">
                <a:latin typeface="Arial"/>
                <a:cs typeface="Arial"/>
              </a:rPr>
              <a:t>media, including social</a:t>
            </a:r>
            <a:r>
              <a:rPr sz="2000" spc="-70" dirty="0">
                <a:latin typeface="Arial"/>
                <a:cs typeface="Arial"/>
              </a:rPr>
              <a:t> </a:t>
            </a:r>
            <a:r>
              <a:rPr sz="2000" dirty="0">
                <a:latin typeface="Arial"/>
                <a:cs typeface="Arial"/>
              </a:rPr>
              <a:t>media?</a:t>
            </a:r>
            <a:endParaRPr sz="2000">
              <a:latin typeface="Arial"/>
              <a:cs typeface="Arial"/>
            </a:endParaRPr>
          </a:p>
          <a:p>
            <a:pPr marL="355600" indent="-342900">
              <a:lnSpc>
                <a:spcPct val="100000"/>
              </a:lnSpc>
              <a:spcBef>
                <a:spcPts val="1420"/>
              </a:spcBef>
              <a:buChar char="•"/>
              <a:tabLst>
                <a:tab pos="354965" algn="l"/>
                <a:tab pos="355600" algn="l"/>
              </a:tabLst>
            </a:pPr>
            <a:r>
              <a:rPr sz="2000" dirty="0">
                <a:latin typeface="Arial"/>
                <a:cs typeface="Arial"/>
              </a:rPr>
              <a:t>How </a:t>
            </a:r>
            <a:r>
              <a:rPr sz="2000" spc="-5" dirty="0">
                <a:latin typeface="Arial"/>
                <a:cs typeface="Arial"/>
              </a:rPr>
              <a:t>are </a:t>
            </a:r>
            <a:r>
              <a:rPr sz="2000" dirty="0">
                <a:latin typeface="Arial"/>
                <a:cs typeface="Arial"/>
              </a:rPr>
              <a:t>you managing </a:t>
            </a:r>
            <a:r>
              <a:rPr sz="2000" spc="-5" dirty="0">
                <a:latin typeface="Arial"/>
                <a:cs typeface="Arial"/>
              </a:rPr>
              <a:t>misinformation </a:t>
            </a:r>
            <a:r>
              <a:rPr sz="2000" dirty="0">
                <a:latin typeface="Arial"/>
                <a:cs typeface="Arial"/>
              </a:rPr>
              <a:t>and</a:t>
            </a:r>
            <a:r>
              <a:rPr sz="2000" spc="-45" dirty="0">
                <a:latin typeface="Arial"/>
                <a:cs typeface="Arial"/>
              </a:rPr>
              <a:t> </a:t>
            </a:r>
            <a:r>
              <a:rPr sz="2000" spc="-5" dirty="0">
                <a:latin typeface="Arial"/>
                <a:cs typeface="Arial"/>
              </a:rPr>
              <a:t>rumour?</a:t>
            </a:r>
            <a:endParaRPr sz="2000">
              <a:latin typeface="Arial"/>
              <a:cs typeface="Arial"/>
            </a:endParaRPr>
          </a:p>
          <a:p>
            <a:pPr marL="355600" indent="-342900">
              <a:lnSpc>
                <a:spcPct val="100000"/>
              </a:lnSpc>
              <a:spcBef>
                <a:spcPts val="1485"/>
              </a:spcBef>
              <a:buChar char="•"/>
              <a:tabLst>
                <a:tab pos="354965" algn="l"/>
                <a:tab pos="355600" algn="l"/>
              </a:tabLst>
            </a:pPr>
            <a:r>
              <a:rPr sz="2000" dirty="0">
                <a:latin typeface="Arial"/>
                <a:cs typeface="Arial"/>
              </a:rPr>
              <a:t>How will </a:t>
            </a:r>
            <a:r>
              <a:rPr sz="2000" spc="-5" dirty="0">
                <a:latin typeface="Arial"/>
                <a:cs typeface="Arial"/>
              </a:rPr>
              <a:t>information </a:t>
            </a:r>
            <a:r>
              <a:rPr sz="2000" dirty="0">
                <a:latin typeface="Arial"/>
                <a:cs typeface="Arial"/>
              </a:rPr>
              <a:t>and </a:t>
            </a:r>
            <a:r>
              <a:rPr sz="2000" spc="-5" dirty="0">
                <a:latin typeface="Arial"/>
                <a:cs typeface="Arial"/>
              </a:rPr>
              <a:t>communication </a:t>
            </a:r>
            <a:r>
              <a:rPr sz="2000" dirty="0">
                <a:latin typeface="Arial"/>
                <a:cs typeface="Arial"/>
              </a:rPr>
              <a:t>be</a:t>
            </a:r>
            <a:r>
              <a:rPr sz="2000" spc="-25" dirty="0">
                <a:latin typeface="Arial"/>
                <a:cs typeface="Arial"/>
              </a:rPr>
              <a:t> </a:t>
            </a:r>
            <a:r>
              <a:rPr sz="2000" spc="-5" dirty="0">
                <a:latin typeface="Arial"/>
                <a:cs typeface="Arial"/>
              </a:rPr>
              <a:t>coordinated?</a:t>
            </a:r>
            <a:endParaRPr sz="2000">
              <a:latin typeface="Arial"/>
              <a:cs typeface="Arial"/>
            </a:endParaRPr>
          </a:p>
          <a:p>
            <a:pPr marL="12700">
              <a:lnSpc>
                <a:spcPct val="100000"/>
              </a:lnSpc>
              <a:spcBef>
                <a:spcPts val="1400"/>
              </a:spcBef>
              <a:tabLst>
                <a:tab pos="1045844" algn="l"/>
              </a:tabLst>
            </a:pPr>
            <a:r>
              <a:rPr sz="2400" i="1" spc="-5" dirty="0">
                <a:solidFill>
                  <a:srgbClr val="FF0000"/>
                </a:solidFill>
                <a:latin typeface="Arial"/>
                <a:cs typeface="Arial"/>
              </a:rPr>
              <a:t>Based	</a:t>
            </a:r>
            <a:r>
              <a:rPr sz="2400" i="1" dirty="0">
                <a:solidFill>
                  <a:srgbClr val="FF0000"/>
                </a:solidFill>
                <a:latin typeface="Arial"/>
                <a:cs typeface="Arial"/>
              </a:rPr>
              <a:t>on your answers above, list your </a:t>
            </a:r>
            <a:r>
              <a:rPr sz="2400" i="1" spc="-5" dirty="0">
                <a:solidFill>
                  <a:srgbClr val="FF0000"/>
                </a:solidFill>
                <a:latin typeface="Arial"/>
                <a:cs typeface="Arial"/>
              </a:rPr>
              <a:t>strengths </a:t>
            </a:r>
            <a:r>
              <a:rPr sz="2400" i="1" dirty="0">
                <a:solidFill>
                  <a:srgbClr val="FF0000"/>
                </a:solidFill>
                <a:latin typeface="Arial"/>
                <a:cs typeface="Arial"/>
              </a:rPr>
              <a:t>and</a:t>
            </a:r>
            <a:r>
              <a:rPr sz="2400" i="1" spc="-50" dirty="0">
                <a:solidFill>
                  <a:srgbClr val="FF0000"/>
                </a:solidFill>
                <a:latin typeface="Arial"/>
                <a:cs typeface="Arial"/>
              </a:rPr>
              <a:t> </a:t>
            </a:r>
            <a:r>
              <a:rPr sz="2400" i="1" spc="-5" dirty="0">
                <a:solidFill>
                  <a:srgbClr val="FF0000"/>
                </a:solidFill>
                <a:latin typeface="Arial"/>
                <a:cs typeface="Arial"/>
              </a:rPr>
              <a:t>weaknesses.</a:t>
            </a:r>
            <a:endParaRPr sz="2400">
              <a:latin typeface="Arial"/>
              <a:cs typeface="Arial"/>
            </a:endParaRPr>
          </a:p>
          <a:p>
            <a:pPr marR="5080" algn="r">
              <a:lnSpc>
                <a:spcPct val="100000"/>
              </a:lnSpc>
              <a:spcBef>
                <a:spcPts val="1560"/>
              </a:spcBef>
            </a:pPr>
            <a:r>
              <a:rPr sz="2400" b="1" dirty="0">
                <a:solidFill>
                  <a:srgbClr val="0070C0"/>
                </a:solidFill>
                <a:latin typeface="Arial"/>
                <a:cs typeface="Arial"/>
              </a:rPr>
              <a:t>30</a:t>
            </a:r>
            <a:r>
              <a:rPr sz="2400" b="1" spc="-95" dirty="0">
                <a:solidFill>
                  <a:srgbClr val="0070C0"/>
                </a:solidFill>
                <a:latin typeface="Arial"/>
                <a:cs typeface="Arial"/>
              </a:rPr>
              <a:t> </a:t>
            </a:r>
            <a:r>
              <a:rPr sz="2400" b="1" spc="-5" dirty="0">
                <a:solidFill>
                  <a:srgbClr val="0070C0"/>
                </a:solidFill>
                <a:latin typeface="Arial"/>
                <a:cs typeface="Arial"/>
              </a:rPr>
              <a:t>mins</a:t>
            </a:r>
            <a:endParaRPr sz="24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44823" y="1517376"/>
            <a:ext cx="4895850" cy="4086225"/>
          </a:xfrm>
          <a:custGeom>
            <a:avLst/>
            <a:gdLst/>
            <a:ahLst/>
            <a:cxnLst/>
            <a:rect l="l" t="t" r="r" b="b"/>
            <a:pathLst>
              <a:path w="4895850" h="4086225">
                <a:moveTo>
                  <a:pt x="4895850" y="0"/>
                </a:moveTo>
                <a:lnTo>
                  <a:pt x="0" y="0"/>
                </a:lnTo>
                <a:lnTo>
                  <a:pt x="0" y="4086224"/>
                </a:lnTo>
                <a:lnTo>
                  <a:pt x="4895850" y="4086224"/>
                </a:lnTo>
                <a:lnTo>
                  <a:pt x="4895850" y="0"/>
                </a:lnTo>
                <a:close/>
              </a:path>
            </a:pathLst>
          </a:custGeom>
          <a:solidFill>
            <a:srgbClr val="595959"/>
          </a:solidFill>
        </p:spPr>
        <p:txBody>
          <a:bodyPr wrap="square" lIns="0" tIns="0" rIns="0" bIns="0" rtlCol="0"/>
          <a:lstStyle/>
          <a:p>
            <a:endParaRPr/>
          </a:p>
        </p:txBody>
      </p:sp>
      <p:sp>
        <p:nvSpPr>
          <p:cNvPr id="3" name="object 3"/>
          <p:cNvSpPr txBox="1">
            <a:spLocks noGrp="1"/>
          </p:cNvSpPr>
          <p:nvPr>
            <p:ph type="title"/>
          </p:nvPr>
        </p:nvSpPr>
        <p:spPr>
          <a:xfrm>
            <a:off x="4635642" y="2852420"/>
            <a:ext cx="2651125" cy="939800"/>
          </a:xfrm>
          <a:prstGeom prst="rect">
            <a:avLst/>
          </a:prstGeom>
        </p:spPr>
        <p:txBody>
          <a:bodyPr vert="horz" wrap="square" lIns="0" tIns="12700" rIns="0" bIns="0" rtlCol="0">
            <a:spAutoFit/>
          </a:bodyPr>
          <a:lstStyle/>
          <a:p>
            <a:pPr marL="12700">
              <a:lnSpc>
                <a:spcPct val="100000"/>
              </a:lnSpc>
              <a:spcBef>
                <a:spcPts val="100"/>
              </a:spcBef>
            </a:pPr>
            <a:r>
              <a:rPr sz="6000" spc="-5" dirty="0"/>
              <a:t>E</a:t>
            </a:r>
            <a:r>
              <a:rPr sz="6000" dirty="0"/>
              <a:t>ND</a:t>
            </a:r>
            <a:r>
              <a:rPr sz="6000" spc="-5" dirty="0"/>
              <a:t>EX</a:t>
            </a:r>
            <a:endParaRPr sz="6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03244" y="5718501"/>
            <a:ext cx="1667352" cy="65931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1505" y="0"/>
            <a:ext cx="6299200" cy="574040"/>
          </a:xfrm>
          <a:prstGeom prst="rect">
            <a:avLst/>
          </a:prstGeom>
        </p:spPr>
        <p:txBody>
          <a:bodyPr vert="horz" wrap="square" lIns="0" tIns="12700" rIns="0" bIns="0" rtlCol="0">
            <a:spAutoFit/>
          </a:bodyPr>
          <a:lstStyle/>
          <a:p>
            <a:pPr marL="12700">
              <a:lnSpc>
                <a:spcPct val="100000"/>
              </a:lnSpc>
              <a:spcBef>
                <a:spcPts val="100"/>
              </a:spcBef>
            </a:pPr>
            <a:r>
              <a:rPr sz="3600" spc="-5" dirty="0"/>
              <a:t>Latest </a:t>
            </a:r>
            <a:r>
              <a:rPr sz="3600" dirty="0"/>
              <a:t>WHO </a:t>
            </a:r>
            <a:r>
              <a:rPr sz="3600" spc="-5" dirty="0"/>
              <a:t>Situation</a:t>
            </a:r>
            <a:r>
              <a:rPr sz="3600" spc="-20" dirty="0"/>
              <a:t> </a:t>
            </a:r>
            <a:r>
              <a:rPr sz="3600" spc="-5" dirty="0"/>
              <a:t>Report</a:t>
            </a:r>
            <a:endParaRPr sz="3600"/>
          </a:p>
        </p:txBody>
      </p:sp>
      <p:sp>
        <p:nvSpPr>
          <p:cNvPr id="4" name="object 4"/>
          <p:cNvSpPr txBox="1"/>
          <p:nvPr/>
        </p:nvSpPr>
        <p:spPr>
          <a:xfrm>
            <a:off x="5560608" y="6638035"/>
            <a:ext cx="120015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
        <p:nvSpPr>
          <p:cNvPr id="5" name="object 5"/>
          <p:cNvSpPr txBox="1"/>
          <p:nvPr/>
        </p:nvSpPr>
        <p:spPr>
          <a:xfrm>
            <a:off x="492605" y="2618739"/>
            <a:ext cx="5542280" cy="1303020"/>
          </a:xfrm>
          <a:prstGeom prst="rect">
            <a:avLst/>
          </a:prstGeom>
        </p:spPr>
        <p:txBody>
          <a:bodyPr vert="horz" wrap="square" lIns="0" tIns="12700" rIns="0" bIns="0" rtlCol="0">
            <a:spAutoFit/>
          </a:bodyPr>
          <a:lstStyle/>
          <a:p>
            <a:pPr marL="12700">
              <a:lnSpc>
                <a:spcPct val="100000"/>
              </a:lnSpc>
              <a:spcBef>
                <a:spcPts val="100"/>
              </a:spcBef>
            </a:pPr>
            <a:r>
              <a:rPr sz="2800" b="1" dirty="0">
                <a:latin typeface="Arial"/>
                <a:cs typeface="Arial"/>
              </a:rPr>
              <a:t>The </a:t>
            </a:r>
            <a:r>
              <a:rPr sz="2800" b="1" spc="-5" dirty="0">
                <a:latin typeface="Arial"/>
                <a:cs typeface="Arial"/>
              </a:rPr>
              <a:t>situation is evolving rapidly.</a:t>
            </a:r>
            <a:endParaRPr sz="2800">
              <a:latin typeface="Arial"/>
              <a:cs typeface="Arial"/>
            </a:endParaRPr>
          </a:p>
          <a:p>
            <a:pPr marL="12700">
              <a:lnSpc>
                <a:spcPts val="3325"/>
              </a:lnSpc>
              <a:spcBef>
                <a:spcPts val="45"/>
              </a:spcBef>
            </a:pPr>
            <a:r>
              <a:rPr sz="2800" dirty="0">
                <a:latin typeface="Arial"/>
                <a:cs typeface="Arial"/>
              </a:rPr>
              <a:t>Let’s have a look</a:t>
            </a:r>
            <a:r>
              <a:rPr sz="2800" spc="-20" dirty="0">
                <a:latin typeface="Arial"/>
                <a:cs typeface="Arial"/>
              </a:rPr>
              <a:t> </a:t>
            </a:r>
            <a:r>
              <a:rPr sz="2800" dirty="0">
                <a:latin typeface="Arial"/>
                <a:cs typeface="Arial"/>
              </a:rPr>
              <a:t>at</a:t>
            </a:r>
            <a:endParaRPr sz="2800">
              <a:latin typeface="Arial"/>
              <a:cs typeface="Arial"/>
            </a:endParaRPr>
          </a:p>
          <a:p>
            <a:pPr marL="12700">
              <a:lnSpc>
                <a:spcPts val="3325"/>
              </a:lnSpc>
            </a:pPr>
            <a:r>
              <a:rPr sz="2800" dirty="0">
                <a:latin typeface="Arial"/>
                <a:cs typeface="Arial"/>
              </a:rPr>
              <a:t>the latest </a:t>
            </a:r>
            <a:r>
              <a:rPr sz="2800" spc="-5" dirty="0">
                <a:latin typeface="Arial"/>
                <a:cs typeface="Arial"/>
              </a:rPr>
              <a:t>WHO</a:t>
            </a:r>
            <a:r>
              <a:rPr sz="2800" spc="-30" dirty="0">
                <a:latin typeface="Arial"/>
                <a:cs typeface="Arial"/>
              </a:rPr>
              <a:t> </a:t>
            </a:r>
            <a:r>
              <a:rPr sz="2800" spc="-5" dirty="0">
                <a:latin typeface="Arial"/>
                <a:cs typeface="Arial"/>
              </a:rPr>
              <a:t>SitRep.</a:t>
            </a:r>
            <a:endParaRPr sz="2800">
              <a:latin typeface="Arial"/>
              <a:cs typeface="Arial"/>
            </a:endParaRPr>
          </a:p>
        </p:txBody>
      </p:sp>
      <p:sp>
        <p:nvSpPr>
          <p:cNvPr id="6" name="object 6"/>
          <p:cNvSpPr/>
          <p:nvPr/>
        </p:nvSpPr>
        <p:spPr>
          <a:xfrm>
            <a:off x="7050288" y="1464666"/>
            <a:ext cx="3792821" cy="390927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FFFFF"/>
                </a:solidFill>
                <a:latin typeface="Arial"/>
                <a:cs typeface="Arial"/>
              </a:rPr>
              <a:t>H</a:t>
            </a:r>
            <a:r>
              <a:rPr sz="3200" b="1" spc="-5" dirty="0">
                <a:solidFill>
                  <a:srgbClr val="FFFFFF"/>
                </a:solidFill>
                <a:latin typeface="Arial"/>
                <a:cs typeface="Arial"/>
              </a:rPr>
              <a:t>ot-</a:t>
            </a:r>
            <a:r>
              <a:rPr sz="3200" b="1" dirty="0">
                <a:solidFill>
                  <a:srgbClr val="FFFFFF"/>
                </a:solidFill>
                <a:latin typeface="Arial"/>
                <a:cs typeface="Arial"/>
              </a:rPr>
              <a:t>W</a:t>
            </a:r>
            <a:r>
              <a:rPr sz="3200" b="1" spc="-5" dirty="0">
                <a:solidFill>
                  <a:srgbClr val="FFFFFF"/>
                </a:solidFill>
                <a:latin typeface="Arial"/>
                <a:cs typeface="Arial"/>
              </a:rPr>
              <a:t>a</a:t>
            </a:r>
            <a:r>
              <a:rPr sz="3200" b="1" spc="-10" dirty="0">
                <a:solidFill>
                  <a:srgbClr val="FFFFFF"/>
                </a:solidFill>
                <a:latin typeface="Arial"/>
                <a:cs typeface="Arial"/>
              </a:rPr>
              <a:t>s</a:t>
            </a:r>
            <a:r>
              <a:rPr sz="3200" b="1" dirty="0">
                <a:solidFill>
                  <a:srgbClr val="FFFFFF"/>
                </a:solidFill>
                <a:latin typeface="Arial"/>
                <a:cs typeface="Arial"/>
              </a:rPr>
              <a:t>h</a:t>
            </a:r>
            <a:endParaRPr sz="3200">
              <a:latin typeface="Arial"/>
              <a:cs typeface="Arial"/>
            </a:endParaRPr>
          </a:p>
        </p:txBody>
      </p:sp>
      <p:sp>
        <p:nvSpPr>
          <p:cNvPr id="3" name="object 3"/>
          <p:cNvSpPr/>
          <p:nvPr/>
        </p:nvSpPr>
        <p:spPr>
          <a:xfrm>
            <a:off x="6742176" y="1944623"/>
            <a:ext cx="2740152" cy="28834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2377424" y="2650236"/>
            <a:ext cx="3970020" cy="1007110"/>
          </a:xfrm>
          <a:prstGeom prst="rect">
            <a:avLst/>
          </a:prstGeom>
        </p:spPr>
        <p:txBody>
          <a:bodyPr vert="horz" wrap="square" lIns="0" tIns="6350" rIns="0" bIns="0" rtlCol="0">
            <a:spAutoFit/>
          </a:bodyPr>
          <a:lstStyle/>
          <a:p>
            <a:pPr marL="937894" marR="5080" indent="-925830">
              <a:lnSpc>
                <a:spcPct val="101299"/>
              </a:lnSpc>
              <a:spcBef>
                <a:spcPts val="50"/>
              </a:spcBef>
            </a:pPr>
            <a:r>
              <a:rPr sz="3200" b="1" spc="-5" dirty="0">
                <a:latin typeface="Arial"/>
                <a:cs typeface="Arial"/>
              </a:rPr>
              <a:t>Initial </a:t>
            </a:r>
            <a:r>
              <a:rPr sz="3200" b="1" spc="-10" dirty="0">
                <a:latin typeface="Arial"/>
                <a:cs typeface="Arial"/>
              </a:rPr>
              <a:t>feedback</a:t>
            </a:r>
            <a:r>
              <a:rPr sz="3200" b="1" spc="-70" dirty="0">
                <a:latin typeface="Arial"/>
                <a:cs typeface="Arial"/>
              </a:rPr>
              <a:t> </a:t>
            </a:r>
            <a:r>
              <a:rPr sz="3200" b="1" spc="-5" dirty="0">
                <a:latin typeface="Arial"/>
                <a:cs typeface="Arial"/>
              </a:rPr>
              <a:t>from  the</a:t>
            </a:r>
            <a:r>
              <a:rPr sz="3200" b="1" spc="-55" dirty="0">
                <a:latin typeface="Arial"/>
                <a:cs typeface="Arial"/>
              </a:rPr>
              <a:t> </a:t>
            </a:r>
            <a:r>
              <a:rPr sz="3200" b="1" spc="-10" dirty="0">
                <a:latin typeface="Arial"/>
                <a:cs typeface="Arial"/>
              </a:rPr>
              <a:t>participants</a:t>
            </a:r>
            <a:endParaRPr sz="3200">
              <a:latin typeface="Arial"/>
              <a:cs typeface="Arial"/>
            </a:endParaRPr>
          </a:p>
        </p:txBody>
      </p:sp>
      <p:sp>
        <p:nvSpPr>
          <p:cNvPr id="5" name="object 5"/>
          <p:cNvSpPr/>
          <p:nvPr/>
        </p:nvSpPr>
        <p:spPr>
          <a:xfrm>
            <a:off x="6570660" y="2805112"/>
            <a:ext cx="0" cy="1351280"/>
          </a:xfrm>
          <a:custGeom>
            <a:avLst/>
            <a:gdLst/>
            <a:ahLst/>
            <a:cxnLst/>
            <a:rect l="l" t="t" r="r" b="b"/>
            <a:pathLst>
              <a:path h="1351279">
                <a:moveTo>
                  <a:pt x="0" y="0"/>
                </a:moveTo>
                <a:lnTo>
                  <a:pt x="1" y="1350962"/>
                </a:lnTo>
              </a:path>
            </a:pathLst>
          </a:custGeom>
          <a:ln w="47625">
            <a:solidFill>
              <a:srgbClr val="D86422"/>
            </a:solidFill>
          </a:ln>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370955" cy="611505"/>
          </a:xfrm>
          <a:custGeom>
            <a:avLst/>
            <a:gdLst/>
            <a:ahLst/>
            <a:cxnLst/>
            <a:rect l="l" t="t" r="r" b="b"/>
            <a:pathLst>
              <a:path w="6370955" h="611505">
                <a:moveTo>
                  <a:pt x="0" y="611187"/>
                </a:moveTo>
                <a:lnTo>
                  <a:pt x="6370634" y="611187"/>
                </a:lnTo>
                <a:lnTo>
                  <a:pt x="6370634" y="0"/>
                </a:lnTo>
                <a:lnTo>
                  <a:pt x="0" y="0"/>
                </a:lnTo>
                <a:lnTo>
                  <a:pt x="0" y="611187"/>
                </a:lnTo>
                <a:close/>
              </a:path>
            </a:pathLst>
          </a:custGeom>
          <a:solidFill>
            <a:srgbClr val="008FCE"/>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0" y="6568440"/>
              <a:ext cx="12188952" cy="28956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350" y="0"/>
              <a:ext cx="12185650" cy="6858000"/>
            </a:xfrm>
            <a:custGeom>
              <a:avLst/>
              <a:gdLst/>
              <a:ahLst/>
              <a:cxnLst/>
              <a:rect l="l" t="t" r="r" b="b"/>
              <a:pathLst>
                <a:path w="12185650" h="6858000">
                  <a:moveTo>
                    <a:pt x="12185650" y="0"/>
                  </a:moveTo>
                  <a:lnTo>
                    <a:pt x="6364275" y="0"/>
                  </a:lnTo>
                  <a:lnTo>
                    <a:pt x="6364275" y="6605587"/>
                  </a:lnTo>
                  <a:lnTo>
                    <a:pt x="0" y="6605587"/>
                  </a:lnTo>
                  <a:lnTo>
                    <a:pt x="0" y="6858000"/>
                  </a:lnTo>
                  <a:lnTo>
                    <a:pt x="12185650" y="6858000"/>
                  </a:lnTo>
                  <a:lnTo>
                    <a:pt x="12185650" y="6605587"/>
                  </a:lnTo>
                  <a:lnTo>
                    <a:pt x="12185650" y="0"/>
                  </a:lnTo>
                  <a:close/>
                </a:path>
              </a:pathLst>
            </a:custGeom>
            <a:solidFill>
              <a:srgbClr val="595959"/>
            </a:solidFill>
          </p:spPr>
          <p:txBody>
            <a:bodyPr wrap="square" lIns="0" tIns="0" rIns="0" bIns="0" rtlCol="0"/>
            <a:lstStyle/>
            <a:p>
              <a:endParaRPr/>
            </a:p>
          </p:txBody>
        </p:sp>
        <p:sp>
          <p:nvSpPr>
            <p:cNvPr id="6" name="object 6"/>
            <p:cNvSpPr/>
            <p:nvPr/>
          </p:nvSpPr>
          <p:spPr>
            <a:xfrm>
              <a:off x="8056560" y="903287"/>
              <a:ext cx="3037205" cy="1323975"/>
            </a:xfrm>
            <a:custGeom>
              <a:avLst/>
              <a:gdLst/>
              <a:ahLst/>
              <a:cxnLst/>
              <a:rect l="l" t="t" r="r" b="b"/>
              <a:pathLst>
                <a:path w="3037204" h="1323975">
                  <a:moveTo>
                    <a:pt x="0" y="0"/>
                  </a:moveTo>
                  <a:lnTo>
                    <a:pt x="3036887" y="0"/>
                  </a:lnTo>
                  <a:lnTo>
                    <a:pt x="3036887" y="1323975"/>
                  </a:lnTo>
                  <a:lnTo>
                    <a:pt x="0" y="1323975"/>
                  </a:lnTo>
                  <a:lnTo>
                    <a:pt x="0" y="0"/>
                  </a:lnTo>
                  <a:close/>
                </a:path>
              </a:pathLst>
            </a:custGeom>
            <a:ln w="15875">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8150223" y="924052"/>
            <a:ext cx="2849880" cy="1244600"/>
          </a:xfrm>
          <a:prstGeom prst="rect">
            <a:avLst/>
          </a:prstGeom>
        </p:spPr>
        <p:txBody>
          <a:bodyPr vert="horz" wrap="square" lIns="0" tIns="12700" rIns="0" bIns="0" rtlCol="0">
            <a:spAutoFit/>
          </a:bodyPr>
          <a:lstStyle/>
          <a:p>
            <a:pPr marL="111760" marR="5080" indent="-99695">
              <a:lnSpc>
                <a:spcPct val="100000"/>
              </a:lnSpc>
              <a:spcBef>
                <a:spcPts val="100"/>
              </a:spcBef>
            </a:pPr>
            <a:r>
              <a:rPr sz="4000" spc="-5" dirty="0">
                <a:solidFill>
                  <a:srgbClr val="27BEFF"/>
                </a:solidFill>
              </a:rPr>
              <a:t>Summary</a:t>
            </a:r>
            <a:r>
              <a:rPr sz="4000" spc="-75" dirty="0">
                <a:solidFill>
                  <a:srgbClr val="27BEFF"/>
                </a:solidFill>
              </a:rPr>
              <a:t> </a:t>
            </a:r>
            <a:r>
              <a:rPr sz="4000" dirty="0"/>
              <a:t>&amp;  </a:t>
            </a:r>
            <a:r>
              <a:rPr sz="4000" spc="-5" dirty="0"/>
              <a:t>Next</a:t>
            </a:r>
            <a:r>
              <a:rPr sz="4000" spc="-45" dirty="0"/>
              <a:t> </a:t>
            </a:r>
            <a:r>
              <a:rPr sz="4000" spc="-5" dirty="0"/>
              <a:t>Steps</a:t>
            </a:r>
            <a:endParaRPr sz="4000"/>
          </a:p>
        </p:txBody>
      </p:sp>
      <p:sp>
        <p:nvSpPr>
          <p:cNvPr id="8" name="object 8"/>
          <p:cNvSpPr txBox="1"/>
          <p:nvPr/>
        </p:nvSpPr>
        <p:spPr>
          <a:xfrm>
            <a:off x="7913037" y="2636011"/>
            <a:ext cx="3557270" cy="27533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Calibri"/>
                <a:cs typeface="Calibri"/>
              </a:rPr>
              <a:t>Part</a:t>
            </a:r>
            <a:r>
              <a:rPr sz="2400" b="1" spc="-10" dirty="0">
                <a:solidFill>
                  <a:srgbClr val="FFFFFF"/>
                </a:solidFill>
                <a:latin typeface="Calibri"/>
                <a:cs typeface="Calibri"/>
              </a:rPr>
              <a:t> </a:t>
            </a:r>
            <a:r>
              <a:rPr sz="2400" b="1" spc="-5" dirty="0">
                <a:solidFill>
                  <a:srgbClr val="FFFFFF"/>
                </a:solidFill>
                <a:latin typeface="Calibri"/>
                <a:cs typeface="Calibri"/>
              </a:rPr>
              <a:t>II:</a:t>
            </a:r>
            <a:endParaRPr sz="2400">
              <a:latin typeface="Calibri"/>
              <a:cs typeface="Calibri"/>
            </a:endParaRPr>
          </a:p>
          <a:p>
            <a:pPr>
              <a:lnSpc>
                <a:spcPct val="100000"/>
              </a:lnSpc>
              <a:spcBef>
                <a:spcPts val="5"/>
              </a:spcBef>
            </a:pPr>
            <a:endParaRPr sz="2200">
              <a:latin typeface="Calibri"/>
              <a:cs typeface="Calibri"/>
            </a:endParaRPr>
          </a:p>
          <a:p>
            <a:pPr marL="12700" marR="299085">
              <a:lnSpc>
                <a:spcPct val="90400"/>
              </a:lnSpc>
              <a:spcBef>
                <a:spcPts val="5"/>
              </a:spcBef>
              <a:buClr>
                <a:srgbClr val="0090D0"/>
              </a:buClr>
              <a:buSzPts val="200"/>
              <a:buFont typeface="Arial"/>
              <a:buChar char="•"/>
              <a:tabLst>
                <a:tab pos="31750" algn="l"/>
              </a:tabLst>
            </a:pPr>
            <a:r>
              <a:rPr sz="2400" spc="-5" dirty="0">
                <a:solidFill>
                  <a:srgbClr val="FFFFFF"/>
                </a:solidFill>
                <a:latin typeface="Calibri"/>
                <a:cs typeface="Calibri"/>
              </a:rPr>
              <a:t>GAP analysis: Focus</a:t>
            </a:r>
            <a:r>
              <a:rPr sz="2400" spc="-65" dirty="0">
                <a:solidFill>
                  <a:srgbClr val="FFFFFF"/>
                </a:solidFill>
                <a:latin typeface="Calibri"/>
                <a:cs typeface="Calibri"/>
              </a:rPr>
              <a:t> </a:t>
            </a:r>
            <a:r>
              <a:rPr sz="2400" spc="-5" dirty="0">
                <a:solidFill>
                  <a:srgbClr val="FFFFFF"/>
                </a:solidFill>
                <a:latin typeface="Calibri"/>
                <a:cs typeface="Calibri"/>
              </a:rPr>
              <a:t>group  discussion to </a:t>
            </a:r>
            <a:r>
              <a:rPr sz="2400" dirty="0">
                <a:solidFill>
                  <a:srgbClr val="FFFFFF"/>
                </a:solidFill>
                <a:latin typeface="Calibri"/>
                <a:cs typeface="Calibri"/>
              </a:rPr>
              <a:t>review  readiness</a:t>
            </a:r>
            <a:r>
              <a:rPr sz="2400" spc="-20" dirty="0">
                <a:solidFill>
                  <a:srgbClr val="FFFFFF"/>
                </a:solidFill>
                <a:latin typeface="Calibri"/>
                <a:cs typeface="Calibri"/>
              </a:rPr>
              <a:t> </a:t>
            </a:r>
            <a:r>
              <a:rPr sz="2400" spc="-5" dirty="0">
                <a:solidFill>
                  <a:srgbClr val="FFFFFF"/>
                </a:solidFill>
                <a:latin typeface="Calibri"/>
                <a:cs typeface="Calibri"/>
              </a:rPr>
              <a:t>checklist</a:t>
            </a:r>
            <a:endParaRPr sz="2400">
              <a:latin typeface="Calibri"/>
              <a:cs typeface="Calibri"/>
            </a:endParaRPr>
          </a:p>
          <a:p>
            <a:pPr marL="31750" indent="-19050">
              <a:lnSpc>
                <a:spcPct val="100000"/>
              </a:lnSpc>
              <a:spcBef>
                <a:spcPts val="910"/>
              </a:spcBef>
              <a:buClr>
                <a:srgbClr val="0090D0"/>
              </a:buClr>
              <a:buSzPts val="200"/>
              <a:buFont typeface="Arial"/>
              <a:buChar char="•"/>
              <a:tabLst>
                <a:tab pos="31750" algn="l"/>
              </a:tabLst>
            </a:pPr>
            <a:r>
              <a:rPr sz="2400" spc="-5" dirty="0">
                <a:solidFill>
                  <a:srgbClr val="FFFFFF"/>
                </a:solidFill>
                <a:latin typeface="Calibri"/>
                <a:cs typeface="Calibri"/>
              </a:rPr>
              <a:t>Action</a:t>
            </a:r>
            <a:r>
              <a:rPr sz="2400" spc="-10" dirty="0">
                <a:solidFill>
                  <a:srgbClr val="FFFFFF"/>
                </a:solidFill>
                <a:latin typeface="Calibri"/>
                <a:cs typeface="Calibri"/>
              </a:rPr>
              <a:t> </a:t>
            </a:r>
            <a:r>
              <a:rPr sz="2400" spc="-5" dirty="0">
                <a:solidFill>
                  <a:srgbClr val="FFFFFF"/>
                </a:solidFill>
                <a:latin typeface="Calibri"/>
                <a:cs typeface="Calibri"/>
              </a:rPr>
              <a:t>planning</a:t>
            </a:r>
            <a:endParaRPr sz="2400">
              <a:latin typeface="Calibri"/>
              <a:cs typeface="Calibri"/>
            </a:endParaRPr>
          </a:p>
          <a:p>
            <a:pPr marL="31750" indent="-19050">
              <a:lnSpc>
                <a:spcPct val="100000"/>
              </a:lnSpc>
              <a:spcBef>
                <a:spcPts val="935"/>
              </a:spcBef>
              <a:buClr>
                <a:srgbClr val="0090D0"/>
              </a:buClr>
              <a:buSzPts val="200"/>
              <a:buFont typeface="Arial"/>
              <a:buChar char="•"/>
              <a:tabLst>
                <a:tab pos="31750" algn="l"/>
              </a:tabLst>
            </a:pPr>
            <a:r>
              <a:rPr sz="2400" spc="-5" dirty="0">
                <a:solidFill>
                  <a:srgbClr val="FFFFFF"/>
                </a:solidFill>
                <a:latin typeface="Calibri"/>
                <a:cs typeface="Calibri"/>
              </a:rPr>
              <a:t>Participants evaluation</a:t>
            </a:r>
            <a:r>
              <a:rPr sz="2400" spc="-45" dirty="0">
                <a:solidFill>
                  <a:srgbClr val="FFFFFF"/>
                </a:solidFill>
                <a:latin typeface="Calibri"/>
                <a:cs typeface="Calibri"/>
              </a:rPr>
              <a:t> </a:t>
            </a:r>
            <a:r>
              <a:rPr sz="2400" dirty="0">
                <a:solidFill>
                  <a:srgbClr val="FFFFFF"/>
                </a:solidFill>
                <a:latin typeface="Calibri"/>
                <a:cs typeface="Calibri"/>
              </a:rPr>
              <a:t>form</a:t>
            </a:r>
            <a:endParaRPr sz="2400">
              <a:latin typeface="Calibri"/>
              <a:cs typeface="Calibri"/>
            </a:endParaRPr>
          </a:p>
        </p:txBody>
      </p:sp>
      <p:sp>
        <p:nvSpPr>
          <p:cNvPr id="9" name="object 9"/>
          <p:cNvSpPr/>
          <p:nvPr/>
        </p:nvSpPr>
        <p:spPr>
          <a:xfrm>
            <a:off x="406398" y="1278164"/>
            <a:ext cx="5317678" cy="38054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731770" cy="513080"/>
          </a:xfrm>
          <a:prstGeom prst="rect">
            <a:avLst/>
          </a:prstGeom>
        </p:spPr>
        <p:txBody>
          <a:bodyPr vert="horz" wrap="square" lIns="0" tIns="12700" rIns="0" bIns="0" rtlCol="0">
            <a:spAutoFit/>
          </a:bodyPr>
          <a:lstStyle/>
          <a:p>
            <a:pPr marL="12700">
              <a:lnSpc>
                <a:spcPct val="100000"/>
              </a:lnSpc>
              <a:spcBef>
                <a:spcPts val="100"/>
              </a:spcBef>
            </a:pPr>
            <a:r>
              <a:rPr sz="3200" spc="-5" dirty="0"/>
              <a:t>Agenda part</a:t>
            </a:r>
            <a:r>
              <a:rPr sz="3200" spc="-85" dirty="0"/>
              <a:t> </a:t>
            </a:r>
            <a:r>
              <a:rPr sz="3200" dirty="0"/>
              <a:t>2</a:t>
            </a:r>
            <a:endParaRPr sz="3200"/>
          </a:p>
        </p:txBody>
      </p:sp>
      <p:sp>
        <p:nvSpPr>
          <p:cNvPr id="3" name="object 3"/>
          <p:cNvSpPr txBox="1"/>
          <p:nvPr/>
        </p:nvSpPr>
        <p:spPr>
          <a:xfrm>
            <a:off x="715312" y="1680972"/>
            <a:ext cx="814705" cy="3174365"/>
          </a:xfrm>
          <a:prstGeom prst="rect">
            <a:avLst/>
          </a:prstGeom>
        </p:spPr>
        <p:txBody>
          <a:bodyPr vert="horz" wrap="square" lIns="0" tIns="100965" rIns="0" bIns="0" rtlCol="0">
            <a:spAutoFit/>
          </a:bodyPr>
          <a:lstStyle/>
          <a:p>
            <a:pPr marL="12700">
              <a:lnSpc>
                <a:spcPct val="100000"/>
              </a:lnSpc>
              <a:spcBef>
                <a:spcPts val="795"/>
              </a:spcBef>
            </a:pPr>
            <a:r>
              <a:rPr sz="2000" b="1" spc="-5" dirty="0">
                <a:solidFill>
                  <a:srgbClr val="0070C0"/>
                </a:solidFill>
                <a:latin typeface="Arial"/>
                <a:cs typeface="Arial"/>
              </a:rPr>
              <a:t>Part</a:t>
            </a:r>
            <a:r>
              <a:rPr sz="2000" b="1" spc="-85" dirty="0">
                <a:solidFill>
                  <a:srgbClr val="0070C0"/>
                </a:solidFill>
                <a:latin typeface="Arial"/>
                <a:cs typeface="Arial"/>
              </a:rPr>
              <a:t> </a:t>
            </a:r>
            <a:r>
              <a:rPr sz="2000" b="1" spc="-5" dirty="0">
                <a:solidFill>
                  <a:srgbClr val="0070C0"/>
                </a:solidFill>
                <a:latin typeface="Arial"/>
                <a:cs typeface="Arial"/>
              </a:rPr>
              <a:t>2:</a:t>
            </a:r>
            <a:endParaRPr sz="2000">
              <a:latin typeface="Arial"/>
              <a:cs typeface="Arial"/>
            </a:endParaRPr>
          </a:p>
          <a:p>
            <a:pPr marL="12700">
              <a:lnSpc>
                <a:spcPct val="100000"/>
              </a:lnSpc>
              <a:spcBef>
                <a:spcPts val="695"/>
              </a:spcBef>
            </a:pPr>
            <a:r>
              <a:rPr sz="2000" spc="-5" dirty="0">
                <a:solidFill>
                  <a:srgbClr val="383838"/>
                </a:solidFill>
                <a:latin typeface="Arial"/>
                <a:cs typeface="Arial"/>
              </a:rPr>
              <a:t>09:00</a:t>
            </a:r>
            <a:endParaRPr sz="2000">
              <a:latin typeface="Arial"/>
              <a:cs typeface="Arial"/>
            </a:endParaRPr>
          </a:p>
          <a:p>
            <a:pPr marL="12700">
              <a:lnSpc>
                <a:spcPct val="100000"/>
              </a:lnSpc>
              <a:spcBef>
                <a:spcPts val="695"/>
              </a:spcBef>
            </a:pPr>
            <a:r>
              <a:rPr sz="2000" spc="-5" dirty="0">
                <a:solidFill>
                  <a:srgbClr val="383838"/>
                </a:solidFill>
                <a:latin typeface="Arial"/>
                <a:cs typeface="Arial"/>
              </a:rPr>
              <a:t>09:15</a:t>
            </a:r>
            <a:endParaRPr sz="2000">
              <a:latin typeface="Arial"/>
              <a:cs typeface="Arial"/>
            </a:endParaRPr>
          </a:p>
          <a:p>
            <a:pPr marL="12700">
              <a:lnSpc>
                <a:spcPct val="100000"/>
              </a:lnSpc>
              <a:spcBef>
                <a:spcPts val="720"/>
              </a:spcBef>
            </a:pPr>
            <a:r>
              <a:rPr sz="2000" spc="-5" dirty="0">
                <a:solidFill>
                  <a:srgbClr val="383838"/>
                </a:solidFill>
                <a:latin typeface="Arial"/>
                <a:cs typeface="Arial"/>
              </a:rPr>
              <a:t>10:30</a:t>
            </a:r>
            <a:endParaRPr sz="2000">
              <a:latin typeface="Arial"/>
              <a:cs typeface="Arial"/>
            </a:endParaRPr>
          </a:p>
          <a:p>
            <a:pPr marL="12700">
              <a:lnSpc>
                <a:spcPct val="100000"/>
              </a:lnSpc>
              <a:spcBef>
                <a:spcPts val="695"/>
              </a:spcBef>
            </a:pPr>
            <a:r>
              <a:rPr sz="2000" spc="-5" dirty="0">
                <a:solidFill>
                  <a:srgbClr val="383838"/>
                </a:solidFill>
                <a:latin typeface="Arial"/>
                <a:cs typeface="Arial"/>
              </a:rPr>
              <a:t>10:45</a:t>
            </a:r>
            <a:endParaRPr sz="2000">
              <a:latin typeface="Arial"/>
              <a:cs typeface="Arial"/>
            </a:endParaRPr>
          </a:p>
          <a:p>
            <a:pPr marL="12700">
              <a:lnSpc>
                <a:spcPct val="100000"/>
              </a:lnSpc>
              <a:spcBef>
                <a:spcPts val="700"/>
              </a:spcBef>
            </a:pPr>
            <a:r>
              <a:rPr sz="2000" spc="-5" dirty="0">
                <a:solidFill>
                  <a:srgbClr val="383838"/>
                </a:solidFill>
                <a:latin typeface="Arial"/>
                <a:cs typeface="Arial"/>
              </a:rPr>
              <a:t>11:30</a:t>
            </a:r>
            <a:endParaRPr sz="2000">
              <a:latin typeface="Arial"/>
              <a:cs typeface="Arial"/>
            </a:endParaRPr>
          </a:p>
          <a:p>
            <a:pPr marL="12700">
              <a:lnSpc>
                <a:spcPct val="100000"/>
              </a:lnSpc>
              <a:spcBef>
                <a:spcPts val="695"/>
              </a:spcBef>
            </a:pPr>
            <a:r>
              <a:rPr sz="2000" spc="-5" dirty="0">
                <a:solidFill>
                  <a:srgbClr val="383838"/>
                </a:solidFill>
                <a:latin typeface="Arial"/>
                <a:cs typeface="Arial"/>
              </a:rPr>
              <a:t>12:00</a:t>
            </a:r>
            <a:endParaRPr sz="2000">
              <a:latin typeface="Arial"/>
              <a:cs typeface="Arial"/>
            </a:endParaRPr>
          </a:p>
          <a:p>
            <a:pPr marL="12700">
              <a:lnSpc>
                <a:spcPct val="100000"/>
              </a:lnSpc>
              <a:spcBef>
                <a:spcPts val="695"/>
              </a:spcBef>
            </a:pPr>
            <a:r>
              <a:rPr sz="2000" spc="-5" dirty="0">
                <a:solidFill>
                  <a:srgbClr val="383838"/>
                </a:solidFill>
                <a:latin typeface="Arial"/>
                <a:cs typeface="Arial"/>
              </a:rPr>
              <a:t>12:30</a:t>
            </a:r>
            <a:endParaRPr sz="2000">
              <a:latin typeface="Arial"/>
              <a:cs typeface="Arial"/>
            </a:endParaRPr>
          </a:p>
        </p:txBody>
      </p:sp>
      <p:sp>
        <p:nvSpPr>
          <p:cNvPr id="4" name="object 4"/>
          <p:cNvSpPr txBox="1"/>
          <p:nvPr/>
        </p:nvSpPr>
        <p:spPr>
          <a:xfrm>
            <a:off x="1629712" y="2074164"/>
            <a:ext cx="4368800" cy="2781300"/>
          </a:xfrm>
          <a:prstGeom prst="rect">
            <a:avLst/>
          </a:prstGeom>
        </p:spPr>
        <p:txBody>
          <a:bodyPr vert="horz" wrap="square" lIns="0" tIns="100965" rIns="0" bIns="0" rtlCol="0">
            <a:spAutoFit/>
          </a:bodyPr>
          <a:lstStyle/>
          <a:p>
            <a:pPr marL="12700">
              <a:lnSpc>
                <a:spcPct val="100000"/>
              </a:lnSpc>
              <a:spcBef>
                <a:spcPts val="795"/>
              </a:spcBef>
            </a:pPr>
            <a:r>
              <a:rPr sz="2000" dirty="0">
                <a:solidFill>
                  <a:srgbClr val="383838"/>
                </a:solidFill>
                <a:latin typeface="Arial"/>
                <a:cs typeface="Arial"/>
              </a:rPr>
              <a:t>Re-cap</a:t>
            </a:r>
            <a:endParaRPr sz="2000">
              <a:latin typeface="Arial"/>
              <a:cs typeface="Arial"/>
            </a:endParaRPr>
          </a:p>
          <a:p>
            <a:pPr marL="12700">
              <a:lnSpc>
                <a:spcPct val="100000"/>
              </a:lnSpc>
              <a:spcBef>
                <a:spcPts val="695"/>
              </a:spcBef>
            </a:pPr>
            <a:r>
              <a:rPr sz="2000" spc="-5" dirty="0">
                <a:solidFill>
                  <a:srgbClr val="383838"/>
                </a:solidFill>
                <a:latin typeface="Arial"/>
                <a:cs typeface="Arial"/>
              </a:rPr>
              <a:t>Strengths </a:t>
            </a:r>
            <a:r>
              <a:rPr sz="2000" dirty="0">
                <a:solidFill>
                  <a:srgbClr val="383838"/>
                </a:solidFill>
                <a:latin typeface="Arial"/>
                <a:cs typeface="Arial"/>
              </a:rPr>
              <a:t>&amp; </a:t>
            </a:r>
            <a:r>
              <a:rPr sz="2000" spc="-5" dirty="0">
                <a:solidFill>
                  <a:srgbClr val="383838"/>
                </a:solidFill>
                <a:latin typeface="Arial"/>
                <a:cs typeface="Arial"/>
              </a:rPr>
              <a:t>Gaps </a:t>
            </a:r>
            <a:r>
              <a:rPr sz="2000" dirty="0">
                <a:solidFill>
                  <a:srgbClr val="383838"/>
                </a:solidFill>
                <a:latin typeface="Arial"/>
                <a:cs typeface="Arial"/>
              </a:rPr>
              <a:t>analysis </a:t>
            </a:r>
            <a:r>
              <a:rPr sz="1800" i="1" spc="-5" dirty="0">
                <a:solidFill>
                  <a:srgbClr val="383838"/>
                </a:solidFill>
                <a:latin typeface="Arial"/>
                <a:cs typeface="Arial"/>
              </a:rPr>
              <a:t>(group</a:t>
            </a:r>
            <a:r>
              <a:rPr sz="1800" i="1" spc="-55" dirty="0">
                <a:solidFill>
                  <a:srgbClr val="383838"/>
                </a:solidFill>
                <a:latin typeface="Arial"/>
                <a:cs typeface="Arial"/>
              </a:rPr>
              <a:t> </a:t>
            </a:r>
            <a:r>
              <a:rPr sz="1800" i="1" spc="-5" dirty="0">
                <a:solidFill>
                  <a:srgbClr val="383838"/>
                </a:solidFill>
                <a:latin typeface="Arial"/>
                <a:cs typeface="Arial"/>
              </a:rPr>
              <a:t>work)</a:t>
            </a:r>
            <a:endParaRPr sz="1800">
              <a:latin typeface="Arial"/>
              <a:cs typeface="Arial"/>
            </a:endParaRPr>
          </a:p>
          <a:p>
            <a:pPr marL="12700" marR="1257300">
              <a:lnSpc>
                <a:spcPct val="129000"/>
              </a:lnSpc>
              <a:spcBef>
                <a:spcPts val="25"/>
              </a:spcBef>
            </a:pPr>
            <a:r>
              <a:rPr sz="2000" spc="-5" dirty="0">
                <a:solidFill>
                  <a:srgbClr val="383838"/>
                </a:solidFill>
                <a:latin typeface="Arial"/>
                <a:cs typeface="Arial"/>
              </a:rPr>
              <a:t>Coffee break (15 </a:t>
            </a:r>
            <a:r>
              <a:rPr sz="2000" dirty="0">
                <a:solidFill>
                  <a:srgbClr val="383838"/>
                </a:solidFill>
                <a:latin typeface="Arial"/>
                <a:cs typeface="Arial"/>
              </a:rPr>
              <a:t>min)  </a:t>
            </a:r>
            <a:r>
              <a:rPr sz="2000" spc="-5" dirty="0">
                <a:solidFill>
                  <a:srgbClr val="383838"/>
                </a:solidFill>
                <a:latin typeface="Arial"/>
                <a:cs typeface="Arial"/>
              </a:rPr>
              <a:t>Action </a:t>
            </a:r>
            <a:r>
              <a:rPr sz="2000" dirty="0">
                <a:solidFill>
                  <a:srgbClr val="383838"/>
                </a:solidFill>
                <a:latin typeface="Arial"/>
                <a:cs typeface="Arial"/>
              </a:rPr>
              <a:t>planning </a:t>
            </a:r>
            <a:r>
              <a:rPr sz="1800" i="1" spc="-5" dirty="0">
                <a:solidFill>
                  <a:srgbClr val="383838"/>
                </a:solidFill>
                <a:latin typeface="Arial"/>
                <a:cs typeface="Arial"/>
              </a:rPr>
              <a:t>(group</a:t>
            </a:r>
            <a:r>
              <a:rPr sz="1800" i="1" spc="-45" dirty="0">
                <a:solidFill>
                  <a:srgbClr val="383838"/>
                </a:solidFill>
                <a:latin typeface="Arial"/>
                <a:cs typeface="Arial"/>
              </a:rPr>
              <a:t> </a:t>
            </a:r>
            <a:r>
              <a:rPr sz="1800" i="1" spc="-5" dirty="0">
                <a:solidFill>
                  <a:srgbClr val="383838"/>
                </a:solidFill>
                <a:latin typeface="Arial"/>
                <a:cs typeface="Arial"/>
              </a:rPr>
              <a:t>work)</a:t>
            </a:r>
            <a:endParaRPr sz="1800">
              <a:latin typeface="Arial"/>
              <a:cs typeface="Arial"/>
            </a:endParaRPr>
          </a:p>
          <a:p>
            <a:pPr marL="12700" marR="702945">
              <a:lnSpc>
                <a:spcPct val="129000"/>
              </a:lnSpc>
            </a:pPr>
            <a:r>
              <a:rPr sz="2000" dirty="0">
                <a:solidFill>
                  <a:srgbClr val="383838"/>
                </a:solidFill>
                <a:latin typeface="Arial"/>
                <a:cs typeface="Arial"/>
              </a:rPr>
              <a:t>Consolidation in plenary</a:t>
            </a:r>
            <a:r>
              <a:rPr sz="2000" spc="-110" dirty="0">
                <a:solidFill>
                  <a:srgbClr val="383838"/>
                </a:solidFill>
                <a:latin typeface="Arial"/>
                <a:cs typeface="Arial"/>
              </a:rPr>
              <a:t> </a:t>
            </a:r>
            <a:r>
              <a:rPr sz="2000" dirty="0">
                <a:solidFill>
                  <a:srgbClr val="383838"/>
                </a:solidFill>
                <a:latin typeface="Arial"/>
                <a:cs typeface="Arial"/>
              </a:rPr>
              <a:t>session  </a:t>
            </a:r>
            <a:r>
              <a:rPr sz="2000" spc="-5" dirty="0">
                <a:solidFill>
                  <a:srgbClr val="383838"/>
                </a:solidFill>
                <a:latin typeface="Arial"/>
                <a:cs typeface="Arial"/>
              </a:rPr>
              <a:t>Wrap </a:t>
            </a:r>
            <a:r>
              <a:rPr sz="2000" dirty="0">
                <a:solidFill>
                  <a:srgbClr val="383838"/>
                </a:solidFill>
                <a:latin typeface="Arial"/>
                <a:cs typeface="Arial"/>
              </a:rPr>
              <a:t>up and next</a:t>
            </a:r>
            <a:r>
              <a:rPr sz="2000" spc="-60" dirty="0">
                <a:solidFill>
                  <a:srgbClr val="383838"/>
                </a:solidFill>
                <a:latin typeface="Arial"/>
                <a:cs typeface="Arial"/>
              </a:rPr>
              <a:t> </a:t>
            </a:r>
            <a:r>
              <a:rPr sz="2000" spc="-5" dirty="0">
                <a:solidFill>
                  <a:srgbClr val="383838"/>
                </a:solidFill>
                <a:latin typeface="Arial"/>
                <a:cs typeface="Arial"/>
              </a:rPr>
              <a:t>steps</a:t>
            </a:r>
            <a:endParaRPr sz="2000">
              <a:latin typeface="Arial"/>
              <a:cs typeface="Arial"/>
            </a:endParaRPr>
          </a:p>
          <a:p>
            <a:pPr marL="12700">
              <a:lnSpc>
                <a:spcPct val="100000"/>
              </a:lnSpc>
              <a:spcBef>
                <a:spcPts val="695"/>
              </a:spcBef>
            </a:pPr>
            <a:r>
              <a:rPr sz="2000" dirty="0">
                <a:solidFill>
                  <a:srgbClr val="383838"/>
                </a:solidFill>
                <a:latin typeface="Arial"/>
                <a:cs typeface="Arial"/>
              </a:rPr>
              <a:t>Closing</a:t>
            </a:r>
            <a:endParaRPr sz="2000">
              <a:latin typeface="Arial"/>
              <a:cs typeface="Arial"/>
            </a:endParaRPr>
          </a:p>
        </p:txBody>
      </p:sp>
      <p:sp>
        <p:nvSpPr>
          <p:cNvPr id="5" name="object 5"/>
          <p:cNvSpPr/>
          <p:nvPr/>
        </p:nvSpPr>
        <p:spPr>
          <a:xfrm>
            <a:off x="7320656" y="2156618"/>
            <a:ext cx="3862584" cy="254476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5524500" cy="513080"/>
          </a:xfrm>
          <a:prstGeom prst="rect">
            <a:avLst/>
          </a:prstGeom>
        </p:spPr>
        <p:txBody>
          <a:bodyPr vert="horz" wrap="square" lIns="0" tIns="12700" rIns="0" bIns="0" rtlCol="0">
            <a:spAutoFit/>
          </a:bodyPr>
          <a:lstStyle/>
          <a:p>
            <a:pPr marL="12700">
              <a:lnSpc>
                <a:spcPct val="100000"/>
              </a:lnSpc>
              <a:spcBef>
                <a:spcPts val="100"/>
              </a:spcBef>
            </a:pPr>
            <a:r>
              <a:rPr sz="3200" spc="-5" dirty="0"/>
              <a:t>Strengths and </a:t>
            </a:r>
            <a:r>
              <a:rPr sz="3200" spc="-10" dirty="0"/>
              <a:t>gaps</a:t>
            </a:r>
            <a:r>
              <a:rPr sz="3200" spc="-100" dirty="0"/>
              <a:t> </a:t>
            </a:r>
            <a:r>
              <a:rPr sz="3200" spc="-5" dirty="0"/>
              <a:t>analysis</a:t>
            </a:r>
            <a:endParaRPr sz="3200"/>
          </a:p>
        </p:txBody>
      </p:sp>
      <p:grpSp>
        <p:nvGrpSpPr>
          <p:cNvPr id="3" name="object 3"/>
          <p:cNvGrpSpPr/>
          <p:nvPr/>
        </p:nvGrpSpPr>
        <p:grpSpPr>
          <a:xfrm>
            <a:off x="376236" y="901700"/>
            <a:ext cx="4841875" cy="5539105"/>
            <a:chOff x="376236" y="901700"/>
            <a:chExt cx="4841875" cy="5539105"/>
          </a:xfrm>
        </p:grpSpPr>
        <p:sp>
          <p:nvSpPr>
            <p:cNvPr id="4" name="object 4"/>
            <p:cNvSpPr/>
            <p:nvPr/>
          </p:nvSpPr>
          <p:spPr>
            <a:xfrm>
              <a:off x="388936" y="5659436"/>
              <a:ext cx="4816475" cy="768350"/>
            </a:xfrm>
            <a:custGeom>
              <a:avLst/>
              <a:gdLst/>
              <a:ahLst/>
              <a:cxnLst/>
              <a:rect l="l" t="t" r="r" b="b"/>
              <a:pathLst>
                <a:path w="4816475" h="768350">
                  <a:moveTo>
                    <a:pt x="4816475" y="0"/>
                  </a:moveTo>
                  <a:lnTo>
                    <a:pt x="0" y="0"/>
                  </a:lnTo>
                  <a:lnTo>
                    <a:pt x="0" y="768350"/>
                  </a:lnTo>
                  <a:lnTo>
                    <a:pt x="4816475" y="768350"/>
                  </a:lnTo>
                  <a:lnTo>
                    <a:pt x="4816475" y="0"/>
                  </a:lnTo>
                  <a:close/>
                </a:path>
              </a:pathLst>
            </a:custGeom>
            <a:solidFill>
              <a:srgbClr val="004767"/>
            </a:solidFill>
          </p:spPr>
          <p:txBody>
            <a:bodyPr wrap="square" lIns="0" tIns="0" rIns="0" bIns="0" rtlCol="0"/>
            <a:lstStyle/>
            <a:p>
              <a:endParaRPr/>
            </a:p>
          </p:txBody>
        </p:sp>
        <p:sp>
          <p:nvSpPr>
            <p:cNvPr id="5" name="object 5"/>
            <p:cNvSpPr/>
            <p:nvPr/>
          </p:nvSpPr>
          <p:spPr>
            <a:xfrm>
              <a:off x="388936" y="5659436"/>
              <a:ext cx="4816475" cy="768350"/>
            </a:xfrm>
            <a:custGeom>
              <a:avLst/>
              <a:gdLst/>
              <a:ahLst/>
              <a:cxnLst/>
              <a:rect l="l" t="t" r="r" b="b"/>
              <a:pathLst>
                <a:path w="4816475" h="768350">
                  <a:moveTo>
                    <a:pt x="0" y="0"/>
                  </a:moveTo>
                  <a:lnTo>
                    <a:pt x="4816475" y="0"/>
                  </a:lnTo>
                  <a:lnTo>
                    <a:pt x="4816475" y="768350"/>
                  </a:lnTo>
                  <a:lnTo>
                    <a:pt x="0" y="768350"/>
                  </a:lnTo>
                  <a:lnTo>
                    <a:pt x="0" y="0"/>
                  </a:lnTo>
                  <a:close/>
                </a:path>
              </a:pathLst>
            </a:custGeom>
            <a:ln w="25400">
              <a:solidFill>
                <a:srgbClr val="005D85"/>
              </a:solidFill>
            </a:ln>
          </p:spPr>
          <p:txBody>
            <a:bodyPr wrap="square" lIns="0" tIns="0" rIns="0" bIns="0" rtlCol="0"/>
            <a:lstStyle/>
            <a:p>
              <a:endParaRPr/>
            </a:p>
          </p:txBody>
        </p:sp>
        <p:sp>
          <p:nvSpPr>
            <p:cNvPr id="6" name="object 6"/>
            <p:cNvSpPr/>
            <p:nvPr/>
          </p:nvSpPr>
          <p:spPr>
            <a:xfrm>
              <a:off x="388936" y="3740150"/>
              <a:ext cx="4816475" cy="2019300"/>
            </a:xfrm>
            <a:custGeom>
              <a:avLst/>
              <a:gdLst/>
              <a:ahLst/>
              <a:cxnLst/>
              <a:rect l="l" t="t" r="r" b="b"/>
              <a:pathLst>
                <a:path w="4816475" h="2019300">
                  <a:moveTo>
                    <a:pt x="4816475" y="0"/>
                  </a:moveTo>
                  <a:lnTo>
                    <a:pt x="0" y="0"/>
                  </a:lnTo>
                  <a:lnTo>
                    <a:pt x="0" y="1615440"/>
                  </a:lnTo>
                  <a:lnTo>
                    <a:pt x="2408238" y="2019299"/>
                  </a:lnTo>
                  <a:lnTo>
                    <a:pt x="4816475" y="1615440"/>
                  </a:lnTo>
                  <a:lnTo>
                    <a:pt x="4816475" y="0"/>
                  </a:lnTo>
                  <a:close/>
                </a:path>
              </a:pathLst>
            </a:custGeom>
            <a:solidFill>
              <a:srgbClr val="9B9B9B"/>
            </a:solidFill>
          </p:spPr>
          <p:txBody>
            <a:bodyPr wrap="square" lIns="0" tIns="0" rIns="0" bIns="0" rtlCol="0"/>
            <a:lstStyle/>
            <a:p>
              <a:endParaRPr/>
            </a:p>
          </p:txBody>
        </p:sp>
        <p:sp>
          <p:nvSpPr>
            <p:cNvPr id="7" name="object 7"/>
            <p:cNvSpPr/>
            <p:nvPr/>
          </p:nvSpPr>
          <p:spPr>
            <a:xfrm>
              <a:off x="388936" y="3740150"/>
              <a:ext cx="4816475" cy="2019300"/>
            </a:xfrm>
            <a:custGeom>
              <a:avLst/>
              <a:gdLst/>
              <a:ahLst/>
              <a:cxnLst/>
              <a:rect l="l" t="t" r="r" b="b"/>
              <a:pathLst>
                <a:path w="4816475" h="2019300">
                  <a:moveTo>
                    <a:pt x="0" y="0"/>
                  </a:moveTo>
                  <a:lnTo>
                    <a:pt x="4816475" y="0"/>
                  </a:lnTo>
                  <a:lnTo>
                    <a:pt x="4816475" y="1615440"/>
                  </a:lnTo>
                  <a:lnTo>
                    <a:pt x="2408238" y="2019300"/>
                  </a:lnTo>
                  <a:lnTo>
                    <a:pt x="0" y="1615440"/>
                  </a:lnTo>
                  <a:lnTo>
                    <a:pt x="0" y="0"/>
                  </a:lnTo>
                  <a:close/>
                </a:path>
              </a:pathLst>
            </a:custGeom>
            <a:ln w="25400">
              <a:solidFill>
                <a:srgbClr val="005D85"/>
              </a:solidFill>
            </a:ln>
          </p:spPr>
          <p:txBody>
            <a:bodyPr wrap="square" lIns="0" tIns="0" rIns="0" bIns="0" rtlCol="0"/>
            <a:lstStyle/>
            <a:p>
              <a:endParaRPr/>
            </a:p>
          </p:txBody>
        </p:sp>
        <p:sp>
          <p:nvSpPr>
            <p:cNvPr id="8" name="object 8"/>
            <p:cNvSpPr/>
            <p:nvPr/>
          </p:nvSpPr>
          <p:spPr>
            <a:xfrm>
              <a:off x="388936" y="2343150"/>
              <a:ext cx="4816475" cy="1473200"/>
            </a:xfrm>
            <a:custGeom>
              <a:avLst/>
              <a:gdLst/>
              <a:ahLst/>
              <a:cxnLst/>
              <a:rect l="l" t="t" r="r" b="b"/>
              <a:pathLst>
                <a:path w="4816475" h="1473200">
                  <a:moveTo>
                    <a:pt x="4816475" y="0"/>
                  </a:moveTo>
                  <a:lnTo>
                    <a:pt x="0" y="0"/>
                  </a:lnTo>
                  <a:lnTo>
                    <a:pt x="0" y="1178560"/>
                  </a:lnTo>
                  <a:lnTo>
                    <a:pt x="2408238" y="1473200"/>
                  </a:lnTo>
                  <a:lnTo>
                    <a:pt x="4816475" y="1178560"/>
                  </a:lnTo>
                  <a:lnTo>
                    <a:pt x="4816475" y="0"/>
                  </a:lnTo>
                  <a:close/>
                </a:path>
              </a:pathLst>
            </a:custGeom>
            <a:solidFill>
              <a:srgbClr val="BCBCBC"/>
            </a:solidFill>
          </p:spPr>
          <p:txBody>
            <a:bodyPr wrap="square" lIns="0" tIns="0" rIns="0" bIns="0" rtlCol="0"/>
            <a:lstStyle/>
            <a:p>
              <a:endParaRPr/>
            </a:p>
          </p:txBody>
        </p:sp>
        <p:sp>
          <p:nvSpPr>
            <p:cNvPr id="9" name="object 9"/>
            <p:cNvSpPr/>
            <p:nvPr/>
          </p:nvSpPr>
          <p:spPr>
            <a:xfrm>
              <a:off x="388936" y="2343150"/>
              <a:ext cx="4816475" cy="1473200"/>
            </a:xfrm>
            <a:custGeom>
              <a:avLst/>
              <a:gdLst/>
              <a:ahLst/>
              <a:cxnLst/>
              <a:rect l="l" t="t" r="r" b="b"/>
              <a:pathLst>
                <a:path w="4816475" h="1473200">
                  <a:moveTo>
                    <a:pt x="0" y="0"/>
                  </a:moveTo>
                  <a:lnTo>
                    <a:pt x="4816475" y="0"/>
                  </a:lnTo>
                  <a:lnTo>
                    <a:pt x="4816475" y="1178560"/>
                  </a:lnTo>
                  <a:lnTo>
                    <a:pt x="2408238" y="1473200"/>
                  </a:lnTo>
                  <a:lnTo>
                    <a:pt x="0" y="1178560"/>
                  </a:lnTo>
                  <a:lnTo>
                    <a:pt x="0" y="0"/>
                  </a:lnTo>
                  <a:close/>
                </a:path>
              </a:pathLst>
            </a:custGeom>
            <a:ln w="25400">
              <a:solidFill>
                <a:srgbClr val="005D85"/>
              </a:solidFill>
            </a:ln>
          </p:spPr>
          <p:txBody>
            <a:bodyPr wrap="square" lIns="0" tIns="0" rIns="0" bIns="0" rtlCol="0"/>
            <a:lstStyle/>
            <a:p>
              <a:endParaRPr/>
            </a:p>
          </p:txBody>
        </p:sp>
        <p:sp>
          <p:nvSpPr>
            <p:cNvPr id="10" name="object 10"/>
            <p:cNvSpPr/>
            <p:nvPr/>
          </p:nvSpPr>
          <p:spPr>
            <a:xfrm>
              <a:off x="388936" y="914400"/>
              <a:ext cx="4816475" cy="1475105"/>
            </a:xfrm>
            <a:custGeom>
              <a:avLst/>
              <a:gdLst/>
              <a:ahLst/>
              <a:cxnLst/>
              <a:rect l="l" t="t" r="r" b="b"/>
              <a:pathLst>
                <a:path w="4816475" h="1475105">
                  <a:moveTo>
                    <a:pt x="4816475" y="0"/>
                  </a:moveTo>
                  <a:lnTo>
                    <a:pt x="0" y="0"/>
                  </a:lnTo>
                  <a:lnTo>
                    <a:pt x="0" y="1179829"/>
                  </a:lnTo>
                  <a:lnTo>
                    <a:pt x="2408238" y="1474787"/>
                  </a:lnTo>
                  <a:lnTo>
                    <a:pt x="4816475" y="1179829"/>
                  </a:lnTo>
                  <a:lnTo>
                    <a:pt x="4816475" y="0"/>
                  </a:lnTo>
                  <a:close/>
                </a:path>
              </a:pathLst>
            </a:custGeom>
            <a:solidFill>
              <a:srgbClr val="E7E6E6"/>
            </a:solidFill>
          </p:spPr>
          <p:txBody>
            <a:bodyPr wrap="square" lIns="0" tIns="0" rIns="0" bIns="0" rtlCol="0"/>
            <a:lstStyle/>
            <a:p>
              <a:endParaRPr/>
            </a:p>
          </p:txBody>
        </p:sp>
        <p:sp>
          <p:nvSpPr>
            <p:cNvPr id="11" name="object 11"/>
            <p:cNvSpPr/>
            <p:nvPr/>
          </p:nvSpPr>
          <p:spPr>
            <a:xfrm>
              <a:off x="388936" y="914400"/>
              <a:ext cx="4816475" cy="1475105"/>
            </a:xfrm>
            <a:custGeom>
              <a:avLst/>
              <a:gdLst/>
              <a:ahLst/>
              <a:cxnLst/>
              <a:rect l="l" t="t" r="r" b="b"/>
              <a:pathLst>
                <a:path w="4816475" h="1475105">
                  <a:moveTo>
                    <a:pt x="0" y="0"/>
                  </a:moveTo>
                  <a:lnTo>
                    <a:pt x="4816475" y="0"/>
                  </a:lnTo>
                  <a:lnTo>
                    <a:pt x="4816475" y="1179830"/>
                  </a:lnTo>
                  <a:lnTo>
                    <a:pt x="2408238" y="1474787"/>
                  </a:lnTo>
                  <a:lnTo>
                    <a:pt x="0" y="1179830"/>
                  </a:lnTo>
                  <a:lnTo>
                    <a:pt x="0" y="0"/>
                  </a:lnTo>
                  <a:close/>
                </a:path>
              </a:pathLst>
            </a:custGeom>
            <a:ln w="25400">
              <a:solidFill>
                <a:srgbClr val="005D85"/>
              </a:solidFill>
            </a:ln>
          </p:spPr>
          <p:txBody>
            <a:bodyPr wrap="square" lIns="0" tIns="0" rIns="0" bIns="0" rtlCol="0"/>
            <a:lstStyle/>
            <a:p>
              <a:endParaRPr/>
            </a:p>
          </p:txBody>
        </p:sp>
      </p:grpSp>
      <p:sp>
        <p:nvSpPr>
          <p:cNvPr id="12" name="object 12"/>
          <p:cNvSpPr txBox="1"/>
          <p:nvPr/>
        </p:nvSpPr>
        <p:spPr>
          <a:xfrm>
            <a:off x="539748" y="1235964"/>
            <a:ext cx="4515485" cy="5052060"/>
          </a:xfrm>
          <a:prstGeom prst="rect">
            <a:avLst/>
          </a:prstGeom>
        </p:spPr>
        <p:txBody>
          <a:bodyPr vert="horz" wrap="square" lIns="0" tIns="12700" rIns="0" bIns="0" rtlCol="0">
            <a:spAutoFit/>
          </a:bodyPr>
          <a:lstStyle/>
          <a:p>
            <a:pPr algn="ctr">
              <a:lnSpc>
                <a:spcPct val="100000"/>
              </a:lnSpc>
              <a:spcBef>
                <a:spcPts val="100"/>
              </a:spcBef>
            </a:pPr>
            <a:r>
              <a:rPr sz="3200" spc="-5" dirty="0">
                <a:latin typeface="Arial"/>
                <a:cs typeface="Arial"/>
              </a:rPr>
              <a:t>Review strengths </a:t>
            </a:r>
            <a:r>
              <a:rPr sz="3200" dirty="0">
                <a:latin typeface="Arial"/>
                <a:cs typeface="Arial"/>
              </a:rPr>
              <a:t>&amp;</a:t>
            </a:r>
            <a:r>
              <a:rPr sz="3200" spc="-60" dirty="0">
                <a:latin typeface="Arial"/>
                <a:cs typeface="Arial"/>
              </a:rPr>
              <a:t> </a:t>
            </a:r>
            <a:r>
              <a:rPr sz="3200" spc="-5" dirty="0">
                <a:latin typeface="Arial"/>
                <a:cs typeface="Arial"/>
              </a:rPr>
              <a:t>gaps</a:t>
            </a:r>
            <a:endParaRPr sz="3200">
              <a:latin typeface="Arial"/>
              <a:cs typeface="Arial"/>
            </a:endParaRPr>
          </a:p>
          <a:p>
            <a:pPr>
              <a:lnSpc>
                <a:spcPct val="100000"/>
              </a:lnSpc>
            </a:pPr>
            <a:endParaRPr sz="3500">
              <a:latin typeface="Arial"/>
              <a:cs typeface="Arial"/>
            </a:endParaRPr>
          </a:p>
          <a:p>
            <a:pPr>
              <a:lnSpc>
                <a:spcPct val="100000"/>
              </a:lnSpc>
              <a:spcBef>
                <a:spcPts val="30"/>
              </a:spcBef>
            </a:pPr>
            <a:endParaRPr sz="2900">
              <a:latin typeface="Arial"/>
              <a:cs typeface="Arial"/>
            </a:endParaRPr>
          </a:p>
          <a:p>
            <a:pPr algn="ctr">
              <a:lnSpc>
                <a:spcPct val="100000"/>
              </a:lnSpc>
            </a:pPr>
            <a:r>
              <a:rPr sz="3200" spc="-5" dirty="0">
                <a:latin typeface="Arial"/>
                <a:cs typeface="Arial"/>
              </a:rPr>
              <a:t>Check</a:t>
            </a:r>
            <a:r>
              <a:rPr sz="3200" spc="-70" dirty="0">
                <a:latin typeface="Arial"/>
                <a:cs typeface="Arial"/>
              </a:rPr>
              <a:t> </a:t>
            </a:r>
            <a:r>
              <a:rPr sz="3200" spc="-5" dirty="0">
                <a:latin typeface="Arial"/>
                <a:cs typeface="Arial"/>
              </a:rPr>
              <a:t>assumptions</a:t>
            </a:r>
            <a:endParaRPr sz="3200">
              <a:latin typeface="Arial"/>
              <a:cs typeface="Arial"/>
            </a:endParaRPr>
          </a:p>
          <a:p>
            <a:pPr>
              <a:lnSpc>
                <a:spcPct val="100000"/>
              </a:lnSpc>
              <a:spcBef>
                <a:spcPts val="25"/>
              </a:spcBef>
            </a:pPr>
            <a:endParaRPr sz="4350">
              <a:latin typeface="Arial"/>
              <a:cs typeface="Arial"/>
            </a:endParaRPr>
          </a:p>
          <a:p>
            <a:pPr marL="170815" marR="163195" algn="ctr">
              <a:lnSpc>
                <a:spcPct val="100299"/>
              </a:lnSpc>
              <a:spcBef>
                <a:spcPts val="5"/>
              </a:spcBef>
            </a:pPr>
            <a:r>
              <a:rPr sz="3200" spc="-5" dirty="0">
                <a:latin typeface="Arial"/>
                <a:cs typeface="Arial"/>
              </a:rPr>
              <a:t>Propose ideas to  enhance your</a:t>
            </a:r>
            <a:r>
              <a:rPr sz="3200" spc="-65" dirty="0">
                <a:latin typeface="Arial"/>
                <a:cs typeface="Arial"/>
              </a:rPr>
              <a:t> </a:t>
            </a:r>
            <a:r>
              <a:rPr sz="3200" spc="-5" dirty="0">
                <a:latin typeface="Arial"/>
                <a:cs typeface="Arial"/>
              </a:rPr>
              <a:t>systems,  plans </a:t>
            </a:r>
            <a:r>
              <a:rPr sz="3200" dirty="0">
                <a:latin typeface="Arial"/>
                <a:cs typeface="Arial"/>
              </a:rPr>
              <a:t>&amp;</a:t>
            </a:r>
            <a:r>
              <a:rPr sz="3200" spc="-35" dirty="0">
                <a:latin typeface="Arial"/>
                <a:cs typeface="Arial"/>
              </a:rPr>
              <a:t> </a:t>
            </a:r>
            <a:r>
              <a:rPr sz="3200" spc="-5" dirty="0">
                <a:latin typeface="Arial"/>
                <a:cs typeface="Arial"/>
              </a:rPr>
              <a:t>Procedures</a:t>
            </a:r>
            <a:endParaRPr sz="3200">
              <a:latin typeface="Arial"/>
              <a:cs typeface="Arial"/>
            </a:endParaRPr>
          </a:p>
          <a:p>
            <a:pPr>
              <a:lnSpc>
                <a:spcPct val="100000"/>
              </a:lnSpc>
              <a:spcBef>
                <a:spcPts val="50"/>
              </a:spcBef>
            </a:pPr>
            <a:endParaRPr sz="3500">
              <a:latin typeface="Arial"/>
              <a:cs typeface="Arial"/>
            </a:endParaRPr>
          </a:p>
          <a:p>
            <a:pPr algn="ctr">
              <a:lnSpc>
                <a:spcPct val="100000"/>
              </a:lnSpc>
              <a:spcBef>
                <a:spcPts val="5"/>
              </a:spcBef>
            </a:pPr>
            <a:r>
              <a:rPr sz="3200" b="1" spc="-5" dirty="0">
                <a:solidFill>
                  <a:srgbClr val="FFFFFF"/>
                </a:solidFill>
                <a:latin typeface="Arial"/>
                <a:cs typeface="Arial"/>
              </a:rPr>
              <a:t>ACTION</a:t>
            </a:r>
            <a:r>
              <a:rPr sz="3200" b="1" spc="-10" dirty="0">
                <a:solidFill>
                  <a:srgbClr val="FFFFFF"/>
                </a:solidFill>
                <a:latin typeface="Arial"/>
                <a:cs typeface="Arial"/>
              </a:rPr>
              <a:t> </a:t>
            </a:r>
            <a:r>
              <a:rPr sz="3200" b="1" spc="-5" dirty="0">
                <a:solidFill>
                  <a:srgbClr val="FFFFFF"/>
                </a:solidFill>
                <a:latin typeface="Arial"/>
                <a:cs typeface="Arial"/>
              </a:rPr>
              <a:t>PLAN</a:t>
            </a:r>
            <a:endParaRPr sz="3200">
              <a:latin typeface="Arial"/>
              <a:cs typeface="Arial"/>
            </a:endParaRPr>
          </a:p>
        </p:txBody>
      </p:sp>
      <p:sp>
        <p:nvSpPr>
          <p:cNvPr id="13" name="object 13"/>
          <p:cNvSpPr txBox="1"/>
          <p:nvPr/>
        </p:nvSpPr>
        <p:spPr>
          <a:xfrm>
            <a:off x="5920724" y="983996"/>
            <a:ext cx="4441190" cy="1147445"/>
          </a:xfrm>
          <a:prstGeom prst="rect">
            <a:avLst/>
          </a:prstGeom>
        </p:spPr>
        <p:txBody>
          <a:bodyPr vert="horz" wrap="square" lIns="0" tIns="158750" rIns="0" bIns="0" rtlCol="0">
            <a:spAutoFit/>
          </a:bodyPr>
          <a:lstStyle/>
          <a:p>
            <a:pPr marL="12700">
              <a:lnSpc>
                <a:spcPct val="100000"/>
              </a:lnSpc>
              <a:spcBef>
                <a:spcPts val="1250"/>
              </a:spcBef>
            </a:pPr>
            <a:r>
              <a:rPr sz="1800" b="1" u="heavy" dirty="0">
                <a:uFill>
                  <a:solidFill>
                    <a:srgbClr val="000000"/>
                  </a:solidFill>
                </a:uFill>
                <a:latin typeface="Arial"/>
                <a:cs typeface="Arial"/>
              </a:rPr>
              <a:t>TASKS:</a:t>
            </a:r>
            <a:endParaRPr sz="1800">
              <a:latin typeface="Arial"/>
              <a:cs typeface="Arial"/>
            </a:endParaRPr>
          </a:p>
          <a:p>
            <a:pPr marL="12700" marR="5080">
              <a:lnSpc>
                <a:spcPct val="102200"/>
              </a:lnSpc>
              <a:spcBef>
                <a:spcPts val="1105"/>
              </a:spcBef>
            </a:pPr>
            <a:r>
              <a:rPr sz="200" dirty="0">
                <a:latin typeface="Arial"/>
                <a:cs typeface="Arial"/>
              </a:rPr>
              <a:t>1</a:t>
            </a:r>
            <a:r>
              <a:rPr sz="200" spc="-10" dirty="0">
                <a:latin typeface="Arial"/>
                <a:cs typeface="Arial"/>
              </a:rPr>
              <a:t>.</a:t>
            </a:r>
            <a:r>
              <a:rPr sz="1800" spc="-5" dirty="0">
                <a:latin typeface="Arial"/>
                <a:cs typeface="Arial"/>
              </a:rPr>
              <a:t>I</a:t>
            </a:r>
            <a:r>
              <a:rPr sz="1800" dirty="0">
                <a:latin typeface="Arial"/>
                <a:cs typeface="Arial"/>
              </a:rPr>
              <a:t>n</a:t>
            </a:r>
            <a:r>
              <a:rPr sz="1800" spc="-5" dirty="0">
                <a:latin typeface="Arial"/>
                <a:cs typeface="Arial"/>
              </a:rPr>
              <a:t> g</a:t>
            </a:r>
            <a:r>
              <a:rPr sz="1800" dirty="0">
                <a:latin typeface="Arial"/>
                <a:cs typeface="Arial"/>
              </a:rPr>
              <a:t>r</a:t>
            </a:r>
            <a:r>
              <a:rPr sz="1800" spc="-5" dirty="0">
                <a:latin typeface="Arial"/>
                <a:cs typeface="Arial"/>
              </a:rPr>
              <a:t>oup</a:t>
            </a:r>
            <a:r>
              <a:rPr sz="1800" dirty="0">
                <a:latin typeface="Arial"/>
                <a:cs typeface="Arial"/>
              </a:rPr>
              <a:t>s,</a:t>
            </a:r>
            <a:r>
              <a:rPr sz="1800" spc="-5" dirty="0">
                <a:latin typeface="Arial"/>
                <a:cs typeface="Arial"/>
              </a:rPr>
              <a:t> d</a:t>
            </a:r>
            <a:r>
              <a:rPr sz="1800" dirty="0">
                <a:latin typeface="Arial"/>
                <a:cs typeface="Arial"/>
              </a:rPr>
              <a:t>ivi</a:t>
            </a:r>
            <a:r>
              <a:rPr sz="1800" spc="-5" dirty="0">
                <a:latin typeface="Arial"/>
                <a:cs typeface="Arial"/>
              </a:rPr>
              <a:t>d</a:t>
            </a:r>
            <a:r>
              <a:rPr sz="1800" dirty="0">
                <a:latin typeface="Arial"/>
                <a:cs typeface="Arial"/>
              </a:rPr>
              <a:t>e</a:t>
            </a:r>
            <a:r>
              <a:rPr sz="1800" spc="-5" dirty="0">
                <a:latin typeface="Arial"/>
                <a:cs typeface="Arial"/>
              </a:rPr>
              <a:t> </a:t>
            </a:r>
            <a:r>
              <a:rPr sz="1800" dirty="0">
                <a:latin typeface="Arial"/>
                <a:cs typeface="Arial"/>
              </a:rPr>
              <a:t>a</a:t>
            </a:r>
            <a:r>
              <a:rPr sz="1800" spc="-5" dirty="0">
                <a:latin typeface="Arial"/>
                <a:cs typeface="Arial"/>
              </a:rPr>
              <a:t> p</a:t>
            </a:r>
            <a:r>
              <a:rPr sz="1800" dirty="0">
                <a:latin typeface="Arial"/>
                <a:cs typeface="Arial"/>
              </a:rPr>
              <a:t>i</a:t>
            </a:r>
            <a:r>
              <a:rPr sz="1800" spc="-5" dirty="0">
                <a:latin typeface="Arial"/>
                <a:cs typeface="Arial"/>
              </a:rPr>
              <a:t>e</a:t>
            </a:r>
            <a:r>
              <a:rPr sz="1800" dirty="0">
                <a:latin typeface="Arial"/>
                <a:cs typeface="Arial"/>
              </a:rPr>
              <a:t>ce</a:t>
            </a:r>
            <a:r>
              <a:rPr sz="1800" spc="-5" dirty="0">
                <a:latin typeface="Arial"/>
                <a:cs typeface="Arial"/>
              </a:rPr>
              <a:t> o</a:t>
            </a:r>
            <a:r>
              <a:rPr sz="1800" dirty="0">
                <a:latin typeface="Arial"/>
                <a:cs typeface="Arial"/>
              </a:rPr>
              <a:t>f</a:t>
            </a:r>
            <a:r>
              <a:rPr sz="1800" spc="-5" dirty="0">
                <a:latin typeface="Arial"/>
                <a:cs typeface="Arial"/>
              </a:rPr>
              <a:t> pape</a:t>
            </a:r>
            <a:r>
              <a:rPr sz="1800" dirty="0">
                <a:latin typeface="Arial"/>
                <a:cs typeface="Arial"/>
              </a:rPr>
              <a:t>r i</a:t>
            </a:r>
            <a:r>
              <a:rPr sz="1800" spc="-5" dirty="0">
                <a:latin typeface="Arial"/>
                <a:cs typeface="Arial"/>
              </a:rPr>
              <a:t>nt</a:t>
            </a:r>
            <a:r>
              <a:rPr sz="1800" dirty="0">
                <a:latin typeface="Arial"/>
                <a:cs typeface="Arial"/>
              </a:rPr>
              <a:t>o</a:t>
            </a:r>
            <a:r>
              <a:rPr sz="1800" spc="-5" dirty="0">
                <a:latin typeface="Arial"/>
                <a:cs typeface="Arial"/>
              </a:rPr>
              <a:t> th</a:t>
            </a:r>
            <a:r>
              <a:rPr sz="1800" dirty="0">
                <a:latin typeface="Arial"/>
                <a:cs typeface="Arial"/>
              </a:rPr>
              <a:t>r</a:t>
            </a:r>
            <a:r>
              <a:rPr sz="1800" spc="-5" dirty="0">
                <a:latin typeface="Arial"/>
                <a:cs typeface="Arial"/>
              </a:rPr>
              <a:t>e</a:t>
            </a:r>
            <a:r>
              <a:rPr sz="1800" dirty="0">
                <a:latin typeface="Arial"/>
                <a:cs typeface="Arial"/>
              </a:rPr>
              <a:t>e  </a:t>
            </a:r>
            <a:r>
              <a:rPr sz="1800" spc="-5" dirty="0">
                <a:latin typeface="Arial"/>
                <a:cs typeface="Arial"/>
              </a:rPr>
              <a:t>sections.</a:t>
            </a:r>
            <a:endParaRPr sz="1800">
              <a:latin typeface="Arial"/>
              <a:cs typeface="Arial"/>
            </a:endParaRPr>
          </a:p>
        </p:txBody>
      </p:sp>
      <p:sp>
        <p:nvSpPr>
          <p:cNvPr id="14" name="object 14"/>
          <p:cNvSpPr txBox="1"/>
          <p:nvPr/>
        </p:nvSpPr>
        <p:spPr>
          <a:xfrm>
            <a:off x="6377924" y="4280916"/>
            <a:ext cx="34290" cy="55880"/>
          </a:xfrm>
          <a:prstGeom prst="rect">
            <a:avLst/>
          </a:prstGeom>
        </p:spPr>
        <p:txBody>
          <a:bodyPr vert="horz" wrap="square" lIns="0" tIns="12700" rIns="0" bIns="0" rtlCol="0">
            <a:spAutoFit/>
          </a:bodyPr>
          <a:lstStyle/>
          <a:p>
            <a:pPr algn="ctr">
              <a:lnSpc>
                <a:spcPct val="100000"/>
              </a:lnSpc>
              <a:spcBef>
                <a:spcPts val="100"/>
              </a:spcBef>
            </a:pPr>
            <a:r>
              <a:rPr sz="200" dirty="0">
                <a:latin typeface="Arial"/>
                <a:cs typeface="Arial"/>
              </a:rPr>
              <a:t>•</a:t>
            </a:r>
            <a:endParaRPr sz="200">
              <a:latin typeface="Arial"/>
              <a:cs typeface="Arial"/>
            </a:endParaRPr>
          </a:p>
        </p:txBody>
      </p:sp>
      <p:sp>
        <p:nvSpPr>
          <p:cNvPr id="15" name="object 15"/>
          <p:cNvSpPr txBox="1"/>
          <p:nvPr/>
        </p:nvSpPr>
        <p:spPr>
          <a:xfrm>
            <a:off x="6377924" y="4713732"/>
            <a:ext cx="34290" cy="55880"/>
          </a:xfrm>
          <a:prstGeom prst="rect">
            <a:avLst/>
          </a:prstGeom>
        </p:spPr>
        <p:txBody>
          <a:bodyPr vert="horz" wrap="square" lIns="0" tIns="12700" rIns="0" bIns="0" rtlCol="0">
            <a:spAutoFit/>
          </a:bodyPr>
          <a:lstStyle/>
          <a:p>
            <a:pPr algn="ctr">
              <a:lnSpc>
                <a:spcPct val="100000"/>
              </a:lnSpc>
              <a:spcBef>
                <a:spcPts val="100"/>
              </a:spcBef>
            </a:pPr>
            <a:r>
              <a:rPr sz="200" dirty="0">
                <a:latin typeface="Arial"/>
                <a:cs typeface="Arial"/>
              </a:rPr>
              <a:t>•</a:t>
            </a:r>
            <a:endParaRPr sz="200">
              <a:latin typeface="Arial"/>
              <a:cs typeface="Arial"/>
            </a:endParaRPr>
          </a:p>
        </p:txBody>
      </p:sp>
      <p:sp>
        <p:nvSpPr>
          <p:cNvPr id="16" name="object 16"/>
          <p:cNvSpPr txBox="1"/>
          <p:nvPr/>
        </p:nvSpPr>
        <p:spPr>
          <a:xfrm>
            <a:off x="5920724" y="2248915"/>
            <a:ext cx="5355590" cy="2839085"/>
          </a:xfrm>
          <a:prstGeom prst="rect">
            <a:avLst/>
          </a:prstGeom>
        </p:spPr>
        <p:txBody>
          <a:bodyPr vert="horz" wrap="square" lIns="0" tIns="6350" rIns="0" bIns="0" rtlCol="0">
            <a:spAutoFit/>
          </a:bodyPr>
          <a:lstStyle/>
          <a:p>
            <a:pPr marL="12700" marR="423545">
              <a:lnSpc>
                <a:spcPct val="102200"/>
              </a:lnSpc>
              <a:spcBef>
                <a:spcPts val="50"/>
              </a:spcBef>
            </a:pPr>
            <a:r>
              <a:rPr sz="200" dirty="0">
                <a:latin typeface="Arial"/>
                <a:cs typeface="Arial"/>
              </a:rPr>
              <a:t>2</a:t>
            </a:r>
            <a:r>
              <a:rPr sz="200" spc="-10" dirty="0">
                <a:latin typeface="Arial"/>
                <a:cs typeface="Arial"/>
              </a:rPr>
              <a:t>.</a:t>
            </a:r>
            <a:r>
              <a:rPr sz="1800" dirty="0">
                <a:latin typeface="Arial"/>
                <a:cs typeface="Arial"/>
              </a:rPr>
              <a:t>R</a:t>
            </a:r>
            <a:r>
              <a:rPr sz="1800" spc="-5" dirty="0">
                <a:latin typeface="Arial"/>
                <a:cs typeface="Arial"/>
              </a:rPr>
              <a:t>e</a:t>
            </a:r>
            <a:r>
              <a:rPr sz="1800" dirty="0">
                <a:latin typeface="Arial"/>
                <a:cs typeface="Arial"/>
              </a:rPr>
              <a:t>vi</a:t>
            </a:r>
            <a:r>
              <a:rPr sz="1800" spc="-5" dirty="0">
                <a:latin typeface="Arial"/>
                <a:cs typeface="Arial"/>
              </a:rPr>
              <a:t>e</a:t>
            </a:r>
            <a:r>
              <a:rPr sz="1800" dirty="0">
                <a:latin typeface="Arial"/>
                <a:cs typeface="Arial"/>
              </a:rPr>
              <a:t>w </a:t>
            </a:r>
            <a:r>
              <a:rPr sz="1800" spc="-5" dirty="0">
                <a:latin typeface="Arial"/>
                <a:cs typeface="Arial"/>
              </a:rPr>
              <a:t>th</a:t>
            </a:r>
            <a:r>
              <a:rPr sz="1800" dirty="0">
                <a:latin typeface="Arial"/>
                <a:cs typeface="Arial"/>
              </a:rPr>
              <a:t>e</a:t>
            </a:r>
            <a:r>
              <a:rPr sz="1800" spc="-5" dirty="0">
                <a:latin typeface="Arial"/>
                <a:cs typeface="Arial"/>
              </a:rPr>
              <a:t> </a:t>
            </a:r>
            <a:r>
              <a:rPr sz="1800" dirty="0">
                <a:latin typeface="Arial"/>
                <a:cs typeface="Arial"/>
              </a:rPr>
              <a:t>R</a:t>
            </a:r>
            <a:r>
              <a:rPr sz="1800" spc="-5" dirty="0">
                <a:latin typeface="Arial"/>
                <a:cs typeface="Arial"/>
              </a:rPr>
              <a:t>ead</a:t>
            </a:r>
            <a:r>
              <a:rPr sz="1800" dirty="0">
                <a:latin typeface="Arial"/>
                <a:cs typeface="Arial"/>
              </a:rPr>
              <a:t>i</a:t>
            </a:r>
            <a:r>
              <a:rPr sz="1800" spc="-5" dirty="0">
                <a:latin typeface="Arial"/>
                <a:cs typeface="Arial"/>
              </a:rPr>
              <a:t>ne</a:t>
            </a:r>
            <a:r>
              <a:rPr sz="1800" dirty="0">
                <a:latin typeface="Arial"/>
                <a:cs typeface="Arial"/>
              </a:rPr>
              <a:t>ss</a:t>
            </a:r>
            <a:r>
              <a:rPr sz="1800" spc="-5" dirty="0">
                <a:latin typeface="Arial"/>
                <a:cs typeface="Arial"/>
              </a:rPr>
              <a:t> </a:t>
            </a:r>
            <a:r>
              <a:rPr sz="1800" dirty="0">
                <a:latin typeface="Arial"/>
                <a:cs typeface="Arial"/>
              </a:rPr>
              <a:t>C</a:t>
            </a:r>
            <a:r>
              <a:rPr sz="1800" spc="-5" dirty="0">
                <a:latin typeface="Arial"/>
                <a:cs typeface="Arial"/>
              </a:rPr>
              <a:t>he</a:t>
            </a:r>
            <a:r>
              <a:rPr sz="1800" dirty="0">
                <a:latin typeface="Arial"/>
                <a:cs typeface="Arial"/>
              </a:rPr>
              <a:t>cklis</a:t>
            </a:r>
            <a:r>
              <a:rPr sz="1800" spc="-5" dirty="0">
                <a:latin typeface="Arial"/>
                <a:cs typeface="Arial"/>
              </a:rPr>
              <a:t>t</a:t>
            </a:r>
            <a:r>
              <a:rPr sz="1800" dirty="0">
                <a:latin typeface="Arial"/>
                <a:cs typeface="Arial"/>
              </a:rPr>
              <a:t>,</a:t>
            </a:r>
            <a:r>
              <a:rPr sz="1800" spc="-5" dirty="0">
                <a:latin typeface="Arial"/>
                <a:cs typeface="Arial"/>
              </a:rPr>
              <a:t> </a:t>
            </a:r>
            <a:r>
              <a:rPr sz="1800" dirty="0">
                <a:latin typeface="Arial"/>
                <a:cs typeface="Arial"/>
              </a:rPr>
              <a:t>y</a:t>
            </a:r>
            <a:r>
              <a:rPr sz="1800" spc="-5" dirty="0">
                <a:latin typeface="Arial"/>
                <a:cs typeface="Arial"/>
              </a:rPr>
              <a:t>ou</a:t>
            </a:r>
            <a:r>
              <a:rPr sz="1800" dirty="0">
                <a:latin typeface="Arial"/>
                <a:cs typeface="Arial"/>
              </a:rPr>
              <a:t>r </a:t>
            </a:r>
            <a:r>
              <a:rPr sz="1800" spc="-5" dirty="0">
                <a:latin typeface="Arial"/>
                <a:cs typeface="Arial"/>
              </a:rPr>
              <a:t>p</a:t>
            </a:r>
            <a:r>
              <a:rPr sz="1800" dirty="0">
                <a:latin typeface="Arial"/>
                <a:cs typeface="Arial"/>
              </a:rPr>
              <a:t>l</a:t>
            </a:r>
            <a:r>
              <a:rPr sz="1800" spc="-5" dirty="0">
                <a:latin typeface="Arial"/>
                <a:cs typeface="Arial"/>
              </a:rPr>
              <a:t>an</a:t>
            </a:r>
            <a:r>
              <a:rPr sz="1800" dirty="0">
                <a:latin typeface="Arial"/>
                <a:cs typeface="Arial"/>
              </a:rPr>
              <a:t>s</a:t>
            </a:r>
            <a:r>
              <a:rPr sz="1800" spc="-5" dirty="0">
                <a:latin typeface="Arial"/>
                <a:cs typeface="Arial"/>
              </a:rPr>
              <a:t> an</a:t>
            </a:r>
            <a:r>
              <a:rPr sz="1800" dirty="0">
                <a:latin typeface="Arial"/>
                <a:cs typeface="Arial"/>
              </a:rPr>
              <a:t>d  </a:t>
            </a:r>
            <a:r>
              <a:rPr sz="1800" spc="-5" dirty="0">
                <a:latin typeface="Arial"/>
                <a:cs typeface="Arial"/>
              </a:rPr>
              <a:t>notes from your</a:t>
            </a:r>
            <a:r>
              <a:rPr sz="1800" dirty="0">
                <a:latin typeface="Arial"/>
                <a:cs typeface="Arial"/>
              </a:rPr>
              <a:t> TTX</a:t>
            </a:r>
            <a:endParaRPr sz="1800">
              <a:latin typeface="Arial"/>
              <a:cs typeface="Arial"/>
            </a:endParaRPr>
          </a:p>
          <a:p>
            <a:pPr marL="12700" marR="5080">
              <a:lnSpc>
                <a:spcPts val="2110"/>
              </a:lnSpc>
              <a:spcBef>
                <a:spcPts val="1335"/>
              </a:spcBef>
            </a:pPr>
            <a:r>
              <a:rPr sz="200" dirty="0">
                <a:latin typeface="Arial"/>
                <a:cs typeface="Arial"/>
              </a:rPr>
              <a:t>3</a:t>
            </a:r>
            <a:r>
              <a:rPr sz="200" spc="-10" dirty="0">
                <a:latin typeface="Arial"/>
                <a:cs typeface="Arial"/>
              </a:rPr>
              <a:t>.</a:t>
            </a:r>
            <a:r>
              <a:rPr sz="1800" dirty="0">
                <a:latin typeface="Arial"/>
                <a:cs typeface="Arial"/>
              </a:rPr>
              <a:t>Disc</a:t>
            </a:r>
            <a:r>
              <a:rPr sz="1800" spc="-5" dirty="0">
                <a:latin typeface="Arial"/>
                <a:cs typeface="Arial"/>
              </a:rPr>
              <a:t>u</a:t>
            </a:r>
            <a:r>
              <a:rPr sz="1800" dirty="0">
                <a:latin typeface="Arial"/>
                <a:cs typeface="Arial"/>
              </a:rPr>
              <a:t>ss</a:t>
            </a:r>
            <a:r>
              <a:rPr sz="1800" spc="-5" dirty="0">
                <a:latin typeface="Arial"/>
                <a:cs typeface="Arial"/>
              </a:rPr>
              <a:t> an</a:t>
            </a:r>
            <a:r>
              <a:rPr sz="1800" dirty="0">
                <a:latin typeface="Arial"/>
                <a:cs typeface="Arial"/>
              </a:rPr>
              <a:t>d</a:t>
            </a:r>
            <a:r>
              <a:rPr sz="1800" spc="-5" dirty="0">
                <a:latin typeface="Arial"/>
                <a:cs typeface="Arial"/>
              </a:rPr>
              <a:t> </a:t>
            </a:r>
            <a:r>
              <a:rPr sz="1800" dirty="0">
                <a:latin typeface="Arial"/>
                <a:cs typeface="Arial"/>
              </a:rPr>
              <a:t>wri</a:t>
            </a:r>
            <a:r>
              <a:rPr sz="1800" spc="-5" dirty="0">
                <a:latin typeface="Arial"/>
                <a:cs typeface="Arial"/>
              </a:rPr>
              <a:t>t</a:t>
            </a:r>
            <a:r>
              <a:rPr sz="1800" dirty="0">
                <a:latin typeface="Arial"/>
                <a:cs typeface="Arial"/>
              </a:rPr>
              <a:t>e</a:t>
            </a:r>
            <a:r>
              <a:rPr sz="1800" spc="-5" dirty="0">
                <a:latin typeface="Arial"/>
                <a:cs typeface="Arial"/>
              </a:rPr>
              <a:t> </a:t>
            </a:r>
            <a:r>
              <a:rPr sz="1800" dirty="0">
                <a:latin typeface="Arial"/>
                <a:cs typeface="Arial"/>
              </a:rPr>
              <a:t>y</a:t>
            </a:r>
            <a:r>
              <a:rPr sz="1800" spc="-5" dirty="0">
                <a:latin typeface="Arial"/>
                <a:cs typeface="Arial"/>
              </a:rPr>
              <a:t>ou</a:t>
            </a:r>
            <a:r>
              <a:rPr sz="1800" dirty="0">
                <a:latin typeface="Arial"/>
                <a:cs typeface="Arial"/>
              </a:rPr>
              <a:t>r </a:t>
            </a:r>
            <a:r>
              <a:rPr sz="1800" spc="-5" dirty="0">
                <a:latin typeface="Arial"/>
                <a:cs typeface="Arial"/>
              </a:rPr>
              <a:t>po</a:t>
            </a:r>
            <a:r>
              <a:rPr sz="1800" dirty="0">
                <a:latin typeface="Arial"/>
                <a:cs typeface="Arial"/>
              </a:rPr>
              <a:t>i</a:t>
            </a:r>
            <a:r>
              <a:rPr sz="1800" spc="-5" dirty="0">
                <a:latin typeface="Arial"/>
                <a:cs typeface="Arial"/>
              </a:rPr>
              <a:t>nt</a:t>
            </a:r>
            <a:r>
              <a:rPr sz="1800" dirty="0">
                <a:latin typeface="Arial"/>
                <a:cs typeface="Arial"/>
              </a:rPr>
              <a:t>s</a:t>
            </a:r>
            <a:r>
              <a:rPr sz="1800" spc="-5" dirty="0">
                <a:latin typeface="Arial"/>
                <a:cs typeface="Arial"/>
              </a:rPr>
              <a:t> </a:t>
            </a:r>
            <a:r>
              <a:rPr sz="1800" dirty="0">
                <a:latin typeface="Arial"/>
                <a:cs typeface="Arial"/>
              </a:rPr>
              <a:t>in</a:t>
            </a:r>
            <a:r>
              <a:rPr sz="1800" spc="-5" dirty="0">
                <a:latin typeface="Arial"/>
                <a:cs typeface="Arial"/>
              </a:rPr>
              <a:t> ea</a:t>
            </a:r>
            <a:r>
              <a:rPr sz="1800" dirty="0">
                <a:latin typeface="Arial"/>
                <a:cs typeface="Arial"/>
              </a:rPr>
              <a:t>ch</a:t>
            </a:r>
            <a:r>
              <a:rPr sz="1800" spc="-5" dirty="0">
                <a:latin typeface="Arial"/>
                <a:cs typeface="Arial"/>
              </a:rPr>
              <a:t> o</a:t>
            </a:r>
            <a:r>
              <a:rPr sz="1800" dirty="0">
                <a:latin typeface="Arial"/>
                <a:cs typeface="Arial"/>
              </a:rPr>
              <a:t>f</a:t>
            </a:r>
            <a:r>
              <a:rPr sz="1800" spc="-5" dirty="0">
                <a:latin typeface="Arial"/>
                <a:cs typeface="Arial"/>
              </a:rPr>
              <a:t> th</a:t>
            </a:r>
            <a:r>
              <a:rPr sz="1800" dirty="0">
                <a:latin typeface="Arial"/>
                <a:cs typeface="Arial"/>
              </a:rPr>
              <a:t>e</a:t>
            </a:r>
            <a:r>
              <a:rPr sz="1800" spc="-5" dirty="0">
                <a:latin typeface="Arial"/>
                <a:cs typeface="Arial"/>
              </a:rPr>
              <a:t> </a:t>
            </a:r>
            <a:r>
              <a:rPr sz="1800" dirty="0">
                <a:latin typeface="Arial"/>
                <a:cs typeface="Arial"/>
              </a:rPr>
              <a:t>s</a:t>
            </a:r>
            <a:r>
              <a:rPr sz="1800" spc="-5" dirty="0">
                <a:latin typeface="Arial"/>
                <a:cs typeface="Arial"/>
              </a:rPr>
              <a:t>e</a:t>
            </a:r>
            <a:r>
              <a:rPr sz="1800" dirty="0">
                <a:latin typeface="Arial"/>
                <a:cs typeface="Arial"/>
              </a:rPr>
              <a:t>c</a:t>
            </a:r>
            <a:r>
              <a:rPr sz="1800" spc="-5" dirty="0">
                <a:latin typeface="Arial"/>
                <a:cs typeface="Arial"/>
              </a:rPr>
              <a:t>t</a:t>
            </a:r>
            <a:r>
              <a:rPr sz="1800" dirty="0">
                <a:latin typeface="Arial"/>
                <a:cs typeface="Arial"/>
              </a:rPr>
              <a:t>i</a:t>
            </a:r>
            <a:r>
              <a:rPr sz="1800" spc="-5" dirty="0">
                <a:latin typeface="Arial"/>
                <a:cs typeface="Arial"/>
              </a:rPr>
              <a:t>on</a:t>
            </a:r>
            <a:r>
              <a:rPr sz="1800" dirty="0">
                <a:latin typeface="Arial"/>
                <a:cs typeface="Arial"/>
              </a:rPr>
              <a:t>s  </a:t>
            </a:r>
            <a:r>
              <a:rPr sz="1800" spc="-5" dirty="0">
                <a:latin typeface="Arial"/>
                <a:cs typeface="Arial"/>
              </a:rPr>
              <a:t>to</a:t>
            </a:r>
            <a:r>
              <a:rPr sz="1800" spc="-10" dirty="0">
                <a:latin typeface="Arial"/>
                <a:cs typeface="Arial"/>
              </a:rPr>
              <a:t> </a:t>
            </a:r>
            <a:r>
              <a:rPr sz="1800" spc="-5" dirty="0">
                <a:latin typeface="Arial"/>
                <a:cs typeface="Arial"/>
              </a:rPr>
              <a:t>answer:</a:t>
            </a:r>
            <a:endParaRPr sz="1800">
              <a:latin typeface="Arial"/>
              <a:cs typeface="Arial"/>
            </a:endParaRPr>
          </a:p>
          <a:p>
            <a:pPr marL="812800" marR="736600" indent="-342900">
              <a:lnSpc>
                <a:spcPct val="152200"/>
              </a:lnSpc>
              <a:spcBef>
                <a:spcPts val="60"/>
              </a:spcBef>
              <a:buSzPts val="200"/>
              <a:buChar char="•"/>
              <a:tabLst>
                <a:tab pos="812165" algn="l"/>
                <a:tab pos="812800" algn="l"/>
              </a:tabLst>
            </a:pPr>
            <a:r>
              <a:rPr sz="1800" spc="-5" dirty="0">
                <a:latin typeface="Arial"/>
                <a:cs typeface="Arial"/>
              </a:rPr>
              <a:t>What worked well? (Achievements)  What was challenging?</a:t>
            </a:r>
            <a:r>
              <a:rPr sz="1800" spc="-25" dirty="0">
                <a:latin typeface="Arial"/>
                <a:cs typeface="Arial"/>
              </a:rPr>
              <a:t> </a:t>
            </a:r>
            <a:r>
              <a:rPr sz="1800" spc="-5" dirty="0">
                <a:latin typeface="Arial"/>
                <a:cs typeface="Arial"/>
              </a:rPr>
              <a:t>(Challenges)</a:t>
            </a:r>
            <a:endParaRPr sz="1800">
              <a:latin typeface="Arial"/>
              <a:cs typeface="Arial"/>
            </a:endParaRPr>
          </a:p>
          <a:p>
            <a:pPr marL="812800" marR="736600">
              <a:lnSpc>
                <a:spcPct val="101099"/>
              </a:lnSpc>
              <a:spcBef>
                <a:spcPts val="1225"/>
              </a:spcBef>
            </a:pPr>
            <a:r>
              <a:rPr sz="1800" spc="-5" dirty="0">
                <a:latin typeface="Arial"/>
                <a:cs typeface="Arial"/>
              </a:rPr>
              <a:t>Recommendations? (and prioritize, to  identify your top</a:t>
            </a:r>
            <a:r>
              <a:rPr sz="1800" spc="-10" dirty="0">
                <a:latin typeface="Arial"/>
                <a:cs typeface="Arial"/>
              </a:rPr>
              <a:t> </a:t>
            </a:r>
            <a:r>
              <a:rPr sz="1800" spc="-5" dirty="0">
                <a:latin typeface="Arial"/>
                <a:cs typeface="Arial"/>
              </a:rPr>
              <a:t>3)</a:t>
            </a:r>
            <a:endParaRPr sz="1800">
              <a:latin typeface="Arial"/>
              <a:cs typeface="Arial"/>
            </a:endParaRPr>
          </a:p>
        </p:txBody>
      </p:sp>
      <p:sp>
        <p:nvSpPr>
          <p:cNvPr id="17" name="object 17"/>
          <p:cNvSpPr/>
          <p:nvPr/>
        </p:nvSpPr>
        <p:spPr>
          <a:xfrm>
            <a:off x="9872471" y="758951"/>
            <a:ext cx="566927" cy="67055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txBox="1"/>
          <p:nvPr/>
        </p:nvSpPr>
        <p:spPr>
          <a:xfrm>
            <a:off x="10531867" y="901700"/>
            <a:ext cx="116014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Arial"/>
                <a:cs typeface="Arial"/>
              </a:rPr>
              <a:t>75</a:t>
            </a:r>
            <a:r>
              <a:rPr sz="2400" b="1" spc="-85" dirty="0">
                <a:solidFill>
                  <a:srgbClr val="0070C0"/>
                </a:solidFill>
                <a:latin typeface="Arial"/>
                <a:cs typeface="Arial"/>
              </a:rPr>
              <a:t> </a:t>
            </a:r>
            <a:r>
              <a:rPr sz="2400" b="1" spc="-5" dirty="0">
                <a:solidFill>
                  <a:srgbClr val="0070C0"/>
                </a:solidFill>
                <a:latin typeface="Arial"/>
                <a:cs typeface="Arial"/>
              </a:rPr>
              <a:t>mins</a:t>
            </a:r>
            <a:endParaRPr sz="2400">
              <a:latin typeface="Arial"/>
              <a:cs typeface="Arial"/>
            </a:endParaRPr>
          </a:p>
        </p:txBody>
      </p:sp>
      <p:sp>
        <p:nvSpPr>
          <p:cNvPr id="19" name="object 19"/>
          <p:cNvSpPr/>
          <p:nvPr/>
        </p:nvSpPr>
        <p:spPr>
          <a:xfrm>
            <a:off x="5575300" y="5534025"/>
            <a:ext cx="6228080" cy="0"/>
          </a:xfrm>
          <a:custGeom>
            <a:avLst/>
            <a:gdLst/>
            <a:ahLst/>
            <a:cxnLst/>
            <a:rect l="l" t="t" r="r" b="b"/>
            <a:pathLst>
              <a:path w="6228080">
                <a:moveTo>
                  <a:pt x="0" y="0"/>
                </a:moveTo>
                <a:lnTo>
                  <a:pt x="6227762" y="1"/>
                </a:lnTo>
              </a:path>
            </a:pathLst>
          </a:custGeom>
          <a:ln w="25400">
            <a:solidFill>
              <a:srgbClr val="A24B19"/>
            </a:solidFill>
          </a:ln>
        </p:spPr>
        <p:txBody>
          <a:bodyPr wrap="square" lIns="0" tIns="0" rIns="0" bIns="0" rtlCol="0"/>
          <a:lstStyle/>
          <a:p>
            <a:endParaRPr/>
          </a:p>
        </p:txBody>
      </p:sp>
      <p:sp>
        <p:nvSpPr>
          <p:cNvPr id="20" name="object 20"/>
          <p:cNvSpPr txBox="1"/>
          <p:nvPr/>
        </p:nvSpPr>
        <p:spPr>
          <a:xfrm>
            <a:off x="6512862" y="5999988"/>
            <a:ext cx="4155440" cy="238760"/>
          </a:xfrm>
          <a:prstGeom prst="rect">
            <a:avLst/>
          </a:prstGeom>
        </p:spPr>
        <p:txBody>
          <a:bodyPr vert="horz" wrap="square" lIns="0" tIns="12700" rIns="0" bIns="0" rtlCol="0">
            <a:spAutoFit/>
          </a:bodyPr>
          <a:lstStyle/>
          <a:p>
            <a:pPr marL="12700">
              <a:lnSpc>
                <a:spcPct val="100000"/>
              </a:lnSpc>
              <a:spcBef>
                <a:spcPts val="100"/>
              </a:spcBef>
            </a:pPr>
            <a:r>
              <a:rPr sz="1400" i="1" spc="-5" dirty="0">
                <a:solidFill>
                  <a:srgbClr val="A24B19"/>
                </a:solidFill>
                <a:latin typeface="Arial"/>
                <a:cs typeface="Arial"/>
              </a:rPr>
              <a:t>Note: the action plan </a:t>
            </a:r>
            <a:r>
              <a:rPr sz="1400" i="1" dirty="0">
                <a:solidFill>
                  <a:srgbClr val="A24B19"/>
                </a:solidFill>
                <a:latin typeface="Arial"/>
                <a:cs typeface="Arial"/>
              </a:rPr>
              <a:t>will </a:t>
            </a:r>
            <a:r>
              <a:rPr sz="1400" i="1" spc="-5" dirty="0">
                <a:solidFill>
                  <a:srgbClr val="A24B19"/>
                </a:solidFill>
                <a:latin typeface="Arial"/>
                <a:cs typeface="Arial"/>
              </a:rPr>
              <a:t>be done </a:t>
            </a:r>
            <a:r>
              <a:rPr sz="1400" i="1" dirty="0">
                <a:solidFill>
                  <a:srgbClr val="A24B19"/>
                </a:solidFill>
                <a:latin typeface="Arial"/>
                <a:cs typeface="Arial"/>
              </a:rPr>
              <a:t>in </a:t>
            </a:r>
            <a:r>
              <a:rPr sz="1400" i="1" spc="-5" dirty="0">
                <a:solidFill>
                  <a:srgbClr val="A24B19"/>
                </a:solidFill>
                <a:latin typeface="Arial"/>
                <a:cs typeface="Arial"/>
              </a:rPr>
              <a:t>the next</a:t>
            </a:r>
            <a:r>
              <a:rPr sz="1400" i="1" spc="-20" dirty="0">
                <a:solidFill>
                  <a:srgbClr val="A24B19"/>
                </a:solidFill>
                <a:latin typeface="Arial"/>
                <a:cs typeface="Arial"/>
              </a:rPr>
              <a:t> </a:t>
            </a:r>
            <a:r>
              <a:rPr sz="1400" i="1" spc="-5" dirty="0">
                <a:solidFill>
                  <a:srgbClr val="A24B19"/>
                </a:solidFill>
                <a:latin typeface="Arial"/>
                <a:cs typeface="Arial"/>
              </a:rPr>
              <a:t>session</a:t>
            </a:r>
            <a:endParaRPr sz="14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115506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FFFFF"/>
                </a:solidFill>
                <a:latin typeface="Arial"/>
                <a:cs typeface="Arial"/>
              </a:rPr>
              <a:t>Br</a:t>
            </a:r>
            <a:r>
              <a:rPr sz="3200" b="1" spc="-5" dirty="0">
                <a:solidFill>
                  <a:srgbClr val="FFFFFF"/>
                </a:solidFill>
                <a:latin typeface="Arial"/>
                <a:cs typeface="Arial"/>
              </a:rPr>
              <a:t>ea</a:t>
            </a:r>
            <a:r>
              <a:rPr sz="3200" b="1" dirty="0">
                <a:solidFill>
                  <a:srgbClr val="FFFFFF"/>
                </a:solidFill>
                <a:latin typeface="Arial"/>
                <a:cs typeface="Arial"/>
              </a:rPr>
              <a:t>k</a:t>
            </a:r>
            <a:endParaRPr sz="3200">
              <a:latin typeface="Arial"/>
              <a:cs typeface="Arial"/>
            </a:endParaRPr>
          </a:p>
        </p:txBody>
      </p:sp>
      <p:sp>
        <p:nvSpPr>
          <p:cNvPr id="3" name="object 3"/>
          <p:cNvSpPr/>
          <p:nvPr/>
        </p:nvSpPr>
        <p:spPr>
          <a:xfrm>
            <a:off x="4294060" y="1635950"/>
            <a:ext cx="3832225" cy="3830954"/>
          </a:xfrm>
          <a:custGeom>
            <a:avLst/>
            <a:gdLst/>
            <a:ahLst/>
            <a:cxnLst/>
            <a:rect l="l" t="t" r="r" b="b"/>
            <a:pathLst>
              <a:path w="3832225" h="3830954">
                <a:moveTo>
                  <a:pt x="3716337" y="0"/>
                </a:moveTo>
                <a:lnTo>
                  <a:pt x="115887" y="0"/>
                </a:lnTo>
                <a:lnTo>
                  <a:pt x="70778" y="9107"/>
                </a:lnTo>
                <a:lnTo>
                  <a:pt x="33942" y="33942"/>
                </a:lnTo>
                <a:lnTo>
                  <a:pt x="9107" y="70778"/>
                </a:lnTo>
                <a:lnTo>
                  <a:pt x="0" y="115887"/>
                </a:lnTo>
                <a:lnTo>
                  <a:pt x="0" y="3714750"/>
                </a:lnTo>
                <a:lnTo>
                  <a:pt x="9107" y="3759858"/>
                </a:lnTo>
                <a:lnTo>
                  <a:pt x="33942" y="3796694"/>
                </a:lnTo>
                <a:lnTo>
                  <a:pt x="70778" y="3821529"/>
                </a:lnTo>
                <a:lnTo>
                  <a:pt x="115887" y="3830636"/>
                </a:lnTo>
                <a:lnTo>
                  <a:pt x="3716337" y="3830636"/>
                </a:lnTo>
                <a:lnTo>
                  <a:pt x="3761446" y="3821529"/>
                </a:lnTo>
                <a:lnTo>
                  <a:pt x="3798282" y="3796694"/>
                </a:lnTo>
                <a:lnTo>
                  <a:pt x="3823117" y="3759858"/>
                </a:lnTo>
                <a:lnTo>
                  <a:pt x="3832225" y="3714750"/>
                </a:lnTo>
                <a:lnTo>
                  <a:pt x="3832225" y="3691572"/>
                </a:lnTo>
                <a:lnTo>
                  <a:pt x="139064" y="3691572"/>
                </a:lnTo>
                <a:lnTo>
                  <a:pt x="139064" y="139064"/>
                </a:lnTo>
                <a:lnTo>
                  <a:pt x="3832225" y="139064"/>
                </a:lnTo>
                <a:lnTo>
                  <a:pt x="3832225" y="115887"/>
                </a:lnTo>
                <a:lnTo>
                  <a:pt x="3823117" y="70778"/>
                </a:lnTo>
                <a:lnTo>
                  <a:pt x="3798282" y="33942"/>
                </a:lnTo>
                <a:lnTo>
                  <a:pt x="3761446" y="9107"/>
                </a:lnTo>
                <a:lnTo>
                  <a:pt x="3716337" y="0"/>
                </a:lnTo>
                <a:close/>
              </a:path>
              <a:path w="3832225" h="3830954">
                <a:moveTo>
                  <a:pt x="3832225" y="139064"/>
                </a:moveTo>
                <a:lnTo>
                  <a:pt x="3693159" y="139064"/>
                </a:lnTo>
                <a:lnTo>
                  <a:pt x="3693159" y="3691572"/>
                </a:lnTo>
                <a:lnTo>
                  <a:pt x="3832225" y="3691572"/>
                </a:lnTo>
                <a:lnTo>
                  <a:pt x="3832225" y="139064"/>
                </a:lnTo>
                <a:close/>
              </a:path>
              <a:path w="3832225" h="3830954">
                <a:moveTo>
                  <a:pt x="3646804" y="185420"/>
                </a:moveTo>
                <a:lnTo>
                  <a:pt x="185419" y="185420"/>
                </a:lnTo>
                <a:lnTo>
                  <a:pt x="185419" y="3645217"/>
                </a:lnTo>
                <a:lnTo>
                  <a:pt x="3646804" y="3645217"/>
                </a:lnTo>
                <a:lnTo>
                  <a:pt x="3646804" y="3598862"/>
                </a:lnTo>
                <a:lnTo>
                  <a:pt x="231775" y="3598862"/>
                </a:lnTo>
                <a:lnTo>
                  <a:pt x="231775" y="231775"/>
                </a:lnTo>
                <a:lnTo>
                  <a:pt x="3646804" y="231775"/>
                </a:lnTo>
                <a:lnTo>
                  <a:pt x="3646804" y="185420"/>
                </a:lnTo>
                <a:close/>
              </a:path>
              <a:path w="3832225" h="3830954">
                <a:moveTo>
                  <a:pt x="3646804" y="231775"/>
                </a:moveTo>
                <a:lnTo>
                  <a:pt x="3600450" y="231775"/>
                </a:lnTo>
                <a:lnTo>
                  <a:pt x="3600450" y="3598862"/>
                </a:lnTo>
                <a:lnTo>
                  <a:pt x="3646804" y="3598862"/>
                </a:lnTo>
                <a:lnTo>
                  <a:pt x="3646804" y="231775"/>
                </a:lnTo>
                <a:close/>
              </a:path>
            </a:pathLst>
          </a:custGeom>
          <a:solidFill>
            <a:srgbClr val="A24B19"/>
          </a:solidFill>
        </p:spPr>
        <p:txBody>
          <a:bodyPr wrap="square" lIns="0" tIns="0" rIns="0" bIns="0" rtlCol="0"/>
          <a:lstStyle/>
          <a:p>
            <a:endParaRPr/>
          </a:p>
        </p:txBody>
      </p:sp>
      <p:sp>
        <p:nvSpPr>
          <p:cNvPr id="4" name="object 4"/>
          <p:cNvSpPr txBox="1"/>
          <p:nvPr/>
        </p:nvSpPr>
        <p:spPr>
          <a:xfrm>
            <a:off x="4787772" y="2977388"/>
            <a:ext cx="2844800" cy="1120140"/>
          </a:xfrm>
          <a:prstGeom prst="rect">
            <a:avLst/>
          </a:prstGeom>
        </p:spPr>
        <p:txBody>
          <a:bodyPr vert="horz" wrap="square" lIns="0" tIns="33020" rIns="0" bIns="0" rtlCol="0">
            <a:spAutoFit/>
          </a:bodyPr>
          <a:lstStyle/>
          <a:p>
            <a:pPr marL="609600" marR="5080" indent="-596900">
              <a:lnSpc>
                <a:spcPts val="4300"/>
              </a:lnSpc>
              <a:spcBef>
                <a:spcPts val="260"/>
              </a:spcBef>
            </a:pPr>
            <a:r>
              <a:rPr sz="3600" b="1" spc="-5" dirty="0">
                <a:solidFill>
                  <a:srgbClr val="A24B19"/>
                </a:solidFill>
                <a:latin typeface="Arial"/>
                <a:cs typeface="Arial"/>
              </a:rPr>
              <a:t>Coffee</a:t>
            </a:r>
            <a:r>
              <a:rPr sz="3600" b="1" spc="-65" dirty="0">
                <a:solidFill>
                  <a:srgbClr val="A24B19"/>
                </a:solidFill>
                <a:latin typeface="Arial"/>
                <a:cs typeface="Arial"/>
              </a:rPr>
              <a:t> </a:t>
            </a:r>
            <a:r>
              <a:rPr sz="3600" b="1" spc="-5" dirty="0">
                <a:solidFill>
                  <a:srgbClr val="A24B19"/>
                </a:solidFill>
                <a:latin typeface="Arial"/>
                <a:cs typeface="Arial"/>
              </a:rPr>
              <a:t>Break  (15min)</a:t>
            </a:r>
            <a:endParaRPr sz="36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p:txBody>
          <a:bodyPr>
            <a:normAutofit fontScale="90000"/>
          </a:bodyPr>
          <a:lstStyle/>
          <a:p>
            <a:r>
              <a:rPr lang="en-US"/>
              <a:t>Action Plan</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A682B2-33C9-4D4F-9A18-C7D5F7FE2751}" type="datetime3">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 November 2020</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7B2A816A-70D3-48BC-BE06-C4284701AC98}"/>
              </a:ext>
            </a:extLst>
          </p:cNvPr>
          <p:cNvGrpSpPr/>
          <p:nvPr/>
        </p:nvGrpSpPr>
        <p:grpSpPr>
          <a:xfrm>
            <a:off x="1445420" y="5643350"/>
            <a:ext cx="2020803" cy="749356"/>
            <a:chOff x="9978391" y="5342554"/>
            <a:chExt cx="2020803" cy="749356"/>
          </a:xfrm>
        </p:grpSpPr>
        <p:pic>
          <p:nvPicPr>
            <p:cNvPr id="22" name="Picture 21">
              <a:extLst>
                <a:ext uri="{FF2B5EF4-FFF2-40B4-BE49-F238E27FC236}">
                  <a16:creationId xmlns:a16="http://schemas.microsoft.com/office/drawing/2014/main" id="{51F79309-2284-4C6C-8B8E-00FB51F645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23" name="TextBox 22">
              <a:extLst>
                <a:ext uri="{FF2B5EF4-FFF2-40B4-BE49-F238E27FC236}">
                  <a16:creationId xmlns:a16="http://schemas.microsoft.com/office/drawing/2014/main" id="{6FFD4572-B504-4819-B475-93A622443C5B}"/>
                </a:ext>
              </a:extLst>
            </p:cNvPr>
            <p:cNvSpPr txBox="1"/>
            <p:nvPr/>
          </p:nvSpPr>
          <p:spPr>
            <a:xfrm>
              <a:off x="10668380" y="5522976"/>
              <a:ext cx="1330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2400" b="1" i="0" u="none" strike="noStrike" kern="1200" cap="none" spc="0" normalizeH="0" baseline="0" noProof="0">
                  <a:ln>
                    <a:noFill/>
                  </a:ln>
                  <a:solidFill>
                    <a:srgbClr val="0070C0"/>
                  </a:solidFill>
                  <a:effectLst/>
                  <a:uLnTx/>
                  <a:uFillTx/>
                  <a:latin typeface="Arial" panose="020B0604020202020204"/>
                  <a:ea typeface="+mn-ea"/>
                  <a:cs typeface="Calibri" panose="020F0502020204030204" pitchFamily="34" charset="0"/>
                </a:rPr>
                <a:t>45 mins</a:t>
              </a:r>
            </a:p>
          </p:txBody>
        </p:sp>
      </p:grpSp>
      <p:pic>
        <p:nvPicPr>
          <p:cNvPr id="6" name="Picture 5" descr="A picture containing drawing&#10;&#10;Description automatically generated">
            <a:extLst>
              <a:ext uri="{FF2B5EF4-FFF2-40B4-BE49-F238E27FC236}">
                <a16:creationId xmlns:a16="http://schemas.microsoft.com/office/drawing/2014/main" id="{7E092CC0-BC73-104B-8C26-117A3FA477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1235" y="1905435"/>
            <a:ext cx="3005101" cy="3047130"/>
          </a:xfrm>
          <a:prstGeom prst="rect">
            <a:avLst/>
          </a:prstGeom>
        </p:spPr>
      </p:pic>
      <p:pic>
        <p:nvPicPr>
          <p:cNvPr id="5" name="Picture 4" descr="A picture containing PowerPoint&#10;&#10;Description automatically generated">
            <a:extLst>
              <a:ext uri="{FF2B5EF4-FFF2-40B4-BE49-F238E27FC236}">
                <a16:creationId xmlns:a16="http://schemas.microsoft.com/office/drawing/2014/main" id="{17B07EE8-A89A-9F4A-B659-5FD5F0B93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7557" y="1176565"/>
            <a:ext cx="7950200" cy="4330700"/>
          </a:xfrm>
          <a:prstGeom prst="rect">
            <a:avLst/>
          </a:prstGeom>
        </p:spPr>
      </p:pic>
      <p:sp>
        <p:nvSpPr>
          <p:cNvPr id="7" name="TextBox 6">
            <a:extLst>
              <a:ext uri="{FF2B5EF4-FFF2-40B4-BE49-F238E27FC236}">
                <a16:creationId xmlns:a16="http://schemas.microsoft.com/office/drawing/2014/main" id="{AA12B21B-FFAC-D948-89EE-EBF0E366B279}"/>
              </a:ext>
            </a:extLst>
          </p:cNvPr>
          <p:cNvSpPr txBox="1"/>
          <p:nvPr/>
        </p:nvSpPr>
        <p:spPr>
          <a:xfrm>
            <a:off x="3831772" y="1340756"/>
            <a:ext cx="140425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Key Challenge/ Gap</a:t>
            </a:r>
          </a:p>
        </p:txBody>
      </p:sp>
      <p:sp>
        <p:nvSpPr>
          <p:cNvPr id="12" name="TextBox 11">
            <a:extLst>
              <a:ext uri="{FF2B5EF4-FFF2-40B4-BE49-F238E27FC236}">
                <a16:creationId xmlns:a16="http://schemas.microsoft.com/office/drawing/2014/main" id="{0B29060C-3CDA-B44A-844E-9EA0B40B0DF1}"/>
              </a:ext>
            </a:extLst>
          </p:cNvPr>
          <p:cNvSpPr txBox="1"/>
          <p:nvPr/>
        </p:nvSpPr>
        <p:spPr>
          <a:xfrm>
            <a:off x="5633737" y="1350735"/>
            <a:ext cx="1782724"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Proposed Solution</a:t>
            </a:r>
          </a:p>
        </p:txBody>
      </p:sp>
      <p:sp>
        <p:nvSpPr>
          <p:cNvPr id="13" name="TextBox 12">
            <a:extLst>
              <a:ext uri="{FF2B5EF4-FFF2-40B4-BE49-F238E27FC236}">
                <a16:creationId xmlns:a16="http://schemas.microsoft.com/office/drawing/2014/main" id="{062FC10F-A64C-AD4B-B3CF-BB4E17C2B559}"/>
              </a:ext>
            </a:extLst>
          </p:cNvPr>
          <p:cNvSpPr txBox="1"/>
          <p:nvPr/>
        </p:nvSpPr>
        <p:spPr>
          <a:xfrm>
            <a:off x="8164286" y="1340754"/>
            <a:ext cx="140425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Timeline for Resolution</a:t>
            </a:r>
          </a:p>
        </p:txBody>
      </p:sp>
      <p:sp>
        <p:nvSpPr>
          <p:cNvPr id="14" name="TextBox 13">
            <a:extLst>
              <a:ext uri="{FF2B5EF4-FFF2-40B4-BE49-F238E27FC236}">
                <a16:creationId xmlns:a16="http://schemas.microsoft.com/office/drawing/2014/main" id="{037DDD30-1AAB-384F-BBC3-71B31161D012}"/>
              </a:ext>
            </a:extLst>
          </p:cNvPr>
          <p:cNvSpPr txBox="1"/>
          <p:nvPr/>
        </p:nvSpPr>
        <p:spPr>
          <a:xfrm>
            <a:off x="9966251" y="1340755"/>
            <a:ext cx="1404257"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Responsibility</a:t>
            </a:r>
          </a:p>
        </p:txBody>
      </p:sp>
    </p:spTree>
    <p:extLst>
      <p:ext uri="{BB962C8B-B14F-4D97-AF65-F5344CB8AC3E}">
        <p14:creationId xmlns:p14="http://schemas.microsoft.com/office/powerpoint/2010/main" val="3055923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730500" cy="513080"/>
          </a:xfrm>
          <a:prstGeom prst="rect">
            <a:avLst/>
          </a:prstGeom>
        </p:spPr>
        <p:txBody>
          <a:bodyPr vert="horz" wrap="square" lIns="0" tIns="12700" rIns="0" bIns="0" rtlCol="0">
            <a:spAutoFit/>
          </a:bodyPr>
          <a:lstStyle/>
          <a:p>
            <a:pPr marL="12700">
              <a:lnSpc>
                <a:spcPct val="100000"/>
              </a:lnSpc>
              <a:spcBef>
                <a:spcPts val="100"/>
              </a:spcBef>
            </a:pPr>
            <a:r>
              <a:rPr sz="3200" dirty="0"/>
              <a:t>C</a:t>
            </a:r>
            <a:r>
              <a:rPr sz="3200" spc="-5" dirty="0"/>
              <a:t>onsolidatio</a:t>
            </a:r>
            <a:r>
              <a:rPr sz="3200" dirty="0"/>
              <a:t>n</a:t>
            </a:r>
            <a:endParaRPr sz="3200"/>
          </a:p>
        </p:txBody>
      </p:sp>
      <p:grpSp>
        <p:nvGrpSpPr>
          <p:cNvPr id="3" name="object 3"/>
          <p:cNvGrpSpPr/>
          <p:nvPr/>
        </p:nvGrpSpPr>
        <p:grpSpPr>
          <a:xfrm>
            <a:off x="5087111" y="1289303"/>
            <a:ext cx="6129655" cy="3355975"/>
            <a:chOff x="5087111" y="1289303"/>
            <a:chExt cx="6129655" cy="3355975"/>
          </a:xfrm>
        </p:grpSpPr>
        <p:sp>
          <p:nvSpPr>
            <p:cNvPr id="4" name="object 4"/>
            <p:cNvSpPr/>
            <p:nvPr/>
          </p:nvSpPr>
          <p:spPr>
            <a:xfrm>
              <a:off x="5087111" y="1289303"/>
              <a:ext cx="3764280" cy="205130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339839" y="2036063"/>
              <a:ext cx="3764279" cy="205130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7452360" y="2593847"/>
              <a:ext cx="3764279" cy="205130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85799"/>
            <a:ext cx="12192000" cy="6172200"/>
            <a:chOff x="0" y="685799"/>
            <a:chExt cx="12192000" cy="6172200"/>
          </a:xfrm>
        </p:grpSpPr>
        <p:sp>
          <p:nvSpPr>
            <p:cNvPr id="3" name="object 3"/>
            <p:cNvSpPr/>
            <p:nvPr/>
          </p:nvSpPr>
          <p:spPr>
            <a:xfrm>
              <a:off x="606551" y="685799"/>
              <a:ext cx="4712208" cy="584911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1219200" y="1060703"/>
              <a:ext cx="3886200" cy="515721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123950" y="966787"/>
              <a:ext cx="4075429" cy="5345430"/>
            </a:xfrm>
            <a:custGeom>
              <a:avLst/>
              <a:gdLst/>
              <a:ahLst/>
              <a:cxnLst/>
              <a:rect l="l" t="t" r="r" b="b"/>
              <a:pathLst>
                <a:path w="4075429" h="5345430">
                  <a:moveTo>
                    <a:pt x="0" y="0"/>
                  </a:moveTo>
                  <a:lnTo>
                    <a:pt x="4075112" y="0"/>
                  </a:lnTo>
                  <a:lnTo>
                    <a:pt x="4075112" y="5345112"/>
                  </a:lnTo>
                  <a:lnTo>
                    <a:pt x="0" y="5345112"/>
                  </a:lnTo>
                  <a:lnTo>
                    <a:pt x="0" y="0"/>
                  </a:lnTo>
                  <a:close/>
                </a:path>
              </a:pathLst>
            </a:custGeom>
            <a:ln w="190500">
              <a:solidFill>
                <a:srgbClr val="FFFFFF"/>
              </a:solidFill>
            </a:ln>
          </p:spPr>
          <p:txBody>
            <a:bodyPr wrap="square" lIns="0" tIns="0" rIns="0" bIns="0" rtlCol="0"/>
            <a:lstStyle/>
            <a:p>
              <a:endParaRPr/>
            </a:p>
          </p:txBody>
        </p:sp>
        <p:sp>
          <p:nvSpPr>
            <p:cNvPr id="6" name="object 6"/>
            <p:cNvSpPr/>
            <p:nvPr/>
          </p:nvSpPr>
          <p:spPr>
            <a:xfrm>
              <a:off x="7839456" y="4745736"/>
              <a:ext cx="566927" cy="67055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31125" y="0"/>
            <a:ext cx="5346700" cy="513080"/>
          </a:xfrm>
          <a:prstGeom prst="rect">
            <a:avLst/>
          </a:prstGeom>
        </p:spPr>
        <p:txBody>
          <a:bodyPr vert="horz" wrap="square" lIns="0" tIns="12700" rIns="0" bIns="0" rtlCol="0">
            <a:spAutoFit/>
          </a:bodyPr>
          <a:lstStyle/>
          <a:p>
            <a:pPr marL="12700">
              <a:lnSpc>
                <a:spcPct val="100000"/>
              </a:lnSpc>
              <a:spcBef>
                <a:spcPts val="100"/>
              </a:spcBef>
            </a:pPr>
            <a:r>
              <a:rPr sz="3200" spc="-5" dirty="0"/>
              <a:t>Participants’ </a:t>
            </a:r>
            <a:r>
              <a:rPr sz="3200" spc="-10" dirty="0"/>
              <a:t>feedback</a:t>
            </a:r>
            <a:r>
              <a:rPr sz="3200" spc="-60" dirty="0"/>
              <a:t> </a:t>
            </a:r>
            <a:r>
              <a:rPr sz="3200" spc="-5" dirty="0"/>
              <a:t>form</a:t>
            </a:r>
            <a:endParaRPr sz="3200"/>
          </a:p>
        </p:txBody>
      </p:sp>
      <p:sp>
        <p:nvSpPr>
          <p:cNvPr id="8" name="object 8"/>
          <p:cNvSpPr txBox="1"/>
          <p:nvPr/>
        </p:nvSpPr>
        <p:spPr>
          <a:xfrm>
            <a:off x="6250924" y="2204211"/>
            <a:ext cx="4422140" cy="1735455"/>
          </a:xfrm>
          <a:prstGeom prst="rect">
            <a:avLst/>
          </a:prstGeom>
        </p:spPr>
        <p:txBody>
          <a:bodyPr vert="horz" wrap="square" lIns="0" tIns="11430" rIns="0" bIns="0" rtlCol="0">
            <a:spAutoFit/>
          </a:bodyPr>
          <a:lstStyle/>
          <a:p>
            <a:pPr marL="12700" marR="5080">
              <a:lnSpc>
                <a:spcPct val="100200"/>
              </a:lnSpc>
              <a:spcBef>
                <a:spcPts val="90"/>
              </a:spcBef>
            </a:pPr>
            <a:r>
              <a:rPr sz="2800" i="1" dirty="0">
                <a:latin typeface="Arial"/>
                <a:cs typeface="Arial"/>
              </a:rPr>
              <a:t>Your feedback will assist us  </a:t>
            </a:r>
            <a:r>
              <a:rPr sz="2800" i="1" spc="-5" dirty="0">
                <a:latin typeface="Arial"/>
                <a:cs typeface="Arial"/>
              </a:rPr>
              <a:t>to </a:t>
            </a:r>
            <a:r>
              <a:rPr sz="2800" i="1" dirty="0">
                <a:latin typeface="Arial"/>
                <a:cs typeface="Arial"/>
              </a:rPr>
              <a:t>maintain and improve</a:t>
            </a:r>
            <a:r>
              <a:rPr sz="2800" i="1" spc="-45" dirty="0">
                <a:latin typeface="Arial"/>
                <a:cs typeface="Arial"/>
              </a:rPr>
              <a:t> </a:t>
            </a:r>
            <a:r>
              <a:rPr sz="2800" i="1" dirty="0">
                <a:latin typeface="Arial"/>
                <a:cs typeface="Arial"/>
              </a:rPr>
              <a:t>the  quality and relevance of  future simulation</a:t>
            </a:r>
            <a:r>
              <a:rPr sz="2800" i="1" spc="-45" dirty="0">
                <a:latin typeface="Arial"/>
                <a:cs typeface="Arial"/>
              </a:rPr>
              <a:t> </a:t>
            </a:r>
            <a:r>
              <a:rPr sz="2800" i="1" dirty="0">
                <a:latin typeface="Arial"/>
                <a:cs typeface="Arial"/>
              </a:rPr>
              <a:t>exercises.</a:t>
            </a:r>
            <a:endParaRPr sz="2800">
              <a:latin typeface="Arial"/>
              <a:cs typeface="Arial"/>
            </a:endParaRPr>
          </a:p>
        </p:txBody>
      </p:sp>
      <p:sp>
        <p:nvSpPr>
          <p:cNvPr id="9" name="object 9"/>
          <p:cNvSpPr txBox="1"/>
          <p:nvPr/>
        </p:nvSpPr>
        <p:spPr>
          <a:xfrm>
            <a:off x="8498307" y="4888483"/>
            <a:ext cx="9906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Arial"/>
                <a:cs typeface="Arial"/>
              </a:rPr>
              <a:t>5</a:t>
            </a:r>
            <a:r>
              <a:rPr sz="2400" b="1" spc="-85" dirty="0">
                <a:solidFill>
                  <a:srgbClr val="0070C0"/>
                </a:solidFill>
                <a:latin typeface="Arial"/>
                <a:cs typeface="Arial"/>
              </a:rPr>
              <a:t> </a:t>
            </a:r>
            <a:r>
              <a:rPr sz="2400" b="1" spc="-5" dirty="0">
                <a:solidFill>
                  <a:srgbClr val="0070C0"/>
                </a:solidFill>
                <a:latin typeface="Arial"/>
                <a:cs typeface="Arial"/>
              </a:rPr>
              <a:t>mins</a:t>
            </a:r>
            <a:endParaRPr sz="24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4580255"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FFFF"/>
                </a:solidFill>
                <a:latin typeface="Arial"/>
                <a:cs typeface="Arial"/>
              </a:rPr>
              <a:t>Next steps and wrap</a:t>
            </a:r>
            <a:r>
              <a:rPr sz="3200" b="1" spc="-75" dirty="0">
                <a:solidFill>
                  <a:srgbClr val="FFFFFF"/>
                </a:solidFill>
                <a:latin typeface="Arial"/>
                <a:cs typeface="Arial"/>
              </a:rPr>
              <a:t> </a:t>
            </a:r>
            <a:r>
              <a:rPr sz="3200" b="1" spc="-5" dirty="0">
                <a:solidFill>
                  <a:srgbClr val="FFFFFF"/>
                </a:solidFill>
                <a:latin typeface="Arial"/>
                <a:cs typeface="Arial"/>
              </a:rPr>
              <a:t>up</a:t>
            </a:r>
            <a:endParaRPr sz="3200">
              <a:latin typeface="Arial"/>
              <a:cs typeface="Arial"/>
            </a:endParaRPr>
          </a:p>
        </p:txBody>
      </p:sp>
      <p:sp>
        <p:nvSpPr>
          <p:cNvPr id="3" name="object 3"/>
          <p:cNvSpPr/>
          <p:nvPr/>
        </p:nvSpPr>
        <p:spPr>
          <a:xfrm>
            <a:off x="1712976" y="765047"/>
            <a:ext cx="8281416" cy="52974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4418011" y="4598923"/>
            <a:ext cx="28702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70C0"/>
                </a:solidFill>
                <a:latin typeface="Arial"/>
                <a:cs typeface="Arial"/>
              </a:rPr>
              <a:t>NEXT</a:t>
            </a:r>
            <a:r>
              <a:rPr sz="3600" b="1" spc="-75" dirty="0">
                <a:solidFill>
                  <a:srgbClr val="0070C0"/>
                </a:solidFill>
                <a:latin typeface="Arial"/>
                <a:cs typeface="Arial"/>
              </a:rPr>
              <a:t> </a:t>
            </a:r>
            <a:r>
              <a:rPr sz="3600" b="1" spc="-5" dirty="0">
                <a:solidFill>
                  <a:srgbClr val="0070C0"/>
                </a:solidFill>
                <a:latin typeface="Arial"/>
                <a:cs typeface="Arial"/>
              </a:rPr>
              <a:t>STEPS</a:t>
            </a:r>
            <a:endParaRPr sz="36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6525895" cy="513080"/>
          </a:xfrm>
          <a:prstGeom prst="rect">
            <a:avLst/>
          </a:prstGeom>
        </p:spPr>
        <p:txBody>
          <a:bodyPr vert="horz" wrap="square" lIns="0" tIns="12700" rIns="0" bIns="0" rtlCol="0">
            <a:spAutoFit/>
          </a:bodyPr>
          <a:lstStyle/>
          <a:p>
            <a:pPr marL="12700">
              <a:lnSpc>
                <a:spcPct val="100000"/>
              </a:lnSpc>
              <a:spcBef>
                <a:spcPts val="100"/>
              </a:spcBef>
            </a:pPr>
            <a:r>
              <a:rPr sz="3200" dirty="0"/>
              <a:t>WHO </a:t>
            </a:r>
            <a:r>
              <a:rPr sz="3200" spc="-5" dirty="0"/>
              <a:t>COVID-19 Partners</a:t>
            </a:r>
            <a:r>
              <a:rPr sz="3200" spc="-55" dirty="0"/>
              <a:t> </a:t>
            </a:r>
            <a:r>
              <a:rPr sz="3200" spc="-5" dirty="0"/>
              <a:t>Platform</a:t>
            </a:r>
            <a:endParaRPr sz="3200"/>
          </a:p>
        </p:txBody>
      </p:sp>
      <p:sp>
        <p:nvSpPr>
          <p:cNvPr id="3" name="object 3"/>
          <p:cNvSpPr txBox="1"/>
          <p:nvPr/>
        </p:nvSpPr>
        <p:spPr>
          <a:xfrm>
            <a:off x="916925" y="1128267"/>
            <a:ext cx="10335260" cy="4254306"/>
          </a:xfrm>
          <a:prstGeom prst="rect">
            <a:avLst/>
          </a:prstGeom>
        </p:spPr>
        <p:txBody>
          <a:bodyPr vert="horz" wrap="square" lIns="0" tIns="12700" rIns="0" bIns="0" rtlCol="0">
            <a:spAutoFit/>
          </a:bodyPr>
          <a:lstStyle/>
          <a:p>
            <a:pPr>
              <a:lnSpc>
                <a:spcPct val="100000"/>
              </a:lnSpc>
              <a:spcBef>
                <a:spcPts val="55"/>
              </a:spcBef>
            </a:pPr>
            <a:endParaRPr sz="4250" dirty="0">
              <a:latin typeface="Arial"/>
              <a:cs typeface="Arial"/>
            </a:endParaRPr>
          </a:p>
          <a:p>
            <a:pPr marL="12700" marR="5080">
              <a:lnSpc>
                <a:spcPct val="90700"/>
              </a:lnSpc>
              <a:tabLst>
                <a:tab pos="241300" algn="l"/>
              </a:tabLst>
            </a:pPr>
            <a:r>
              <a:rPr sz="2800" dirty="0">
                <a:latin typeface="Arial"/>
                <a:cs typeface="Arial"/>
              </a:rPr>
              <a:t>The </a:t>
            </a:r>
            <a:r>
              <a:rPr sz="2800" spc="-5" dirty="0">
                <a:latin typeface="Arial"/>
                <a:cs typeface="Arial"/>
              </a:rPr>
              <a:t>COVID-19 </a:t>
            </a:r>
            <a:r>
              <a:rPr sz="2800" dirty="0">
                <a:latin typeface="Arial"/>
                <a:cs typeface="Arial"/>
              </a:rPr>
              <a:t>Partners Platform supports </a:t>
            </a:r>
            <a:r>
              <a:rPr sz="2800" spc="-15" dirty="0">
                <a:latin typeface="Arial"/>
                <a:cs typeface="Arial"/>
              </a:rPr>
              <a:t>transparency,  </a:t>
            </a:r>
            <a:r>
              <a:rPr sz="2800" dirty="0">
                <a:latin typeface="Arial"/>
                <a:cs typeface="Arial"/>
              </a:rPr>
              <a:t>collaboration, and </a:t>
            </a:r>
            <a:r>
              <a:rPr sz="2800" spc="-5" dirty="0">
                <a:latin typeface="Arial"/>
                <a:cs typeface="Arial"/>
              </a:rPr>
              <a:t>efficiency </a:t>
            </a:r>
            <a:r>
              <a:rPr sz="2800" dirty="0">
                <a:latin typeface="Arial"/>
                <a:cs typeface="Arial"/>
              </a:rPr>
              <a:t>for countries, UN agencies,  implementing partners, and donors in their COVID-19</a:t>
            </a:r>
            <a:r>
              <a:rPr sz="2800" spc="5" dirty="0">
                <a:latin typeface="Arial"/>
                <a:cs typeface="Arial"/>
              </a:rPr>
              <a:t> </a:t>
            </a:r>
            <a:r>
              <a:rPr sz="2800" dirty="0">
                <a:latin typeface="Arial"/>
                <a:cs typeface="Arial"/>
              </a:rPr>
              <a:t>response.</a:t>
            </a:r>
          </a:p>
          <a:p>
            <a:pPr>
              <a:lnSpc>
                <a:spcPct val="100000"/>
              </a:lnSpc>
              <a:spcBef>
                <a:spcPts val="40"/>
              </a:spcBef>
            </a:pPr>
            <a:endParaRPr sz="3700" dirty="0">
              <a:latin typeface="Arial"/>
              <a:cs typeface="Arial"/>
            </a:endParaRPr>
          </a:p>
          <a:p>
            <a:pPr marL="241300" marR="316865" indent="-228600">
              <a:lnSpc>
                <a:spcPts val="2300"/>
              </a:lnSpc>
            </a:pPr>
            <a:r>
              <a:rPr sz="2400" spc="-5" dirty="0">
                <a:latin typeface="Arial"/>
                <a:cs typeface="Arial"/>
              </a:rPr>
              <a:t>In the country </a:t>
            </a:r>
            <a:r>
              <a:rPr sz="2400" dirty="0">
                <a:latin typeface="Arial"/>
                <a:cs typeface="Arial"/>
              </a:rPr>
              <a:t>checklist you may wish </a:t>
            </a:r>
            <a:r>
              <a:rPr sz="2400" spc="-5" dirty="0">
                <a:latin typeface="Arial"/>
                <a:cs typeface="Arial"/>
              </a:rPr>
              <a:t>to update the indicator related to the  PoE </a:t>
            </a:r>
            <a:r>
              <a:rPr sz="2400" dirty="0">
                <a:latin typeface="Arial"/>
                <a:cs typeface="Arial"/>
              </a:rPr>
              <a:t>pillar on </a:t>
            </a:r>
            <a:r>
              <a:rPr sz="2400" spc="-5" dirty="0">
                <a:latin typeface="Arial"/>
                <a:cs typeface="Arial"/>
              </a:rPr>
              <a:t>conducting this Simulation</a:t>
            </a:r>
            <a:r>
              <a:rPr sz="2400" spc="-15" dirty="0">
                <a:latin typeface="Arial"/>
                <a:cs typeface="Arial"/>
              </a:rPr>
              <a:t> </a:t>
            </a:r>
            <a:r>
              <a:rPr sz="2400" spc="-5" dirty="0">
                <a:latin typeface="Arial"/>
                <a:cs typeface="Arial"/>
              </a:rPr>
              <a:t>Exercise.</a:t>
            </a:r>
            <a:endParaRPr sz="2400" dirty="0">
              <a:latin typeface="Arial"/>
              <a:cs typeface="Arial"/>
            </a:endParaRPr>
          </a:p>
          <a:p>
            <a:pPr>
              <a:lnSpc>
                <a:spcPct val="100000"/>
              </a:lnSpc>
              <a:spcBef>
                <a:spcPts val="35"/>
              </a:spcBef>
            </a:pPr>
            <a:endParaRPr sz="2850" dirty="0">
              <a:latin typeface="Arial"/>
              <a:cs typeface="Arial"/>
            </a:endParaRPr>
          </a:p>
          <a:p>
            <a:pPr marL="12700" marR="4992370">
              <a:lnSpc>
                <a:spcPct val="114999"/>
              </a:lnSpc>
            </a:pPr>
            <a:r>
              <a:rPr sz="2400" spc="-5" dirty="0">
                <a:latin typeface="Arial"/>
                <a:cs typeface="Arial"/>
              </a:rPr>
              <a:t>For </a:t>
            </a:r>
            <a:r>
              <a:rPr sz="2400" dirty="0">
                <a:latin typeface="Arial"/>
                <a:cs typeface="Arial"/>
              </a:rPr>
              <a:t>more </a:t>
            </a:r>
            <a:r>
              <a:rPr sz="2400" spc="-5" dirty="0">
                <a:latin typeface="Arial"/>
                <a:cs typeface="Arial"/>
              </a:rPr>
              <a:t>information visit:  </a:t>
            </a:r>
            <a:r>
              <a:rPr sz="2400" u="heavy" spc="-5" dirty="0">
                <a:solidFill>
                  <a:srgbClr val="0563C1"/>
                </a:solidFill>
                <a:uFill>
                  <a:solidFill>
                    <a:srgbClr val="0563C1"/>
                  </a:solidFill>
                </a:uFill>
                <a:latin typeface="Arial"/>
                <a:cs typeface="Arial"/>
              </a:rPr>
              <a:t>https://covid19partnersplatform.who.int/</a:t>
            </a:r>
            <a:endParaRPr sz="24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05" y="0"/>
            <a:ext cx="8153400" cy="574040"/>
          </a:xfrm>
          <a:prstGeom prst="rect">
            <a:avLst/>
          </a:prstGeom>
        </p:spPr>
        <p:txBody>
          <a:bodyPr vert="horz" wrap="square" lIns="0" tIns="12700" rIns="0" bIns="0" rtlCol="0">
            <a:spAutoFit/>
          </a:bodyPr>
          <a:lstStyle/>
          <a:p>
            <a:pPr marL="12700">
              <a:lnSpc>
                <a:spcPct val="100000"/>
              </a:lnSpc>
              <a:spcBef>
                <a:spcPts val="100"/>
              </a:spcBef>
            </a:pPr>
            <a:r>
              <a:rPr sz="3600" dirty="0"/>
              <a:t>Guiding </a:t>
            </a:r>
            <a:r>
              <a:rPr sz="3600" spc="-5" dirty="0"/>
              <a:t>Preparedness and</a:t>
            </a:r>
            <a:r>
              <a:rPr sz="3600" spc="-90" dirty="0"/>
              <a:t> </a:t>
            </a:r>
            <a:r>
              <a:rPr sz="3600" spc="-5" dirty="0"/>
              <a:t>Response</a:t>
            </a:r>
            <a:endParaRPr sz="3600"/>
          </a:p>
        </p:txBody>
      </p:sp>
      <p:sp>
        <p:nvSpPr>
          <p:cNvPr id="3" name="object 3"/>
          <p:cNvSpPr txBox="1"/>
          <p:nvPr/>
        </p:nvSpPr>
        <p:spPr>
          <a:xfrm>
            <a:off x="5560608" y="6638035"/>
            <a:ext cx="120015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
        <p:nvSpPr>
          <p:cNvPr id="4" name="object 4"/>
          <p:cNvSpPr txBox="1"/>
          <p:nvPr/>
        </p:nvSpPr>
        <p:spPr>
          <a:xfrm>
            <a:off x="533401" y="2773043"/>
            <a:ext cx="5181600" cy="3706143"/>
          </a:xfrm>
          <a:prstGeom prst="rect">
            <a:avLst/>
          </a:prstGeom>
        </p:spPr>
        <p:txBody>
          <a:bodyPr vert="horz" wrap="square" lIns="0" tIns="12700" rIns="0" bIns="0" rtlCol="0">
            <a:spAutoFit/>
          </a:bodyPr>
          <a:lstStyle/>
          <a:p>
            <a:pPr marL="12700" marR="5080" algn="just">
              <a:lnSpc>
                <a:spcPct val="100000"/>
              </a:lnSpc>
            </a:pPr>
            <a:r>
              <a:rPr lang="en-GB" sz="2000" i="1" dirty="0">
                <a:latin typeface="Arial"/>
                <a:cs typeface="Arial"/>
              </a:rPr>
              <a:t>S</a:t>
            </a:r>
            <a:r>
              <a:rPr sz="2000" i="1" dirty="0" err="1">
                <a:latin typeface="Arial"/>
                <a:cs typeface="Arial"/>
              </a:rPr>
              <a:t>ince</a:t>
            </a:r>
            <a:r>
              <a:rPr sz="2000" i="1" dirty="0">
                <a:latin typeface="Arial"/>
                <a:cs typeface="Arial"/>
              </a:rPr>
              <a:t> </a:t>
            </a:r>
            <a:r>
              <a:rPr sz="2000" i="1" spc="-5" dirty="0">
                <a:latin typeface="Arial"/>
                <a:cs typeface="Arial"/>
              </a:rPr>
              <a:t>January 2020, </a:t>
            </a:r>
            <a:r>
              <a:rPr sz="2000" i="1" dirty="0">
                <a:latin typeface="Arial"/>
                <a:cs typeface="Arial"/>
              </a:rPr>
              <a:t>WHO has published </a:t>
            </a:r>
            <a:r>
              <a:rPr sz="2000" i="1" spc="-5" dirty="0">
                <a:latin typeface="Arial"/>
                <a:cs typeface="Arial"/>
              </a:rPr>
              <a:t>more than </a:t>
            </a:r>
            <a:r>
              <a:rPr sz="2000" i="1" dirty="0">
                <a:latin typeface="Arial"/>
                <a:cs typeface="Arial"/>
              </a:rPr>
              <a:t>100 </a:t>
            </a:r>
            <a:r>
              <a:rPr sz="2000" i="1" spc="-5" dirty="0">
                <a:latin typeface="Arial"/>
                <a:cs typeface="Arial"/>
              </a:rPr>
              <a:t>documents </a:t>
            </a:r>
            <a:r>
              <a:rPr sz="2000" i="1" dirty="0">
                <a:latin typeface="Arial"/>
                <a:cs typeface="Arial"/>
              </a:rPr>
              <a:t>about </a:t>
            </a:r>
            <a:r>
              <a:rPr sz="2000" i="1" spc="-5" dirty="0">
                <a:latin typeface="Arial"/>
                <a:cs typeface="Arial"/>
              </a:rPr>
              <a:t>COVID-19. Of these, more  than </a:t>
            </a:r>
            <a:r>
              <a:rPr sz="2000" i="1" dirty="0">
                <a:latin typeface="Arial"/>
                <a:cs typeface="Arial"/>
              </a:rPr>
              <a:t>half </a:t>
            </a:r>
            <a:r>
              <a:rPr sz="2000" i="1" spc="-5" dirty="0">
                <a:latin typeface="Arial"/>
                <a:cs typeface="Arial"/>
              </a:rPr>
              <a:t>are </a:t>
            </a:r>
            <a:r>
              <a:rPr sz="2000" i="1" dirty="0">
                <a:latin typeface="Arial"/>
                <a:cs typeface="Arial"/>
              </a:rPr>
              <a:t>detailed </a:t>
            </a:r>
            <a:r>
              <a:rPr sz="2000" i="1" spc="-5" dirty="0">
                <a:latin typeface="Arial"/>
                <a:cs typeface="Arial"/>
              </a:rPr>
              <a:t>technical </a:t>
            </a:r>
            <a:r>
              <a:rPr sz="2000" i="1" dirty="0">
                <a:latin typeface="Arial"/>
                <a:cs typeface="Arial"/>
              </a:rPr>
              <a:t>guidance, on how </a:t>
            </a:r>
            <a:r>
              <a:rPr sz="2000" i="1" spc="-5" dirty="0">
                <a:latin typeface="Arial"/>
                <a:cs typeface="Arial"/>
              </a:rPr>
              <a:t>to find </a:t>
            </a:r>
            <a:r>
              <a:rPr sz="2000" i="1" dirty="0">
                <a:latin typeface="Arial"/>
                <a:cs typeface="Arial"/>
              </a:rPr>
              <a:t>and </a:t>
            </a:r>
            <a:r>
              <a:rPr sz="2000" i="1" spc="-5" dirty="0">
                <a:latin typeface="Arial"/>
                <a:cs typeface="Arial"/>
              </a:rPr>
              <a:t>test </a:t>
            </a:r>
            <a:r>
              <a:rPr sz="2000" i="1" dirty="0">
                <a:latin typeface="Arial"/>
                <a:cs typeface="Arial"/>
              </a:rPr>
              <a:t>cases, how </a:t>
            </a:r>
            <a:r>
              <a:rPr sz="2000" i="1" spc="-5" dirty="0">
                <a:latin typeface="Arial"/>
                <a:cs typeface="Arial"/>
              </a:rPr>
              <a:t>to </a:t>
            </a:r>
            <a:r>
              <a:rPr sz="2000" i="1" dirty="0">
                <a:latin typeface="Arial"/>
                <a:cs typeface="Arial"/>
              </a:rPr>
              <a:t>provide </a:t>
            </a:r>
            <a:r>
              <a:rPr sz="2000" i="1" spc="-5" dirty="0">
                <a:latin typeface="Arial"/>
                <a:cs typeface="Arial"/>
              </a:rPr>
              <a:t>safe </a:t>
            </a:r>
            <a:r>
              <a:rPr sz="2000" i="1" dirty="0">
                <a:latin typeface="Arial"/>
                <a:cs typeface="Arial"/>
              </a:rPr>
              <a:t>and  </a:t>
            </a:r>
            <a:r>
              <a:rPr sz="2000" i="1" spc="-5" dirty="0">
                <a:latin typeface="Arial"/>
                <a:cs typeface="Arial"/>
              </a:rPr>
              <a:t>appropriate care for </a:t>
            </a:r>
            <a:r>
              <a:rPr sz="2000" i="1" dirty="0">
                <a:latin typeface="Arial"/>
                <a:cs typeface="Arial"/>
              </a:rPr>
              <a:t>people depending on </a:t>
            </a:r>
            <a:r>
              <a:rPr sz="2000" i="1" spc="-5" dirty="0">
                <a:latin typeface="Arial"/>
                <a:cs typeface="Arial"/>
              </a:rPr>
              <a:t>the severity </a:t>
            </a:r>
            <a:r>
              <a:rPr sz="2000" i="1" dirty="0">
                <a:latin typeface="Arial"/>
                <a:cs typeface="Arial"/>
              </a:rPr>
              <a:t>of </a:t>
            </a:r>
            <a:r>
              <a:rPr sz="2000" i="1" spc="-5" dirty="0">
                <a:latin typeface="Arial"/>
                <a:cs typeface="Arial"/>
              </a:rPr>
              <a:t>their </a:t>
            </a:r>
            <a:r>
              <a:rPr sz="2000" i="1" dirty="0">
                <a:latin typeface="Arial"/>
                <a:cs typeface="Arial"/>
              </a:rPr>
              <a:t>illness, how </a:t>
            </a:r>
            <a:r>
              <a:rPr sz="2000" i="1" spc="-5" dirty="0">
                <a:latin typeface="Arial"/>
                <a:cs typeface="Arial"/>
              </a:rPr>
              <a:t>to trace </a:t>
            </a:r>
            <a:r>
              <a:rPr sz="2000" i="1" dirty="0">
                <a:latin typeface="Arial"/>
                <a:cs typeface="Arial"/>
              </a:rPr>
              <a:t>and </a:t>
            </a:r>
            <a:r>
              <a:rPr sz="2000" i="1" spc="-5" dirty="0">
                <a:latin typeface="Arial"/>
                <a:cs typeface="Arial"/>
              </a:rPr>
              <a:t>quarantine  contacts, </a:t>
            </a:r>
            <a:r>
              <a:rPr sz="2000" i="1" dirty="0">
                <a:latin typeface="Arial"/>
                <a:cs typeface="Arial"/>
              </a:rPr>
              <a:t>how </a:t>
            </a:r>
            <a:r>
              <a:rPr sz="2000" i="1" spc="-5" dirty="0">
                <a:latin typeface="Arial"/>
                <a:cs typeface="Arial"/>
              </a:rPr>
              <a:t>to prevent transmission from </a:t>
            </a:r>
            <a:r>
              <a:rPr sz="2000" i="1" dirty="0">
                <a:latin typeface="Arial"/>
                <a:cs typeface="Arial"/>
              </a:rPr>
              <a:t>one </a:t>
            </a:r>
            <a:r>
              <a:rPr sz="2000" i="1" spc="-5" dirty="0">
                <a:latin typeface="Arial"/>
                <a:cs typeface="Arial"/>
              </a:rPr>
              <a:t>person to another, </a:t>
            </a:r>
            <a:r>
              <a:rPr sz="2000" i="1" dirty="0">
                <a:latin typeface="Arial"/>
                <a:cs typeface="Arial"/>
              </a:rPr>
              <a:t>how </a:t>
            </a:r>
            <a:r>
              <a:rPr sz="2000" i="1" spc="-5" dirty="0">
                <a:latin typeface="Arial"/>
                <a:cs typeface="Arial"/>
              </a:rPr>
              <a:t>to protect health care workers,  </a:t>
            </a:r>
            <a:r>
              <a:rPr sz="2000" i="1" dirty="0">
                <a:latin typeface="Arial"/>
                <a:cs typeface="Arial"/>
              </a:rPr>
              <a:t>and how </a:t>
            </a:r>
            <a:r>
              <a:rPr sz="2000" i="1" spc="-5" dirty="0">
                <a:latin typeface="Arial"/>
                <a:cs typeface="Arial"/>
              </a:rPr>
              <a:t>to </a:t>
            </a:r>
            <a:r>
              <a:rPr sz="2000" i="1" dirty="0">
                <a:latin typeface="Arial"/>
                <a:cs typeface="Arial"/>
              </a:rPr>
              <a:t>help </a:t>
            </a:r>
            <a:r>
              <a:rPr sz="2000" i="1" spc="-5" dirty="0">
                <a:latin typeface="Arial"/>
                <a:cs typeface="Arial"/>
              </a:rPr>
              <a:t>communities to respond</a:t>
            </a:r>
            <a:r>
              <a:rPr sz="2000" i="1" spc="-50" dirty="0">
                <a:latin typeface="Arial"/>
                <a:cs typeface="Arial"/>
              </a:rPr>
              <a:t> </a:t>
            </a:r>
            <a:r>
              <a:rPr sz="2000" i="1" spc="-5" dirty="0">
                <a:latin typeface="Arial"/>
                <a:cs typeface="Arial"/>
              </a:rPr>
              <a:t>appropriately.</a:t>
            </a:r>
            <a:endParaRPr lang="en-US" sz="2000" i="1" spc="-5" dirty="0">
              <a:latin typeface="Arial"/>
              <a:cs typeface="Arial"/>
            </a:endParaRPr>
          </a:p>
          <a:p>
            <a:pPr marL="12700" marR="5080" algn="just">
              <a:lnSpc>
                <a:spcPct val="100000"/>
              </a:lnSpc>
            </a:pPr>
            <a:endParaRPr sz="2000" dirty="0">
              <a:latin typeface="Arial"/>
              <a:cs typeface="Arial"/>
            </a:endParaRPr>
          </a:p>
        </p:txBody>
      </p:sp>
      <p:pic>
        <p:nvPicPr>
          <p:cNvPr id="5" name="Picture 4">
            <a:extLst>
              <a:ext uri="{FF2B5EF4-FFF2-40B4-BE49-F238E27FC236}">
                <a16:creationId xmlns:a16="http://schemas.microsoft.com/office/drawing/2014/main" id="{67F4174D-B483-4056-8D4C-B4319788D2BD}"/>
              </a:ext>
            </a:extLst>
          </p:cNvPr>
          <p:cNvPicPr>
            <a:picLocks noChangeAspect="1"/>
          </p:cNvPicPr>
          <p:nvPr/>
        </p:nvPicPr>
        <p:blipFill rotWithShape="1">
          <a:blip r:embed="rId3"/>
          <a:srcRect l="7654" r="10013"/>
          <a:stretch/>
        </p:blipFill>
        <p:spPr>
          <a:xfrm>
            <a:off x="6097202" y="2511335"/>
            <a:ext cx="5863279" cy="3604178"/>
          </a:xfrm>
          <a:prstGeom prst="rect">
            <a:avLst/>
          </a:prstGeom>
        </p:spPr>
      </p:pic>
      <p:sp>
        <p:nvSpPr>
          <p:cNvPr id="6" name="Rectangle 5">
            <a:extLst>
              <a:ext uri="{FF2B5EF4-FFF2-40B4-BE49-F238E27FC236}">
                <a16:creationId xmlns:a16="http://schemas.microsoft.com/office/drawing/2014/main" id="{C2468288-ECC5-41C3-B8A8-71B4F041AD70}"/>
              </a:ext>
            </a:extLst>
          </p:cNvPr>
          <p:cNvSpPr/>
          <p:nvPr/>
        </p:nvSpPr>
        <p:spPr>
          <a:xfrm>
            <a:off x="381000" y="1524000"/>
            <a:ext cx="11429999" cy="707886"/>
          </a:xfrm>
          <a:prstGeom prst="rect">
            <a:avLst/>
          </a:prstGeom>
        </p:spPr>
        <p:txBody>
          <a:bodyPr wrap="square">
            <a:spAutoFit/>
          </a:bodyPr>
          <a:lstStyle/>
          <a:p>
            <a:pPr marL="12700" marR="5080" lvl="0" algn="just"/>
            <a:r>
              <a:rPr lang="en-US" sz="2000" i="1" spc="-5" dirty="0">
                <a:solidFill>
                  <a:prstClr val="black"/>
                </a:solidFill>
                <a:latin typeface="Arial"/>
                <a:cs typeface="Arial"/>
              </a:rPr>
              <a:t>During health emergencies </a:t>
            </a:r>
            <a:r>
              <a:rPr lang="en-US" sz="2000" i="1" dirty="0">
                <a:solidFill>
                  <a:prstClr val="black"/>
                </a:solidFill>
                <a:latin typeface="Arial"/>
                <a:cs typeface="Arial"/>
              </a:rPr>
              <a:t>like </a:t>
            </a:r>
            <a:r>
              <a:rPr lang="en-US" sz="2000" i="1" spc="-5" dirty="0">
                <a:solidFill>
                  <a:prstClr val="black"/>
                </a:solidFill>
                <a:latin typeface="Arial"/>
                <a:cs typeface="Arial"/>
              </a:rPr>
              <a:t>the COVID-19 </a:t>
            </a:r>
            <a:r>
              <a:rPr lang="en-US" sz="2000" i="1" dirty="0">
                <a:solidFill>
                  <a:prstClr val="black"/>
                </a:solidFill>
                <a:latin typeface="Arial"/>
                <a:cs typeface="Arial"/>
              </a:rPr>
              <a:t>pandemic, one of </a:t>
            </a:r>
            <a:r>
              <a:rPr lang="en-US" sz="2000" i="1" spc="-5" dirty="0">
                <a:solidFill>
                  <a:prstClr val="black"/>
                </a:solidFill>
                <a:latin typeface="Arial"/>
                <a:cs typeface="Arial"/>
              </a:rPr>
              <a:t>WHO’s most vital </a:t>
            </a:r>
            <a:r>
              <a:rPr lang="en-US" sz="2000" i="1" dirty="0">
                <a:solidFill>
                  <a:prstClr val="black"/>
                </a:solidFill>
                <a:latin typeface="Arial"/>
                <a:cs typeface="Arial"/>
              </a:rPr>
              <a:t>roles is </a:t>
            </a:r>
            <a:r>
              <a:rPr lang="en-US" sz="2000" i="1" spc="-5" dirty="0">
                <a:solidFill>
                  <a:prstClr val="black"/>
                </a:solidFill>
                <a:latin typeface="Arial"/>
                <a:cs typeface="Arial"/>
              </a:rPr>
              <a:t>to gather  data </a:t>
            </a:r>
            <a:r>
              <a:rPr lang="en-US" sz="2000" i="1" dirty="0">
                <a:solidFill>
                  <a:prstClr val="black"/>
                </a:solidFill>
                <a:latin typeface="Arial"/>
                <a:cs typeface="Arial"/>
              </a:rPr>
              <a:t>and </a:t>
            </a:r>
            <a:r>
              <a:rPr lang="en-US" sz="2000" i="1" spc="-5" dirty="0">
                <a:solidFill>
                  <a:prstClr val="black"/>
                </a:solidFill>
                <a:latin typeface="Arial"/>
                <a:cs typeface="Arial"/>
              </a:rPr>
              <a:t>research from around the world, evaluate it, </a:t>
            </a:r>
            <a:r>
              <a:rPr lang="en-US" sz="2000" i="1" dirty="0">
                <a:solidFill>
                  <a:prstClr val="black"/>
                </a:solidFill>
                <a:latin typeface="Arial"/>
                <a:cs typeface="Arial"/>
              </a:rPr>
              <a:t>and </a:t>
            </a:r>
            <a:r>
              <a:rPr lang="en-US" sz="2000" i="1" spc="-5" dirty="0">
                <a:solidFill>
                  <a:prstClr val="black"/>
                </a:solidFill>
                <a:latin typeface="Arial"/>
                <a:cs typeface="Arial"/>
              </a:rPr>
              <a:t>then </a:t>
            </a:r>
            <a:r>
              <a:rPr lang="en-US" sz="2000" i="1" dirty="0">
                <a:solidFill>
                  <a:prstClr val="black"/>
                </a:solidFill>
                <a:latin typeface="Arial"/>
                <a:cs typeface="Arial"/>
              </a:rPr>
              <a:t>advise </a:t>
            </a:r>
            <a:r>
              <a:rPr lang="en-US" sz="2000" i="1" spc="-5" dirty="0">
                <a:solidFill>
                  <a:prstClr val="black"/>
                </a:solidFill>
                <a:latin typeface="Arial"/>
                <a:cs typeface="Arial"/>
              </a:rPr>
              <a:t>countries </a:t>
            </a:r>
            <a:r>
              <a:rPr lang="en-US" sz="2000" i="1" dirty="0">
                <a:solidFill>
                  <a:prstClr val="black"/>
                </a:solidFill>
                <a:latin typeface="Arial"/>
                <a:cs typeface="Arial"/>
              </a:rPr>
              <a:t>on how </a:t>
            </a:r>
            <a:r>
              <a:rPr lang="en-US" sz="2000" i="1" spc="-5" dirty="0">
                <a:solidFill>
                  <a:prstClr val="black"/>
                </a:solidFill>
                <a:latin typeface="Arial"/>
                <a:cs typeface="Arial"/>
              </a:rPr>
              <a:t>to</a:t>
            </a:r>
            <a:r>
              <a:rPr lang="en-US" sz="2000" i="1" spc="-30" dirty="0">
                <a:solidFill>
                  <a:prstClr val="black"/>
                </a:solidFill>
                <a:latin typeface="Arial"/>
                <a:cs typeface="Arial"/>
              </a:rPr>
              <a:t> </a:t>
            </a:r>
            <a:r>
              <a:rPr lang="en-US" sz="2000" i="1" spc="-5" dirty="0">
                <a:solidFill>
                  <a:prstClr val="black"/>
                </a:solidFill>
                <a:latin typeface="Arial"/>
                <a:cs typeface="Arial"/>
              </a:rPr>
              <a:t>respond.</a:t>
            </a:r>
            <a:endParaRPr lang="en-US" sz="2000" dirty="0">
              <a:solidFill>
                <a:prstClr val="black"/>
              </a:solidFill>
              <a:latin typeface="Arial"/>
              <a:cs typeface="Arial"/>
            </a:endParaRPr>
          </a:p>
        </p:txBody>
      </p:sp>
      <p:sp>
        <p:nvSpPr>
          <p:cNvPr id="7" name="Rectangle 6">
            <a:extLst>
              <a:ext uri="{FF2B5EF4-FFF2-40B4-BE49-F238E27FC236}">
                <a16:creationId xmlns:a16="http://schemas.microsoft.com/office/drawing/2014/main" id="{2F1501F3-15E2-42C1-A8A4-BCC3789D981B}"/>
              </a:ext>
            </a:extLst>
          </p:cNvPr>
          <p:cNvSpPr/>
          <p:nvPr/>
        </p:nvSpPr>
        <p:spPr>
          <a:xfrm>
            <a:off x="1676400" y="721331"/>
            <a:ext cx="8686800" cy="523220"/>
          </a:xfrm>
          <a:prstGeom prst="rect">
            <a:avLst/>
          </a:prstGeom>
        </p:spPr>
        <p:txBody>
          <a:bodyPr wrap="square">
            <a:spAutoFit/>
          </a:bodyPr>
          <a:lstStyle/>
          <a:p>
            <a:pPr marL="12700" lvl="0" algn="just">
              <a:spcBef>
                <a:spcPts val="100"/>
              </a:spcBef>
            </a:pPr>
            <a:r>
              <a:rPr lang="en-US" sz="2800" b="1" spc="-5" dirty="0">
                <a:solidFill>
                  <a:srgbClr val="005D85"/>
                </a:solidFill>
                <a:latin typeface="Arial"/>
                <a:cs typeface="Arial"/>
              </a:rPr>
              <a:t>WHO, providing </a:t>
            </a:r>
            <a:r>
              <a:rPr lang="en-US" sz="2800" b="1" dirty="0">
                <a:solidFill>
                  <a:srgbClr val="005D85"/>
                </a:solidFill>
                <a:latin typeface="Arial"/>
                <a:cs typeface="Arial"/>
              </a:rPr>
              <a:t>up to date, accurate</a:t>
            </a:r>
            <a:r>
              <a:rPr lang="en-US" sz="2800" b="1" spc="-5" dirty="0">
                <a:solidFill>
                  <a:srgbClr val="005D85"/>
                </a:solidFill>
                <a:latin typeface="Arial"/>
                <a:cs typeface="Arial"/>
              </a:rPr>
              <a:t> </a:t>
            </a:r>
            <a:r>
              <a:rPr lang="en-US" sz="2800" b="1" dirty="0">
                <a:solidFill>
                  <a:srgbClr val="005D85"/>
                </a:solidFill>
                <a:latin typeface="Arial"/>
                <a:cs typeface="Arial"/>
              </a:rPr>
              <a:t>advice</a:t>
            </a:r>
            <a:endParaRPr lang="en-US" sz="2800" dirty="0">
              <a:solidFill>
                <a:prstClr val="black"/>
              </a:solidFill>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6525895" cy="513080"/>
          </a:xfrm>
          <a:prstGeom prst="rect">
            <a:avLst/>
          </a:prstGeom>
        </p:spPr>
        <p:txBody>
          <a:bodyPr vert="horz" wrap="square" lIns="0" tIns="12700" rIns="0" bIns="0" rtlCol="0">
            <a:spAutoFit/>
          </a:bodyPr>
          <a:lstStyle/>
          <a:p>
            <a:pPr marL="12700">
              <a:lnSpc>
                <a:spcPct val="100000"/>
              </a:lnSpc>
              <a:spcBef>
                <a:spcPts val="100"/>
              </a:spcBef>
            </a:pPr>
            <a:r>
              <a:rPr lang="en-US" sz="3200" dirty="0"/>
              <a:t>E-learning courses</a:t>
            </a:r>
            <a:endParaRPr sz="3200" dirty="0"/>
          </a:p>
        </p:txBody>
      </p:sp>
      <p:sp>
        <p:nvSpPr>
          <p:cNvPr id="4" name="Rectangle 3">
            <a:extLst>
              <a:ext uri="{FF2B5EF4-FFF2-40B4-BE49-F238E27FC236}">
                <a16:creationId xmlns:a16="http://schemas.microsoft.com/office/drawing/2014/main" id="{E5850D97-F7B6-40D4-8E9E-C93A38B44EB4}"/>
              </a:ext>
            </a:extLst>
          </p:cNvPr>
          <p:cNvSpPr/>
          <p:nvPr/>
        </p:nvSpPr>
        <p:spPr>
          <a:xfrm>
            <a:off x="231125" y="1166843"/>
            <a:ext cx="11960875" cy="5262979"/>
          </a:xfrm>
          <a:prstGeom prst="rect">
            <a:avLst/>
          </a:prstGeom>
        </p:spPr>
        <p:txBody>
          <a:bodyPr wrap="square">
            <a:spAutoFit/>
          </a:bodyPr>
          <a:lstStyle/>
          <a:p>
            <a:r>
              <a:rPr lang="en-US" sz="2800" dirty="0">
                <a:latin typeface="Arial"/>
                <a:cs typeface="Arial"/>
              </a:rPr>
              <a:t>The following eLearning courses are available here:</a:t>
            </a:r>
          </a:p>
          <a:p>
            <a:endParaRPr lang="en-US" sz="2800" dirty="0">
              <a:latin typeface="Arial"/>
              <a:cs typeface="Arial"/>
            </a:endParaRPr>
          </a:p>
          <a:p>
            <a:pPr marL="457200" indent="-457200">
              <a:buFont typeface="Arial" panose="020B0604020202020204" pitchFamily="34" charset="0"/>
              <a:buChar char="•"/>
            </a:pPr>
            <a:r>
              <a:rPr lang="en-US" sz="2800" dirty="0">
                <a:latin typeface="Arial"/>
                <a:cs typeface="Arial"/>
                <a:hlinkClick r:id="rId2"/>
              </a:rPr>
              <a:t>Operational considerations for managing COVID-19 cases and outbreaks on board ships</a:t>
            </a:r>
            <a:endParaRPr lang="en-US" sz="2800" dirty="0">
              <a:latin typeface="Arial"/>
              <a:cs typeface="Arial"/>
            </a:endParaRPr>
          </a:p>
          <a:p>
            <a:pPr marL="457200" indent="-457200">
              <a:buFont typeface="Arial" panose="020B0604020202020204" pitchFamily="34" charset="0"/>
              <a:buChar char="•"/>
            </a:pPr>
            <a:endParaRPr lang="en-US" sz="2800" dirty="0">
              <a:latin typeface="Arial"/>
              <a:cs typeface="Arial"/>
            </a:endParaRPr>
          </a:p>
          <a:p>
            <a:pPr marL="457200" indent="-457200">
              <a:buFont typeface="Arial" panose="020B0604020202020204" pitchFamily="34" charset="0"/>
              <a:buChar char="•"/>
            </a:pPr>
            <a:r>
              <a:rPr lang="en-US" sz="2800" dirty="0">
                <a:latin typeface="Arial"/>
                <a:cs typeface="Arial"/>
                <a:hlinkClick r:id="rId2"/>
              </a:rPr>
              <a:t>Management of ill travelers at points of entry in the context of the COVID-19 outbreak</a:t>
            </a:r>
            <a:endParaRPr lang="en-US" sz="2800" dirty="0">
              <a:latin typeface="Arial"/>
              <a:cs typeface="Arial"/>
            </a:endParaRPr>
          </a:p>
          <a:p>
            <a:pPr marL="457200" indent="-457200">
              <a:buFont typeface="Arial" panose="020B0604020202020204" pitchFamily="34" charset="0"/>
              <a:buChar char="•"/>
            </a:pPr>
            <a:endParaRPr lang="en-US" sz="2800" dirty="0">
              <a:latin typeface="Arial"/>
              <a:cs typeface="Arial"/>
            </a:endParaRPr>
          </a:p>
          <a:p>
            <a:pPr marL="457200" indent="-457200">
              <a:buFont typeface="Arial" panose="020B0604020202020204" pitchFamily="34" charset="0"/>
              <a:buChar char="•"/>
            </a:pPr>
            <a:r>
              <a:rPr lang="en-US" sz="2800" dirty="0">
                <a:latin typeface="Arial"/>
                <a:cs typeface="Arial"/>
                <a:hlinkClick r:id="rId2"/>
              </a:rPr>
              <a:t>Operational considerations for managing COVID-19 cases and outbreaks in aviation </a:t>
            </a:r>
            <a:endParaRPr lang="en-US" sz="2800" dirty="0">
              <a:latin typeface="Arial"/>
              <a:cs typeface="Arial"/>
            </a:endParaRPr>
          </a:p>
          <a:p>
            <a:pPr marL="457200" indent="-457200">
              <a:buFont typeface="Arial" panose="020B0604020202020204" pitchFamily="34" charset="0"/>
              <a:buChar char="•"/>
            </a:pPr>
            <a:endParaRPr lang="en-US" sz="2800" dirty="0">
              <a:latin typeface="Arial"/>
              <a:cs typeface="Arial"/>
            </a:endParaRPr>
          </a:p>
          <a:p>
            <a:pPr marL="457200" indent="-457200">
              <a:buFont typeface="Arial" panose="020B0604020202020204" pitchFamily="34" charset="0"/>
              <a:buChar char="•"/>
            </a:pPr>
            <a:r>
              <a:rPr lang="en-US" sz="2800" dirty="0">
                <a:latin typeface="Arial"/>
                <a:cs typeface="Arial"/>
                <a:hlinkClick r:id="rId3"/>
              </a:rPr>
              <a:t>Controlling the Spread of COVID-19 at Ground Crossings</a:t>
            </a:r>
            <a:endParaRPr lang="en-US" sz="2800" dirty="0">
              <a:latin typeface="Arial"/>
              <a:cs typeface="Arial"/>
            </a:endParaRPr>
          </a:p>
        </p:txBody>
      </p:sp>
    </p:spTree>
    <p:extLst>
      <p:ext uri="{BB962C8B-B14F-4D97-AF65-F5344CB8AC3E}">
        <p14:creationId xmlns:p14="http://schemas.microsoft.com/office/powerpoint/2010/main" val="2069207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72BCF9-0B8D-4074-9436-701BDD2B6BFF}"/>
              </a:ext>
            </a:extLst>
          </p:cNvPr>
          <p:cNvSpPr/>
          <p:nvPr/>
        </p:nvSpPr>
        <p:spPr>
          <a:xfrm>
            <a:off x="0" y="3773606"/>
            <a:ext cx="12192000" cy="28933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50000"/>
              </a:lnSpc>
            </a:pPr>
            <a:r>
              <a:rPr lang="en-US" sz="2400" b="1">
                <a:solidFill>
                  <a:schemeClr val="bg1"/>
                </a:solidFill>
              </a:rPr>
              <a:t>WHO RESOURCES</a:t>
            </a:r>
          </a:p>
        </p:txBody>
      </p:sp>
      <p:sp>
        <p:nvSpPr>
          <p:cNvPr id="10" name="TextBox 9">
            <a:extLst>
              <a:ext uri="{FF2B5EF4-FFF2-40B4-BE49-F238E27FC236}">
                <a16:creationId xmlns:a16="http://schemas.microsoft.com/office/drawing/2014/main" id="{04F2AF43-6C07-4B87-BFC4-B1B98FDD4CAF}"/>
              </a:ext>
            </a:extLst>
          </p:cNvPr>
          <p:cNvSpPr txBox="1"/>
          <p:nvPr/>
        </p:nvSpPr>
        <p:spPr>
          <a:xfrm>
            <a:off x="0" y="-101525"/>
            <a:ext cx="12192000" cy="830997"/>
          </a:xfrm>
          <a:prstGeom prst="rect">
            <a:avLst/>
          </a:prstGeom>
          <a:noFill/>
        </p:spPr>
        <p:txBody>
          <a:bodyPr wrap="square" rtlCol="0">
            <a:spAutoFit/>
          </a:bodyPr>
          <a:lstStyle/>
          <a:p>
            <a:pPr algn="ctr">
              <a:spcBef>
                <a:spcPts val="700"/>
              </a:spcBef>
              <a:buClr>
                <a:srgbClr val="DD8047"/>
              </a:buClr>
              <a:buSzPct val="60000"/>
            </a:pPr>
            <a:r>
              <a:rPr lang="en-US" sz="4800" b="1">
                <a:solidFill>
                  <a:schemeClr val="bg1"/>
                </a:solidFill>
                <a:latin typeface="+mj-lt"/>
                <a:cs typeface="Calibri" panose="020F0502020204030204" pitchFamily="34" charset="0"/>
              </a:rPr>
              <a:t>THANK YOU!</a:t>
            </a:r>
          </a:p>
        </p:txBody>
      </p:sp>
      <p:sp>
        <p:nvSpPr>
          <p:cNvPr id="13" name="Rectangle: Rounded Corners 12">
            <a:extLst>
              <a:ext uri="{FF2B5EF4-FFF2-40B4-BE49-F238E27FC236}">
                <a16:creationId xmlns:a16="http://schemas.microsoft.com/office/drawing/2014/main" id="{C11B9C60-02FC-41E8-B2BE-53DD780C3CA3}"/>
              </a:ext>
            </a:extLst>
          </p:cNvPr>
          <p:cNvSpPr/>
          <p:nvPr/>
        </p:nvSpPr>
        <p:spPr>
          <a:xfrm>
            <a:off x="1239599"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r>
              <a:rPr lang="en-US" b="1" dirty="0"/>
              <a:t>WHO COVID-19</a:t>
            </a:r>
          </a:p>
          <a:p>
            <a:pPr algn="ctr"/>
            <a:r>
              <a:rPr lang="en-US" b="1" dirty="0"/>
              <a:t>Emergency webpage</a:t>
            </a:r>
          </a:p>
        </p:txBody>
      </p:sp>
      <p:pic>
        <p:nvPicPr>
          <p:cNvPr id="9" name="Picture 8">
            <a:hlinkClick r:id="rId3"/>
            <a:extLst>
              <a:ext uri="{FF2B5EF4-FFF2-40B4-BE49-F238E27FC236}">
                <a16:creationId xmlns:a16="http://schemas.microsoft.com/office/drawing/2014/main" id="{73E02E2C-30C2-49FA-8399-05DC2B895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0782" y="5090038"/>
            <a:ext cx="1043875" cy="1063135"/>
          </a:xfrm>
          <a:prstGeom prst="rect">
            <a:avLst/>
          </a:prstGeom>
        </p:spPr>
      </p:pic>
      <p:sp>
        <p:nvSpPr>
          <p:cNvPr id="18" name="TextBox 17">
            <a:extLst>
              <a:ext uri="{FF2B5EF4-FFF2-40B4-BE49-F238E27FC236}">
                <a16:creationId xmlns:a16="http://schemas.microsoft.com/office/drawing/2014/main" id="{E23129EC-78FD-42DC-A2CC-588997984439}"/>
              </a:ext>
            </a:extLst>
          </p:cNvPr>
          <p:cNvSpPr txBox="1"/>
          <p:nvPr/>
        </p:nvSpPr>
        <p:spPr>
          <a:xfrm>
            <a:off x="1773272" y="6227799"/>
            <a:ext cx="1398895" cy="307777"/>
          </a:xfrm>
          <a:prstGeom prst="rect">
            <a:avLst/>
          </a:prstGeom>
          <a:noFill/>
        </p:spPr>
        <p:txBody>
          <a:bodyPr wrap="square" rtlCol="0">
            <a:spAutoFit/>
          </a:bodyPr>
          <a:lstStyle/>
          <a:p>
            <a:pPr algn="ctr">
              <a:spcBef>
                <a:spcPts val="700"/>
              </a:spcBef>
              <a:buClr>
                <a:srgbClr val="DD8047"/>
              </a:buClr>
              <a:buSzPct val="60000"/>
            </a:pPr>
            <a:r>
              <a:rPr lang="en-US" sz="1400" b="1" dirty="0">
                <a:solidFill>
                  <a:srgbClr val="0070C0"/>
                </a:solidFill>
                <a:latin typeface="+mj-lt"/>
                <a:cs typeface="Calibri" panose="020F0502020204030204" pitchFamily="34" charset="0"/>
              </a:rPr>
              <a:t>Scan or Click</a:t>
            </a:r>
          </a:p>
        </p:txBody>
      </p:sp>
      <p:sp>
        <p:nvSpPr>
          <p:cNvPr id="2" name="TextBox 1">
            <a:extLst>
              <a:ext uri="{FF2B5EF4-FFF2-40B4-BE49-F238E27FC236}">
                <a16:creationId xmlns:a16="http://schemas.microsoft.com/office/drawing/2014/main" id="{792C72D7-0DB3-47B6-ACCD-3268695FBC1A}"/>
              </a:ext>
            </a:extLst>
          </p:cNvPr>
          <p:cNvSpPr txBox="1"/>
          <p:nvPr/>
        </p:nvSpPr>
        <p:spPr>
          <a:xfrm>
            <a:off x="0" y="733317"/>
            <a:ext cx="12192000" cy="3029034"/>
          </a:xfrm>
          <a:prstGeom prst="rect">
            <a:avLst/>
          </a:prstGeom>
          <a:noFill/>
        </p:spPr>
        <p:txBody>
          <a:bodyPr wrap="square" lIns="91440" tIns="45720" rIns="91440" bIns="45720" rtlCol="0" anchor="t">
            <a:spAutoFit/>
          </a:bodyPr>
          <a:lstStyle/>
          <a:p>
            <a:pPr algn="ctr">
              <a:spcBef>
                <a:spcPts val="700"/>
              </a:spcBef>
              <a:buClr>
                <a:srgbClr val="DD8047"/>
              </a:buClr>
              <a:buSzPct val="60000"/>
            </a:pPr>
            <a:r>
              <a:rPr lang="en-US" sz="2000" b="1" dirty="0">
                <a:solidFill>
                  <a:srgbClr val="0070C0"/>
                </a:solidFill>
                <a:latin typeface="+mj-lt"/>
                <a:cs typeface="Calibri"/>
              </a:rPr>
              <a:t>For SimEx technical support,</a:t>
            </a:r>
          </a:p>
          <a:p>
            <a:pPr algn="ctr">
              <a:spcBef>
                <a:spcPts val="700"/>
              </a:spcBef>
              <a:buClr>
                <a:srgbClr val="DD8047"/>
              </a:buClr>
              <a:buSzPct val="60000"/>
            </a:pPr>
            <a:r>
              <a:rPr lang="en-US" sz="2000" b="1" dirty="0">
                <a:solidFill>
                  <a:srgbClr val="0070C0"/>
                </a:solidFill>
                <a:latin typeface="+mj-lt"/>
                <a:cs typeface="Calibri"/>
              </a:rPr>
              <a:t>please contact your WHO country office or regional office focal point:</a:t>
            </a:r>
          </a:p>
          <a:p>
            <a:pPr>
              <a:spcBef>
                <a:spcPts val="700"/>
              </a:spcBef>
              <a:buClr>
                <a:srgbClr val="DD8047"/>
              </a:buClr>
              <a:buSzPct val="60000"/>
            </a:pPr>
            <a:r>
              <a:rPr lang="en-US" sz="2000" b="1" dirty="0">
                <a:solidFill>
                  <a:srgbClr val="0070C0"/>
                </a:solidFill>
                <a:latin typeface="+mj-lt"/>
                <a:cs typeface="Calibri"/>
              </a:rPr>
              <a:t>					</a:t>
            </a:r>
            <a:r>
              <a:rPr lang="en-US" b="1" dirty="0">
                <a:solidFill>
                  <a:srgbClr val="0070C0"/>
                </a:solidFill>
                <a:latin typeface="+mj-lt"/>
                <a:cs typeface="Calibri"/>
              </a:rPr>
              <a:t>AFRO: 	</a:t>
            </a:r>
            <a:r>
              <a:rPr lang="en-US" b="1" dirty="0">
                <a:solidFill>
                  <a:srgbClr val="0070C0"/>
                </a:solidFill>
                <a:latin typeface="+mj-lt"/>
                <a:cs typeface="Calibri"/>
                <a:hlinkClick r:id="rId5"/>
              </a:rPr>
              <a:t>stephenm@who.int</a:t>
            </a:r>
            <a:r>
              <a:rPr lang="en-US" b="1" dirty="0">
                <a:solidFill>
                  <a:srgbClr val="0070C0"/>
                </a:solidFill>
                <a:latin typeface="+mj-lt"/>
                <a:cs typeface="Calibri"/>
              </a:rPr>
              <a:t>  </a:t>
            </a:r>
          </a:p>
          <a:p>
            <a:pPr>
              <a:spcBef>
                <a:spcPts val="700"/>
              </a:spcBef>
              <a:buClr>
                <a:srgbClr val="DD8047"/>
              </a:buClr>
              <a:buSzPct val="60000"/>
            </a:pPr>
            <a:r>
              <a:rPr lang="en-US" b="1" dirty="0">
                <a:solidFill>
                  <a:srgbClr val="0070C0"/>
                </a:solidFill>
                <a:latin typeface="+mj-lt"/>
                <a:cs typeface="Calibri"/>
              </a:rPr>
              <a:t>					EMRO: 	</a:t>
            </a:r>
            <a:r>
              <a:rPr lang="en-US" b="1" dirty="0">
                <a:solidFill>
                  <a:srgbClr val="0070C0"/>
                </a:solidFill>
                <a:latin typeface="+mj-lt"/>
                <a:cs typeface="Calibri"/>
                <a:hlinkClick r:id="rId6"/>
              </a:rPr>
              <a:t>samhourid@who.int</a:t>
            </a:r>
            <a:r>
              <a:rPr lang="en-US" b="1" dirty="0">
                <a:solidFill>
                  <a:srgbClr val="0070C0"/>
                </a:solidFill>
                <a:latin typeface="+mj-lt"/>
                <a:cs typeface="Calibri"/>
              </a:rPr>
              <a:t>  </a:t>
            </a:r>
            <a:endParaRPr lang="en-US" b="1" dirty="0">
              <a:solidFill>
                <a:srgbClr val="0070C0"/>
              </a:solidFill>
              <a:latin typeface="+mj-lt"/>
              <a:cs typeface="Calibri" panose="020F0502020204030204" pitchFamily="34" charset="0"/>
            </a:endParaRPr>
          </a:p>
          <a:p>
            <a:pPr>
              <a:spcBef>
                <a:spcPts val="700"/>
              </a:spcBef>
              <a:buClr>
                <a:srgbClr val="DD8047"/>
              </a:buClr>
              <a:buSzPct val="60000"/>
            </a:pPr>
            <a:r>
              <a:rPr lang="en-US" b="1" dirty="0">
                <a:solidFill>
                  <a:srgbClr val="0070C0"/>
                </a:solidFill>
                <a:latin typeface="+mj-lt"/>
                <a:cs typeface="Calibri"/>
              </a:rPr>
              <a:t>					EURO: 	</a:t>
            </a:r>
            <a:r>
              <a:rPr lang="en-US" b="1" dirty="0">
                <a:solidFill>
                  <a:srgbClr val="0070C0"/>
                </a:solidFill>
                <a:latin typeface="+mj-lt"/>
                <a:cs typeface="Calibri"/>
                <a:hlinkClick r:id="rId7"/>
              </a:rPr>
              <a:t>schmidtt@who.int</a:t>
            </a:r>
            <a:r>
              <a:rPr lang="en-US" b="1" dirty="0">
                <a:solidFill>
                  <a:srgbClr val="0070C0"/>
                </a:solidFill>
                <a:latin typeface="+mj-lt"/>
                <a:cs typeface="Calibri"/>
              </a:rPr>
              <a:t>; </a:t>
            </a:r>
            <a:r>
              <a:rPr lang="en-US" b="1" dirty="0">
                <a:solidFill>
                  <a:srgbClr val="0070C0"/>
                </a:solidFill>
                <a:latin typeface="+mj-lt"/>
                <a:cs typeface="Calibri"/>
                <a:hlinkClick r:id="rId8"/>
              </a:rPr>
              <a:t>rashforda@who.int</a:t>
            </a:r>
            <a:r>
              <a:rPr lang="en-US" b="1" dirty="0">
                <a:solidFill>
                  <a:srgbClr val="0070C0"/>
                </a:solidFill>
                <a:latin typeface="+mj-lt"/>
                <a:cs typeface="Calibri"/>
              </a:rPr>
              <a:t> </a:t>
            </a:r>
            <a:endParaRPr lang="en-US" b="1" dirty="0">
              <a:solidFill>
                <a:srgbClr val="0070C0"/>
              </a:solidFill>
              <a:latin typeface="+mj-lt"/>
              <a:cs typeface="Calibri" panose="020F0502020204030204" pitchFamily="34" charset="0"/>
            </a:endParaRPr>
          </a:p>
          <a:p>
            <a:pPr>
              <a:spcBef>
                <a:spcPts val="700"/>
              </a:spcBef>
              <a:buClr>
                <a:srgbClr val="DD8047"/>
              </a:buClr>
              <a:buSzPct val="60000"/>
            </a:pPr>
            <a:r>
              <a:rPr lang="en-US" b="1" dirty="0">
                <a:solidFill>
                  <a:srgbClr val="0070C0"/>
                </a:solidFill>
                <a:latin typeface="+mj-lt"/>
                <a:cs typeface="Calibri"/>
              </a:rPr>
              <a:t>					PAHO: 	</a:t>
            </a:r>
            <a:r>
              <a:rPr lang="en-US" b="1" dirty="0">
                <a:solidFill>
                  <a:srgbClr val="0070C0"/>
                </a:solidFill>
                <a:latin typeface="+mj-lt"/>
                <a:cs typeface="Calibri"/>
                <a:hlinkClick r:id="rId9"/>
              </a:rPr>
              <a:t>andragro@paho.org</a:t>
            </a:r>
            <a:r>
              <a:rPr lang="en-US" b="1" dirty="0">
                <a:solidFill>
                  <a:srgbClr val="0070C0"/>
                </a:solidFill>
                <a:latin typeface="+mj-lt"/>
                <a:cs typeface="Calibri"/>
              </a:rPr>
              <a:t> </a:t>
            </a:r>
            <a:endParaRPr lang="en-US" b="1" dirty="0">
              <a:solidFill>
                <a:srgbClr val="0070C0"/>
              </a:solidFill>
              <a:latin typeface="+mj-lt"/>
              <a:cs typeface="Calibri" panose="020F0502020204030204" pitchFamily="34" charset="0"/>
            </a:endParaRPr>
          </a:p>
          <a:p>
            <a:pPr>
              <a:spcBef>
                <a:spcPts val="700"/>
              </a:spcBef>
              <a:buClr>
                <a:srgbClr val="DD8047"/>
              </a:buClr>
              <a:buSzPct val="60000"/>
            </a:pPr>
            <a:r>
              <a:rPr lang="en-US" b="1" dirty="0">
                <a:solidFill>
                  <a:srgbClr val="0070C0"/>
                </a:solidFill>
                <a:latin typeface="+mj-lt"/>
                <a:cs typeface="Calibri"/>
              </a:rPr>
              <a:t>				</a:t>
            </a:r>
            <a:r>
              <a:rPr lang="en-US" b="1">
                <a:solidFill>
                  <a:srgbClr val="0070C0"/>
                </a:solidFill>
                <a:latin typeface="+mj-lt"/>
                <a:cs typeface="Calibri"/>
              </a:rPr>
              <a:t>	SEARO</a:t>
            </a:r>
            <a:r>
              <a:rPr lang="en-US" b="1" dirty="0">
                <a:solidFill>
                  <a:srgbClr val="0070C0"/>
                </a:solidFill>
                <a:latin typeface="+mj-lt"/>
                <a:cs typeface="Calibri"/>
              </a:rPr>
              <a:t>: </a:t>
            </a:r>
            <a:r>
              <a:rPr lang="en-US" b="1">
                <a:solidFill>
                  <a:srgbClr val="0070C0"/>
                </a:solidFill>
                <a:latin typeface="+mj-lt"/>
                <a:cs typeface="Calibri"/>
              </a:rPr>
              <a:t>	</a:t>
            </a:r>
            <a:r>
              <a:rPr lang="en-US" b="1">
                <a:ea typeface="+mn-lt"/>
                <a:cs typeface="+mn-lt"/>
                <a:hlinkClick r:id="rId10"/>
              </a:rPr>
              <a:t>katom</a:t>
            </a:r>
            <a:r>
              <a:rPr lang="en-US" b="1" dirty="0">
                <a:ea typeface="+mn-lt"/>
                <a:cs typeface="+mn-lt"/>
                <a:hlinkClick r:id="rId10"/>
              </a:rPr>
              <a:t>@who.int</a:t>
            </a:r>
            <a:r>
              <a:rPr lang="en-US" b="1" dirty="0">
                <a:ea typeface="+mn-lt"/>
                <a:cs typeface="+mn-lt"/>
              </a:rPr>
              <a:t>; </a:t>
            </a:r>
            <a:r>
              <a:rPr lang="en-US" b="1" dirty="0">
                <a:solidFill>
                  <a:srgbClr val="0070C0"/>
                </a:solidFill>
                <a:ea typeface="+mn-lt"/>
                <a:cs typeface="Calibri"/>
                <a:hlinkClick r:id="rId11"/>
              </a:rPr>
              <a:t>htikem</a:t>
            </a:r>
            <a:r>
              <a:rPr lang="en-US" b="1" dirty="0">
                <a:solidFill>
                  <a:srgbClr val="0070C0"/>
                </a:solidFill>
                <a:latin typeface="+mj-lt"/>
                <a:cs typeface="Calibri"/>
                <a:hlinkClick r:id="rId11"/>
              </a:rPr>
              <a:t>@who.int</a:t>
            </a:r>
            <a:r>
              <a:rPr lang="en-US" b="1" dirty="0">
                <a:solidFill>
                  <a:srgbClr val="0070C0"/>
                </a:solidFill>
                <a:latin typeface="+mj-lt"/>
                <a:cs typeface="Calibri"/>
              </a:rPr>
              <a:t>  </a:t>
            </a:r>
            <a:endParaRPr lang="en-US" b="1" dirty="0">
              <a:solidFill>
                <a:srgbClr val="0070C0"/>
              </a:solidFill>
              <a:latin typeface="+mj-lt"/>
              <a:cs typeface="Calibri" panose="020F0502020204030204" pitchFamily="34" charset="0"/>
            </a:endParaRPr>
          </a:p>
          <a:p>
            <a:pPr>
              <a:spcBef>
                <a:spcPts val="700"/>
              </a:spcBef>
              <a:buClr>
                <a:srgbClr val="DD8047"/>
              </a:buClr>
              <a:buSzPct val="60000"/>
            </a:pPr>
            <a:r>
              <a:rPr lang="en-US" b="1" dirty="0">
                <a:solidFill>
                  <a:srgbClr val="0070C0"/>
                </a:solidFill>
                <a:latin typeface="+mj-lt"/>
                <a:cs typeface="Calibri"/>
              </a:rPr>
              <a:t>					WPRO: 	</a:t>
            </a:r>
            <a:r>
              <a:rPr lang="en-US" b="1" dirty="0">
                <a:solidFill>
                  <a:srgbClr val="0070C0"/>
                </a:solidFill>
                <a:latin typeface="+mj-lt"/>
                <a:cs typeface="Calibri"/>
                <a:hlinkClick r:id="rId12"/>
              </a:rPr>
              <a:t>eshofoniea@who.int</a:t>
            </a:r>
            <a:r>
              <a:rPr lang="en-US" b="1" dirty="0">
                <a:solidFill>
                  <a:srgbClr val="0070C0"/>
                </a:solidFill>
                <a:latin typeface="+mj-lt"/>
                <a:cs typeface="Calibri"/>
              </a:rPr>
              <a:t>;  </a:t>
            </a:r>
            <a:endParaRPr lang="en-GB" b="1" dirty="0">
              <a:solidFill>
                <a:srgbClr val="0070C0"/>
              </a:solidFill>
              <a:latin typeface="+mj-lt"/>
              <a:cs typeface="Calibri" panose="020F0502020204030204" pitchFamily="34" charset="0"/>
            </a:endParaRPr>
          </a:p>
        </p:txBody>
      </p:sp>
      <p:sp>
        <p:nvSpPr>
          <p:cNvPr id="15" name="Rectangle: Rounded Corners 14">
            <a:extLst>
              <a:ext uri="{FF2B5EF4-FFF2-40B4-BE49-F238E27FC236}">
                <a16:creationId xmlns:a16="http://schemas.microsoft.com/office/drawing/2014/main" id="{8C6D610C-26D0-4FA3-8062-200749C0C412}"/>
              </a:ext>
            </a:extLst>
          </p:cNvPr>
          <p:cNvSpPr/>
          <p:nvPr/>
        </p:nvSpPr>
        <p:spPr>
          <a:xfrm>
            <a:off x="4918924"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r>
              <a:rPr lang="en-US" b="1" dirty="0"/>
              <a:t>More information on coronavirus</a:t>
            </a:r>
          </a:p>
        </p:txBody>
      </p:sp>
      <p:pic>
        <p:nvPicPr>
          <p:cNvPr id="16" name="Picture 15">
            <a:hlinkClick r:id="rId13"/>
            <a:extLst>
              <a:ext uri="{FF2B5EF4-FFF2-40B4-BE49-F238E27FC236}">
                <a16:creationId xmlns:a16="http://schemas.microsoft.com/office/drawing/2014/main" id="{BD923BB1-F5AD-406F-BBD9-A8E464A1FDE4}"/>
              </a:ext>
            </a:extLst>
          </p:cNvPr>
          <p:cNvPicPr>
            <a:picLocks noChangeAspect="1"/>
          </p:cNvPicPr>
          <p:nvPr/>
        </p:nvPicPr>
        <p:blipFill>
          <a:blip r:embed="rId14" cstate="email">
            <a:alphaModFix/>
            <a:extLst>
              <a:ext uri="{28A0092B-C50C-407E-A947-70E740481C1C}">
                <a14:useLocalDpi xmlns:a14="http://schemas.microsoft.com/office/drawing/2010/main"/>
              </a:ext>
            </a:extLst>
          </a:blip>
          <a:stretch>
            <a:fillRect/>
          </a:stretch>
        </p:blipFill>
        <p:spPr>
          <a:xfrm>
            <a:off x="5633959" y="5090038"/>
            <a:ext cx="1036171" cy="1063135"/>
          </a:xfrm>
          <a:prstGeom prst="rect">
            <a:avLst/>
          </a:prstGeom>
        </p:spPr>
      </p:pic>
      <p:sp>
        <p:nvSpPr>
          <p:cNvPr id="17" name="TextBox 16">
            <a:extLst>
              <a:ext uri="{FF2B5EF4-FFF2-40B4-BE49-F238E27FC236}">
                <a16:creationId xmlns:a16="http://schemas.microsoft.com/office/drawing/2014/main" id="{CC06E5A8-EA35-4F91-A6BE-270512AABBE5}"/>
              </a:ext>
            </a:extLst>
          </p:cNvPr>
          <p:cNvSpPr txBox="1"/>
          <p:nvPr/>
        </p:nvSpPr>
        <p:spPr>
          <a:xfrm>
            <a:off x="5452597" y="6227798"/>
            <a:ext cx="1398895" cy="307777"/>
          </a:xfrm>
          <a:prstGeom prst="rect">
            <a:avLst/>
          </a:prstGeom>
          <a:noFill/>
        </p:spPr>
        <p:txBody>
          <a:bodyPr wrap="square" rtlCol="0">
            <a:spAutoFit/>
          </a:bodyPr>
          <a:lstStyle/>
          <a:p>
            <a:pPr algn="ctr">
              <a:spcBef>
                <a:spcPts val="700"/>
              </a:spcBef>
              <a:buClr>
                <a:srgbClr val="DD8047"/>
              </a:buClr>
              <a:buSzPct val="60000"/>
            </a:pPr>
            <a:r>
              <a:rPr lang="en-US" sz="1400" b="1" dirty="0">
                <a:solidFill>
                  <a:srgbClr val="0070C0"/>
                </a:solidFill>
                <a:latin typeface="+mj-lt"/>
                <a:cs typeface="Calibri" panose="020F0502020204030204" pitchFamily="34" charset="0"/>
              </a:rPr>
              <a:t>Scan or Click</a:t>
            </a:r>
          </a:p>
        </p:txBody>
      </p:sp>
      <p:sp>
        <p:nvSpPr>
          <p:cNvPr id="19" name="Rectangle: Rounded Corners 18">
            <a:extLst>
              <a:ext uri="{FF2B5EF4-FFF2-40B4-BE49-F238E27FC236}">
                <a16:creationId xmlns:a16="http://schemas.microsoft.com/office/drawing/2014/main" id="{143DD285-C321-4EA7-9111-A30C5465E894}"/>
              </a:ext>
            </a:extLst>
          </p:cNvPr>
          <p:cNvSpPr/>
          <p:nvPr/>
        </p:nvSpPr>
        <p:spPr>
          <a:xfrm>
            <a:off x="8598249" y="4381795"/>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tabLst>
                <a:tab pos="1882775" algn="r"/>
              </a:tabLst>
            </a:pPr>
            <a:r>
              <a:rPr lang="en-US" b="1" dirty="0"/>
              <a:t>WHO resources on</a:t>
            </a:r>
          </a:p>
          <a:p>
            <a:pPr algn="ctr">
              <a:tabLst>
                <a:tab pos="1882775" algn="r"/>
              </a:tabLst>
            </a:pPr>
            <a:r>
              <a:rPr lang="en-US" b="1" dirty="0"/>
              <a:t>simulation exercises</a:t>
            </a:r>
          </a:p>
        </p:txBody>
      </p:sp>
      <p:pic>
        <p:nvPicPr>
          <p:cNvPr id="4" name="Picture 3">
            <a:hlinkClick r:id="rId15"/>
            <a:extLst>
              <a:ext uri="{FF2B5EF4-FFF2-40B4-BE49-F238E27FC236}">
                <a16:creationId xmlns:a16="http://schemas.microsoft.com/office/drawing/2014/main" id="{8D4128EA-2D55-489B-A288-BCFD7174DEE5}"/>
              </a:ext>
            </a:extLst>
          </p:cNvPr>
          <p:cNvPicPr>
            <a:picLocks noChangeAspect="1"/>
          </p:cNvPicPr>
          <p:nvPr/>
        </p:nvPicPr>
        <p:blipFill>
          <a:blip r:embed="rId16"/>
          <a:stretch>
            <a:fillRect/>
          </a:stretch>
        </p:blipFill>
        <p:spPr>
          <a:xfrm>
            <a:off x="9271436" y="5064618"/>
            <a:ext cx="1119866" cy="1113974"/>
          </a:xfrm>
          <a:prstGeom prst="rect">
            <a:avLst/>
          </a:prstGeom>
        </p:spPr>
      </p:pic>
      <p:sp>
        <p:nvSpPr>
          <p:cNvPr id="20" name="TextBox 19">
            <a:extLst>
              <a:ext uri="{FF2B5EF4-FFF2-40B4-BE49-F238E27FC236}">
                <a16:creationId xmlns:a16="http://schemas.microsoft.com/office/drawing/2014/main" id="{8C6E2D8B-9E90-47C9-847D-B1B528939382}"/>
              </a:ext>
            </a:extLst>
          </p:cNvPr>
          <p:cNvSpPr txBox="1"/>
          <p:nvPr/>
        </p:nvSpPr>
        <p:spPr>
          <a:xfrm>
            <a:off x="9131922" y="6227798"/>
            <a:ext cx="1398895" cy="307777"/>
          </a:xfrm>
          <a:prstGeom prst="rect">
            <a:avLst/>
          </a:prstGeom>
          <a:noFill/>
        </p:spPr>
        <p:txBody>
          <a:bodyPr wrap="square" rtlCol="0">
            <a:spAutoFit/>
          </a:bodyPr>
          <a:lstStyle/>
          <a:p>
            <a:pPr algn="ctr">
              <a:spcBef>
                <a:spcPts val="700"/>
              </a:spcBef>
              <a:buClr>
                <a:srgbClr val="DD8047"/>
              </a:buClr>
              <a:buSzPct val="60000"/>
            </a:pPr>
            <a:r>
              <a:rPr lang="en-US" sz="1400" b="1" dirty="0">
                <a:solidFill>
                  <a:srgbClr val="0070C0"/>
                </a:solidFill>
                <a:latin typeface="+mj-lt"/>
                <a:cs typeface="Calibri" panose="020F0502020204030204" pitchFamily="34" charset="0"/>
              </a:rPr>
              <a:t>Scan or Click</a:t>
            </a:r>
          </a:p>
        </p:txBody>
      </p:sp>
    </p:spTree>
    <p:extLst>
      <p:ext uri="{BB962C8B-B14F-4D97-AF65-F5344CB8AC3E}">
        <p14:creationId xmlns:p14="http://schemas.microsoft.com/office/powerpoint/2010/main" val="308803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7037070" cy="513080"/>
          </a:xfrm>
          <a:prstGeom prst="rect">
            <a:avLst/>
          </a:prstGeom>
        </p:spPr>
        <p:txBody>
          <a:bodyPr vert="horz" wrap="square" lIns="0" tIns="12700" rIns="0" bIns="0" rtlCol="0">
            <a:spAutoFit/>
          </a:bodyPr>
          <a:lstStyle/>
          <a:p>
            <a:pPr marL="12700">
              <a:lnSpc>
                <a:spcPct val="100000"/>
              </a:lnSpc>
              <a:spcBef>
                <a:spcPts val="100"/>
              </a:spcBef>
            </a:pPr>
            <a:r>
              <a:rPr sz="3200" spc="-5" dirty="0"/>
              <a:t>What is </a:t>
            </a:r>
            <a:r>
              <a:rPr sz="3200" dirty="0"/>
              <a:t>a </a:t>
            </a:r>
            <a:r>
              <a:rPr sz="3200" spc="-5" dirty="0"/>
              <a:t>Table-Top </a:t>
            </a:r>
            <a:r>
              <a:rPr sz="3200" spc="-10" dirty="0"/>
              <a:t>Exercise</a:t>
            </a:r>
            <a:r>
              <a:rPr sz="3200" spc="-65" dirty="0"/>
              <a:t> </a:t>
            </a:r>
            <a:r>
              <a:rPr sz="3200" spc="-5" dirty="0"/>
              <a:t>(TTX)?</a:t>
            </a:r>
            <a:endParaRPr sz="3200"/>
          </a:p>
        </p:txBody>
      </p:sp>
      <p:sp>
        <p:nvSpPr>
          <p:cNvPr id="3" name="object 3"/>
          <p:cNvSpPr txBox="1"/>
          <p:nvPr/>
        </p:nvSpPr>
        <p:spPr>
          <a:xfrm>
            <a:off x="951024" y="1597659"/>
            <a:ext cx="10288905" cy="3015615"/>
          </a:xfrm>
          <a:prstGeom prst="rect">
            <a:avLst/>
          </a:prstGeom>
        </p:spPr>
        <p:txBody>
          <a:bodyPr vert="horz" wrap="square" lIns="0" tIns="54610" rIns="0" bIns="0" rtlCol="0">
            <a:spAutoFit/>
          </a:bodyPr>
          <a:lstStyle/>
          <a:p>
            <a:pPr marL="12700" marR="5080" indent="-1270" algn="ctr">
              <a:lnSpc>
                <a:spcPct val="90200"/>
              </a:lnSpc>
              <a:spcBef>
                <a:spcPts val="430"/>
              </a:spcBef>
            </a:pPr>
            <a:r>
              <a:rPr sz="2800" dirty="0">
                <a:latin typeface="Calibri"/>
                <a:cs typeface="Calibri"/>
              </a:rPr>
              <a:t>A </a:t>
            </a:r>
            <a:r>
              <a:rPr sz="2800" b="1" spc="-5" dirty="0">
                <a:solidFill>
                  <a:srgbClr val="005D85"/>
                </a:solidFill>
                <a:latin typeface="Calibri"/>
                <a:cs typeface="Calibri"/>
              </a:rPr>
              <a:t>tabletop exercise (TTX) </a:t>
            </a:r>
            <a:r>
              <a:rPr sz="2800" spc="-5" dirty="0">
                <a:latin typeface="Calibri"/>
                <a:cs typeface="Calibri"/>
              </a:rPr>
              <a:t>is </a:t>
            </a:r>
            <a:r>
              <a:rPr sz="2800" dirty="0">
                <a:latin typeface="Calibri"/>
                <a:cs typeface="Calibri"/>
              </a:rPr>
              <a:t>a </a:t>
            </a:r>
            <a:r>
              <a:rPr sz="2800" spc="-5" dirty="0">
                <a:latin typeface="Calibri"/>
                <a:cs typeface="Calibri"/>
              </a:rPr>
              <a:t>discussion based event that uses </a:t>
            </a:r>
            <a:r>
              <a:rPr sz="2800" dirty="0">
                <a:latin typeface="Calibri"/>
                <a:cs typeface="Calibri"/>
              </a:rPr>
              <a:t>a  </a:t>
            </a:r>
            <a:r>
              <a:rPr sz="2800" spc="-5" dirty="0">
                <a:latin typeface="Calibri"/>
                <a:cs typeface="Calibri"/>
              </a:rPr>
              <a:t>progressive simulated scenario, </a:t>
            </a:r>
            <a:r>
              <a:rPr sz="2800" spc="-10" dirty="0">
                <a:latin typeface="Calibri"/>
                <a:cs typeface="Calibri"/>
              </a:rPr>
              <a:t>together </a:t>
            </a:r>
            <a:r>
              <a:rPr sz="2800" spc="-5" dirty="0">
                <a:latin typeface="Calibri"/>
                <a:cs typeface="Calibri"/>
              </a:rPr>
              <a:t>with series of scripted injects,  to make participants consider </a:t>
            </a:r>
            <a:r>
              <a:rPr sz="2800" dirty="0">
                <a:latin typeface="Calibri"/>
                <a:cs typeface="Calibri"/>
              </a:rPr>
              <a:t>the </a:t>
            </a:r>
            <a:r>
              <a:rPr sz="2800" spc="-5" dirty="0">
                <a:latin typeface="Calibri"/>
                <a:cs typeface="Calibri"/>
              </a:rPr>
              <a:t>impact of </a:t>
            </a:r>
            <a:r>
              <a:rPr sz="2800" dirty="0">
                <a:latin typeface="Calibri"/>
                <a:cs typeface="Calibri"/>
              </a:rPr>
              <a:t>a </a:t>
            </a:r>
            <a:r>
              <a:rPr sz="2800" spc="-5" dirty="0">
                <a:latin typeface="Calibri"/>
                <a:cs typeface="Calibri"/>
              </a:rPr>
              <a:t>potential health  emergency on existing plans, procedures and</a:t>
            </a:r>
            <a:r>
              <a:rPr sz="2800" spc="30" dirty="0">
                <a:latin typeface="Calibri"/>
                <a:cs typeface="Calibri"/>
              </a:rPr>
              <a:t> </a:t>
            </a:r>
            <a:r>
              <a:rPr sz="2800" spc="-5" dirty="0">
                <a:latin typeface="Calibri"/>
                <a:cs typeface="Calibri"/>
              </a:rPr>
              <a:t>capacities.</a:t>
            </a:r>
            <a:endParaRPr sz="2800">
              <a:latin typeface="Calibri"/>
              <a:cs typeface="Calibri"/>
            </a:endParaRPr>
          </a:p>
          <a:p>
            <a:pPr>
              <a:lnSpc>
                <a:spcPct val="100000"/>
              </a:lnSpc>
              <a:spcBef>
                <a:spcPts val="10"/>
              </a:spcBef>
            </a:pPr>
            <a:endParaRPr sz="3550">
              <a:latin typeface="Calibri"/>
              <a:cs typeface="Calibri"/>
            </a:endParaRPr>
          </a:p>
          <a:p>
            <a:pPr marL="240029" marR="231775" algn="ctr">
              <a:lnSpc>
                <a:spcPts val="3000"/>
              </a:lnSpc>
            </a:pPr>
            <a:r>
              <a:rPr sz="2800" dirty="0">
                <a:latin typeface="Calibri"/>
                <a:cs typeface="Calibri"/>
              </a:rPr>
              <a:t>“A </a:t>
            </a:r>
            <a:r>
              <a:rPr sz="2800" spc="-5" dirty="0">
                <a:latin typeface="Calibri"/>
                <a:cs typeface="Calibri"/>
              </a:rPr>
              <a:t>TTX </a:t>
            </a:r>
            <a:r>
              <a:rPr sz="2800" b="1" spc="-5" dirty="0">
                <a:solidFill>
                  <a:srgbClr val="005D85"/>
                </a:solidFill>
                <a:latin typeface="Calibri"/>
                <a:cs typeface="Calibri"/>
              </a:rPr>
              <a:t>simulates </a:t>
            </a:r>
            <a:r>
              <a:rPr sz="2800" b="1" dirty="0">
                <a:solidFill>
                  <a:srgbClr val="005D85"/>
                </a:solidFill>
                <a:latin typeface="Calibri"/>
                <a:cs typeface="Calibri"/>
              </a:rPr>
              <a:t>an </a:t>
            </a:r>
            <a:r>
              <a:rPr sz="2800" b="1" spc="-5" dirty="0">
                <a:solidFill>
                  <a:srgbClr val="005D85"/>
                </a:solidFill>
                <a:latin typeface="Calibri"/>
                <a:cs typeface="Calibri"/>
              </a:rPr>
              <a:t>emergency situation </a:t>
            </a:r>
            <a:r>
              <a:rPr sz="2800" spc="-5" dirty="0">
                <a:latin typeface="Calibri"/>
                <a:cs typeface="Calibri"/>
              </a:rPr>
              <a:t>in an informal, stress-free  environment.”</a:t>
            </a:r>
            <a:endParaRPr sz="2800">
              <a:latin typeface="Calibri"/>
              <a:cs typeface="Calibri"/>
            </a:endParaRPr>
          </a:p>
        </p:txBody>
      </p:sp>
      <p:sp>
        <p:nvSpPr>
          <p:cNvPr id="4" name="object 4"/>
          <p:cNvSpPr txBox="1"/>
          <p:nvPr/>
        </p:nvSpPr>
        <p:spPr>
          <a:xfrm>
            <a:off x="4738799" y="4962652"/>
            <a:ext cx="271399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-WHO Exercise Manual,</a:t>
            </a:r>
            <a:r>
              <a:rPr sz="1600" spc="-25" dirty="0">
                <a:latin typeface="Arial"/>
                <a:cs typeface="Arial"/>
              </a:rPr>
              <a:t> </a:t>
            </a:r>
            <a:r>
              <a:rPr sz="1600" spc="-5" dirty="0">
                <a:latin typeface="Arial"/>
                <a:cs typeface="Arial"/>
              </a:rPr>
              <a:t>2017</a:t>
            </a:r>
            <a:endParaRPr sz="16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1F0BFF-49B0-4F86-8F11-7044571E1719}"/>
              </a:ext>
            </a:extLst>
          </p:cNvPr>
          <p:cNvPicPr>
            <a:picLocks noChangeAspect="1"/>
          </p:cNvPicPr>
          <p:nvPr/>
        </p:nvPicPr>
        <p:blipFill>
          <a:blip r:embed="rId3"/>
          <a:stretch>
            <a:fillRect/>
          </a:stretch>
        </p:blipFill>
        <p:spPr>
          <a:xfrm>
            <a:off x="8534400" y="609600"/>
            <a:ext cx="2868478" cy="3633406"/>
          </a:xfrm>
          <a:prstGeom prst="rect">
            <a:avLst/>
          </a:prstGeom>
        </p:spPr>
      </p:pic>
      <p:sp>
        <p:nvSpPr>
          <p:cNvPr id="2" name="object 2"/>
          <p:cNvSpPr txBox="1">
            <a:spLocks noGrp="1"/>
          </p:cNvSpPr>
          <p:nvPr>
            <p:ph type="title"/>
          </p:nvPr>
        </p:nvSpPr>
        <p:spPr>
          <a:xfrm>
            <a:off x="231505" y="0"/>
            <a:ext cx="3963670" cy="574040"/>
          </a:xfrm>
          <a:prstGeom prst="rect">
            <a:avLst/>
          </a:prstGeom>
        </p:spPr>
        <p:txBody>
          <a:bodyPr vert="horz" wrap="square" lIns="0" tIns="12700" rIns="0" bIns="0" rtlCol="0">
            <a:spAutoFit/>
          </a:bodyPr>
          <a:lstStyle/>
          <a:p>
            <a:pPr marL="12700">
              <a:lnSpc>
                <a:spcPct val="100000"/>
              </a:lnSpc>
              <a:spcBef>
                <a:spcPts val="100"/>
              </a:spcBef>
            </a:pPr>
            <a:r>
              <a:rPr sz="3600" spc="-5" dirty="0"/>
              <a:t>Design </a:t>
            </a:r>
            <a:r>
              <a:rPr sz="3600" dirty="0"/>
              <a:t>&amp;</a:t>
            </a:r>
            <a:r>
              <a:rPr sz="3600" spc="-50" dirty="0"/>
              <a:t> </a:t>
            </a:r>
            <a:r>
              <a:rPr sz="3600" spc="-5" dirty="0"/>
              <a:t>Purpose</a:t>
            </a:r>
            <a:endParaRPr sz="3600"/>
          </a:p>
        </p:txBody>
      </p:sp>
      <p:sp>
        <p:nvSpPr>
          <p:cNvPr id="3" name="object 3"/>
          <p:cNvSpPr txBox="1"/>
          <p:nvPr/>
        </p:nvSpPr>
        <p:spPr>
          <a:xfrm>
            <a:off x="5560608" y="6638035"/>
            <a:ext cx="120015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
        <p:nvSpPr>
          <p:cNvPr id="4" name="object 4"/>
          <p:cNvSpPr txBox="1"/>
          <p:nvPr/>
        </p:nvSpPr>
        <p:spPr>
          <a:xfrm>
            <a:off x="231519" y="733044"/>
            <a:ext cx="8226681" cy="5677516"/>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005D85"/>
                </a:solidFill>
                <a:latin typeface="Arial"/>
                <a:cs typeface="Arial"/>
              </a:rPr>
              <a:t>Exercise</a:t>
            </a:r>
            <a:r>
              <a:rPr sz="1600" b="1" spc="-10" dirty="0">
                <a:solidFill>
                  <a:srgbClr val="005D85"/>
                </a:solidFill>
                <a:latin typeface="Arial"/>
                <a:cs typeface="Arial"/>
              </a:rPr>
              <a:t> </a:t>
            </a:r>
            <a:r>
              <a:rPr sz="1600" b="1" spc="-5" dirty="0">
                <a:solidFill>
                  <a:srgbClr val="005D85"/>
                </a:solidFill>
                <a:latin typeface="Arial"/>
                <a:cs typeface="Arial"/>
              </a:rPr>
              <a:t>Design</a:t>
            </a:r>
            <a:endParaRPr sz="1600" dirty="0">
              <a:latin typeface="Arial"/>
              <a:cs typeface="Arial"/>
            </a:endParaRPr>
          </a:p>
          <a:p>
            <a:pPr>
              <a:lnSpc>
                <a:spcPct val="100000"/>
              </a:lnSpc>
              <a:spcBef>
                <a:spcPts val="30"/>
              </a:spcBef>
            </a:pPr>
            <a:endParaRPr sz="1400" dirty="0">
              <a:latin typeface="Arial"/>
              <a:cs typeface="Arial"/>
            </a:endParaRPr>
          </a:p>
          <a:p>
            <a:pPr marL="12700" marR="5080" algn="just">
              <a:lnSpc>
                <a:spcPct val="101400"/>
              </a:lnSpc>
            </a:pPr>
            <a:r>
              <a:rPr sz="1600" spc="-5" dirty="0">
                <a:latin typeface="Arial"/>
                <a:cs typeface="Arial"/>
              </a:rPr>
              <a:t>This exercise challenges countries and public health actors to evaluate the public health  plans and structures required at major points of entry for screening and managing suspect  cases of COVID-19. The exercise </a:t>
            </a:r>
            <a:r>
              <a:rPr sz="1600" dirty="0">
                <a:latin typeface="Arial"/>
                <a:cs typeface="Arial"/>
              </a:rPr>
              <a:t>is </a:t>
            </a:r>
            <a:r>
              <a:rPr sz="1600" spc="-5" dirty="0">
                <a:latin typeface="Arial"/>
                <a:cs typeface="Arial"/>
              </a:rPr>
              <a:t>based on the published COVID-19 Points of Entry Guidance documents,</a:t>
            </a:r>
            <a:r>
              <a:rPr sz="1600" spc="-10" dirty="0">
                <a:latin typeface="Arial"/>
                <a:cs typeface="Arial"/>
              </a:rPr>
              <a:t> </a:t>
            </a:r>
            <a:r>
              <a:rPr sz="1600" spc="-5" dirty="0">
                <a:latin typeface="Arial"/>
                <a:cs typeface="Arial"/>
              </a:rPr>
              <a:t>including;</a:t>
            </a:r>
            <a:endParaRPr sz="1600" dirty="0">
              <a:latin typeface="Arial"/>
              <a:cs typeface="Arial"/>
            </a:endParaRPr>
          </a:p>
          <a:p>
            <a:pPr>
              <a:lnSpc>
                <a:spcPct val="100000"/>
              </a:lnSpc>
            </a:pPr>
            <a:endParaRPr sz="1600" dirty="0">
              <a:latin typeface="Arial"/>
              <a:cs typeface="Arial"/>
            </a:endParaRPr>
          </a:p>
          <a:p>
            <a:pPr marL="355600" indent="-342900">
              <a:lnSpc>
                <a:spcPct val="100000"/>
              </a:lnSpc>
              <a:buAutoNum type="arabicPeriod"/>
              <a:tabLst>
                <a:tab pos="354965" algn="l"/>
                <a:tab pos="355600" algn="l"/>
              </a:tabLst>
            </a:pPr>
            <a:r>
              <a:rPr sz="1600" spc="-5" dirty="0">
                <a:latin typeface="Arial"/>
                <a:cs typeface="Arial"/>
                <a:hlinkClick r:id="rId4"/>
              </a:rPr>
              <a:t>Considerations for quarantine of contacts of COVID-19 cases </a:t>
            </a:r>
            <a:r>
              <a:rPr sz="1600" spc="-5" dirty="0">
                <a:latin typeface="Arial"/>
                <a:cs typeface="Arial"/>
              </a:rPr>
              <a:t>(Aug</a:t>
            </a:r>
            <a:r>
              <a:rPr sz="1600" spc="-20" dirty="0">
                <a:latin typeface="Arial"/>
                <a:cs typeface="Arial"/>
              </a:rPr>
              <a:t> </a:t>
            </a:r>
            <a:r>
              <a:rPr sz="1600" spc="-5" dirty="0">
                <a:latin typeface="Arial"/>
                <a:cs typeface="Arial"/>
              </a:rPr>
              <a:t>2020)</a:t>
            </a:r>
            <a:endParaRPr sz="1600" dirty="0">
              <a:latin typeface="Arial"/>
              <a:cs typeface="Arial"/>
            </a:endParaRPr>
          </a:p>
          <a:p>
            <a:pPr marL="355600" indent="-342900">
              <a:lnSpc>
                <a:spcPct val="100000"/>
              </a:lnSpc>
              <a:spcBef>
                <a:spcPts val="25"/>
              </a:spcBef>
              <a:buAutoNum type="arabicPeriod"/>
              <a:tabLst>
                <a:tab pos="354965" algn="l"/>
                <a:tab pos="355600" algn="l"/>
              </a:tabLst>
            </a:pPr>
            <a:r>
              <a:rPr sz="1600" spc="-5" dirty="0">
                <a:latin typeface="Arial"/>
                <a:cs typeface="Arial"/>
                <a:hlinkClick r:id="rId5"/>
              </a:rPr>
              <a:t>Controlling the spread of COVID-19 at ground crossings </a:t>
            </a:r>
            <a:r>
              <a:rPr sz="1600" spc="-5" dirty="0">
                <a:latin typeface="Arial"/>
                <a:cs typeface="Arial"/>
              </a:rPr>
              <a:t>(May</a:t>
            </a:r>
            <a:r>
              <a:rPr sz="1600" spc="-25" dirty="0">
                <a:latin typeface="Arial"/>
                <a:cs typeface="Arial"/>
              </a:rPr>
              <a:t> </a:t>
            </a:r>
            <a:r>
              <a:rPr sz="1600" spc="-5" dirty="0">
                <a:latin typeface="Arial"/>
                <a:cs typeface="Arial"/>
              </a:rPr>
              <a:t>2020)</a:t>
            </a:r>
            <a:endParaRPr sz="1600" dirty="0">
              <a:latin typeface="Arial"/>
              <a:cs typeface="Arial"/>
            </a:endParaRPr>
          </a:p>
          <a:p>
            <a:pPr marL="355600" indent="-342900">
              <a:lnSpc>
                <a:spcPct val="100000"/>
              </a:lnSpc>
              <a:spcBef>
                <a:spcPts val="20"/>
              </a:spcBef>
              <a:buAutoNum type="arabicPeriod"/>
              <a:tabLst>
                <a:tab pos="354965" algn="l"/>
                <a:tab pos="355600" algn="l"/>
              </a:tabLst>
            </a:pPr>
            <a:r>
              <a:rPr sz="1600" spc="-5" dirty="0">
                <a:latin typeface="Arial"/>
                <a:cs typeface="Arial"/>
                <a:hlinkClick r:id="rId6"/>
              </a:rPr>
              <a:t>Management of</a:t>
            </a:r>
            <a:r>
              <a:rPr lang="en-US" sz="1600" spc="-5" dirty="0">
                <a:latin typeface="Arial"/>
                <a:cs typeface="Arial"/>
                <a:hlinkClick r:id="rId6"/>
              </a:rPr>
              <a:t> ill</a:t>
            </a:r>
            <a:r>
              <a:rPr sz="1600" spc="-5" dirty="0">
                <a:latin typeface="Arial"/>
                <a:cs typeface="Arial"/>
                <a:hlinkClick r:id="rId6"/>
              </a:rPr>
              <a:t> travellers at points of entry </a:t>
            </a:r>
            <a:r>
              <a:rPr sz="1600" spc="-5" dirty="0">
                <a:latin typeface="Arial"/>
                <a:cs typeface="Arial"/>
              </a:rPr>
              <a:t>(March</a:t>
            </a:r>
            <a:r>
              <a:rPr sz="1600" spc="-15" dirty="0">
                <a:latin typeface="Arial"/>
                <a:cs typeface="Arial"/>
              </a:rPr>
              <a:t> </a:t>
            </a:r>
            <a:r>
              <a:rPr sz="1600" spc="-5" dirty="0">
                <a:latin typeface="Arial"/>
                <a:cs typeface="Arial"/>
              </a:rPr>
              <a:t>2020)</a:t>
            </a:r>
            <a:endParaRPr lang="en-US" sz="1600" spc="-5" dirty="0">
              <a:latin typeface="Arial"/>
              <a:cs typeface="Arial"/>
            </a:endParaRPr>
          </a:p>
          <a:p>
            <a:pPr marL="355600" indent="-342900">
              <a:lnSpc>
                <a:spcPct val="100000"/>
              </a:lnSpc>
              <a:spcBef>
                <a:spcPts val="20"/>
              </a:spcBef>
              <a:buAutoNum type="arabicPeriod"/>
              <a:tabLst>
                <a:tab pos="354965" algn="l"/>
                <a:tab pos="355600" algn="l"/>
              </a:tabLst>
            </a:pPr>
            <a:r>
              <a:rPr lang="en-US" sz="1600" spc="-5" dirty="0">
                <a:latin typeface="Arial"/>
                <a:cs typeface="Arial"/>
                <a:hlinkClick r:id="rId7"/>
              </a:rPr>
              <a:t>Promoting public health measures in response to COVID-19 on cargo ships and fishing vessels </a:t>
            </a:r>
            <a:r>
              <a:rPr lang="en-US" sz="1600" spc="-5" dirty="0">
                <a:latin typeface="Arial"/>
                <a:cs typeface="Arial"/>
              </a:rPr>
              <a:t>(Aug 2020)</a:t>
            </a:r>
          </a:p>
          <a:p>
            <a:pPr marL="355600" indent="-342900">
              <a:lnSpc>
                <a:spcPct val="100000"/>
              </a:lnSpc>
              <a:spcBef>
                <a:spcPts val="20"/>
              </a:spcBef>
              <a:buAutoNum type="arabicPeriod"/>
              <a:tabLst>
                <a:tab pos="354965" algn="l"/>
                <a:tab pos="355600" algn="l"/>
              </a:tabLst>
            </a:pPr>
            <a:r>
              <a:rPr lang="en-US" sz="1600" dirty="0">
                <a:latin typeface="Arial"/>
                <a:cs typeface="Arial"/>
                <a:hlinkClick r:id="rId8"/>
              </a:rPr>
              <a:t>Operational considerations for managing COVID-19 cases and outbreaks in aviation</a:t>
            </a:r>
            <a:r>
              <a:rPr lang="en-US" sz="1600" dirty="0">
                <a:latin typeface="Arial"/>
                <a:cs typeface="Arial"/>
              </a:rPr>
              <a:t> (March 2020)</a:t>
            </a:r>
          </a:p>
          <a:p>
            <a:pPr marL="355600" indent="-342900">
              <a:lnSpc>
                <a:spcPct val="100000"/>
              </a:lnSpc>
              <a:spcBef>
                <a:spcPts val="20"/>
              </a:spcBef>
              <a:buAutoNum type="arabicPeriod"/>
              <a:tabLst>
                <a:tab pos="354965" algn="l"/>
                <a:tab pos="355600" algn="l"/>
              </a:tabLst>
            </a:pPr>
            <a:r>
              <a:rPr lang="en-US" sz="1600" dirty="0">
                <a:latin typeface="Arial"/>
                <a:cs typeface="Arial"/>
                <a:hlinkClick r:id="rId9"/>
              </a:rPr>
              <a:t>Operational considerations for managing COVID-19 cases and outbreaks on board ships</a:t>
            </a:r>
            <a:r>
              <a:rPr lang="en-US" sz="1600" dirty="0">
                <a:latin typeface="Arial"/>
                <a:cs typeface="Arial"/>
              </a:rPr>
              <a:t> (March 2020)</a:t>
            </a:r>
            <a:endParaRPr sz="1600" dirty="0">
              <a:latin typeface="Arial"/>
              <a:cs typeface="Arial"/>
            </a:endParaRPr>
          </a:p>
          <a:p>
            <a:pPr>
              <a:lnSpc>
                <a:spcPct val="100000"/>
              </a:lnSpc>
              <a:spcBef>
                <a:spcPts val="10"/>
              </a:spcBef>
            </a:pPr>
            <a:endParaRPr sz="1400" dirty="0">
              <a:latin typeface="Arial"/>
              <a:cs typeface="Arial"/>
            </a:endParaRPr>
          </a:p>
          <a:p>
            <a:pPr>
              <a:lnSpc>
                <a:spcPct val="100000"/>
              </a:lnSpc>
              <a:spcBef>
                <a:spcPts val="15"/>
              </a:spcBef>
            </a:pPr>
            <a:endParaRPr sz="2400" dirty="0">
              <a:latin typeface="Arial"/>
              <a:cs typeface="Arial"/>
            </a:endParaRPr>
          </a:p>
          <a:p>
            <a:pPr marL="12700">
              <a:lnSpc>
                <a:spcPct val="100000"/>
              </a:lnSpc>
              <a:spcBef>
                <a:spcPts val="5"/>
              </a:spcBef>
            </a:pPr>
            <a:r>
              <a:rPr sz="1600" b="1" spc="-5" dirty="0">
                <a:solidFill>
                  <a:srgbClr val="005D85"/>
                </a:solidFill>
                <a:latin typeface="Arial"/>
                <a:cs typeface="Arial"/>
              </a:rPr>
              <a:t>Purpose</a:t>
            </a:r>
            <a:endParaRPr sz="1600" dirty="0">
              <a:latin typeface="Arial"/>
              <a:cs typeface="Arial"/>
            </a:endParaRPr>
          </a:p>
          <a:p>
            <a:pPr>
              <a:lnSpc>
                <a:spcPct val="100000"/>
              </a:lnSpc>
              <a:spcBef>
                <a:spcPts val="20"/>
              </a:spcBef>
            </a:pPr>
            <a:endParaRPr sz="1200" dirty="0">
              <a:latin typeface="Arial"/>
              <a:cs typeface="Arial"/>
            </a:endParaRPr>
          </a:p>
          <a:p>
            <a:pPr marL="12700" marR="5080" algn="just">
              <a:lnSpc>
                <a:spcPct val="101400"/>
              </a:lnSpc>
            </a:pPr>
            <a:r>
              <a:rPr sz="1600" spc="-5" dirty="0">
                <a:latin typeface="Arial"/>
                <a:cs typeface="Arial"/>
              </a:rPr>
              <a:t>Through facilitated group discussion, this exercise aims to examine and strengthen your existing  plans, procedures and capabilities for managing COVID-19 cases </a:t>
            </a:r>
            <a:r>
              <a:rPr sz="1600" dirty="0">
                <a:latin typeface="Arial"/>
                <a:cs typeface="Arial"/>
              </a:rPr>
              <a:t>in </a:t>
            </a:r>
            <a:r>
              <a:rPr sz="1600" spc="-5" dirty="0">
                <a:latin typeface="Arial"/>
                <a:cs typeface="Arial"/>
              </a:rPr>
              <a:t>international travel including </a:t>
            </a:r>
            <a:r>
              <a:rPr sz="1600" dirty="0">
                <a:latin typeface="Arial"/>
                <a:cs typeface="Arial"/>
              </a:rPr>
              <a:t>in  </a:t>
            </a:r>
            <a:r>
              <a:rPr sz="1600" spc="-5" dirty="0">
                <a:latin typeface="Arial"/>
                <a:cs typeface="Arial"/>
              </a:rPr>
              <a:t>aviation and ground</a:t>
            </a:r>
            <a:r>
              <a:rPr sz="1600" spc="-25" dirty="0">
                <a:latin typeface="Arial"/>
                <a:cs typeface="Arial"/>
              </a:rPr>
              <a:t> </a:t>
            </a:r>
            <a:r>
              <a:rPr sz="1600" spc="-5" dirty="0">
                <a:latin typeface="Arial"/>
                <a:cs typeface="Arial"/>
              </a:rPr>
              <a:t>crossings.</a:t>
            </a:r>
            <a:endParaRPr sz="1600" dirty="0">
              <a:latin typeface="Arial"/>
              <a:cs typeface="Arial"/>
            </a:endParaRPr>
          </a:p>
        </p:txBody>
      </p:sp>
      <p:sp>
        <p:nvSpPr>
          <p:cNvPr id="7" name="object 7"/>
          <p:cNvSpPr/>
          <p:nvPr/>
        </p:nvSpPr>
        <p:spPr>
          <a:xfrm>
            <a:off x="8915400" y="1429579"/>
            <a:ext cx="2966759" cy="3998842"/>
          </a:xfrm>
          <a:prstGeom prst="rect">
            <a:avLst/>
          </a:prstGeom>
          <a:blipFill>
            <a:blip r:embed="rId10" cstate="email">
              <a:extLst>
                <a:ext uri="{28A0092B-C50C-407E-A947-70E740481C1C}">
                  <a14:useLocalDpi xmlns:a14="http://schemas.microsoft.com/office/drawing/2010/main"/>
                </a:ext>
              </a:extLst>
            </a:blip>
            <a:stretch>
              <a:fillRect t="-4911"/>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4045A676-B64B-4FFB-8FF0-CFC2B3AB53FB}"/>
              </a:ext>
            </a:extLst>
          </p:cNvPr>
          <p:cNvPicPr>
            <a:picLocks noChangeAspect="1"/>
          </p:cNvPicPr>
          <p:nvPr/>
        </p:nvPicPr>
        <p:blipFill>
          <a:blip r:embed="rId11"/>
          <a:stretch>
            <a:fillRect/>
          </a:stretch>
        </p:blipFill>
        <p:spPr>
          <a:xfrm>
            <a:off x="9249709" y="2286000"/>
            <a:ext cx="2738159" cy="3296424"/>
          </a:xfrm>
          <a:prstGeom prst="rect">
            <a:avLst/>
          </a:prstGeom>
        </p:spPr>
      </p:pic>
      <p:pic>
        <p:nvPicPr>
          <p:cNvPr id="9" name="Picture 8">
            <a:extLst>
              <a:ext uri="{FF2B5EF4-FFF2-40B4-BE49-F238E27FC236}">
                <a16:creationId xmlns:a16="http://schemas.microsoft.com/office/drawing/2014/main" id="{47A84FB8-9B8C-446F-A280-B4D2383F4D65}"/>
              </a:ext>
            </a:extLst>
          </p:cNvPr>
          <p:cNvPicPr>
            <a:picLocks noChangeAspect="1"/>
          </p:cNvPicPr>
          <p:nvPr/>
        </p:nvPicPr>
        <p:blipFill rotWithShape="1">
          <a:blip r:embed="rId12"/>
          <a:srcRect r="2214"/>
          <a:stretch/>
        </p:blipFill>
        <p:spPr>
          <a:xfrm>
            <a:off x="9453841" y="3307416"/>
            <a:ext cx="2738159" cy="34347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5770880" cy="513080"/>
          </a:xfrm>
          <a:prstGeom prst="rect">
            <a:avLst/>
          </a:prstGeom>
        </p:spPr>
        <p:txBody>
          <a:bodyPr vert="horz" wrap="square" lIns="0" tIns="12700" rIns="0" bIns="0" rtlCol="0">
            <a:spAutoFit/>
          </a:bodyPr>
          <a:lstStyle/>
          <a:p>
            <a:pPr marL="12700">
              <a:lnSpc>
                <a:spcPct val="100000"/>
              </a:lnSpc>
              <a:spcBef>
                <a:spcPts val="100"/>
              </a:spcBef>
            </a:pPr>
            <a:r>
              <a:rPr sz="3200" spc="-5" dirty="0"/>
              <a:t>Specific </a:t>
            </a:r>
            <a:r>
              <a:rPr sz="3200" spc="-10" dirty="0"/>
              <a:t>objectives </a:t>
            </a:r>
            <a:r>
              <a:rPr sz="3200" spc="-5" dirty="0"/>
              <a:t>of the</a:t>
            </a:r>
            <a:r>
              <a:rPr sz="3200" spc="-60" dirty="0"/>
              <a:t> </a:t>
            </a:r>
            <a:r>
              <a:rPr sz="3200" spc="-10" dirty="0"/>
              <a:t>TTX</a:t>
            </a:r>
            <a:endParaRPr sz="3200"/>
          </a:p>
        </p:txBody>
      </p:sp>
      <p:sp>
        <p:nvSpPr>
          <p:cNvPr id="3" name="object 3"/>
          <p:cNvSpPr txBox="1"/>
          <p:nvPr/>
        </p:nvSpPr>
        <p:spPr>
          <a:xfrm>
            <a:off x="231125" y="941323"/>
            <a:ext cx="11672570" cy="4493895"/>
          </a:xfrm>
          <a:prstGeom prst="rect">
            <a:avLst/>
          </a:prstGeom>
        </p:spPr>
        <p:txBody>
          <a:bodyPr vert="horz" wrap="square" lIns="0" tIns="9525" rIns="0" bIns="0" rtlCol="0">
            <a:spAutoFit/>
          </a:bodyPr>
          <a:lstStyle/>
          <a:p>
            <a:pPr marL="527050" marR="398780" indent="-514350">
              <a:lnSpc>
                <a:spcPct val="100800"/>
              </a:lnSpc>
              <a:spcBef>
                <a:spcPts val="75"/>
              </a:spcBef>
              <a:buFont typeface="Arial"/>
              <a:buChar char="•"/>
              <a:tabLst>
                <a:tab pos="526415" algn="l"/>
                <a:tab pos="527050" algn="l"/>
              </a:tabLst>
            </a:pPr>
            <a:r>
              <a:rPr sz="2400" b="1" spc="-5" dirty="0">
                <a:solidFill>
                  <a:srgbClr val="008FCE"/>
                </a:solidFill>
                <a:latin typeface="Arial"/>
                <a:cs typeface="Arial"/>
              </a:rPr>
              <a:t>Improve the national, regional and/or district action plans </a:t>
            </a:r>
            <a:r>
              <a:rPr sz="2400" b="1" dirty="0">
                <a:solidFill>
                  <a:srgbClr val="008FCE"/>
                </a:solidFill>
                <a:latin typeface="Arial"/>
                <a:cs typeface="Arial"/>
              </a:rPr>
              <a:t>to </a:t>
            </a:r>
            <a:r>
              <a:rPr sz="2400" b="1" spc="-5" dirty="0">
                <a:solidFill>
                  <a:srgbClr val="008FCE"/>
                </a:solidFill>
                <a:latin typeface="Arial"/>
                <a:cs typeface="Arial"/>
              </a:rPr>
              <a:t>enhance your  operations</a:t>
            </a:r>
            <a:r>
              <a:rPr sz="2400" spc="-5" dirty="0">
                <a:latin typeface="Arial"/>
                <a:cs typeface="Arial"/>
              </a:rPr>
              <a:t>, </a:t>
            </a:r>
            <a:r>
              <a:rPr sz="2400" dirty="0">
                <a:latin typeface="Arial"/>
                <a:cs typeface="Arial"/>
              </a:rPr>
              <a:t>at </a:t>
            </a:r>
            <a:r>
              <a:rPr sz="2400" spc="-5" dirty="0">
                <a:latin typeface="Arial"/>
                <a:cs typeface="Arial"/>
              </a:rPr>
              <a:t>points </a:t>
            </a:r>
            <a:r>
              <a:rPr sz="2400" dirty="0">
                <a:latin typeface="Arial"/>
                <a:cs typeface="Arial"/>
              </a:rPr>
              <a:t>of</a:t>
            </a:r>
            <a:r>
              <a:rPr sz="2400" spc="-30" dirty="0">
                <a:latin typeface="Arial"/>
                <a:cs typeface="Arial"/>
              </a:rPr>
              <a:t> </a:t>
            </a:r>
            <a:r>
              <a:rPr sz="2400" spc="-5" dirty="0">
                <a:latin typeface="Arial"/>
                <a:cs typeface="Arial"/>
              </a:rPr>
              <a:t>entry</a:t>
            </a:r>
            <a:endParaRPr sz="2400">
              <a:latin typeface="Arial"/>
              <a:cs typeface="Arial"/>
            </a:endParaRPr>
          </a:p>
          <a:p>
            <a:pPr marL="527050" marR="492759" indent="-514350">
              <a:lnSpc>
                <a:spcPct val="100800"/>
              </a:lnSpc>
              <a:spcBef>
                <a:spcPts val="695"/>
              </a:spcBef>
              <a:buFont typeface="Arial"/>
              <a:buChar char="•"/>
              <a:tabLst>
                <a:tab pos="526415" algn="l"/>
                <a:tab pos="527050" algn="l"/>
              </a:tabLst>
            </a:pPr>
            <a:r>
              <a:rPr sz="2400" b="1" spc="-5" dirty="0">
                <a:solidFill>
                  <a:srgbClr val="008FCE"/>
                </a:solidFill>
                <a:latin typeface="Arial"/>
                <a:cs typeface="Arial"/>
              </a:rPr>
              <a:t>Share information </a:t>
            </a:r>
            <a:r>
              <a:rPr sz="2400" dirty="0">
                <a:latin typeface="Arial"/>
                <a:cs typeface="Arial"/>
              </a:rPr>
              <a:t>on response </a:t>
            </a:r>
            <a:r>
              <a:rPr sz="2400" spc="-5" dirty="0">
                <a:latin typeface="Arial"/>
                <a:cs typeface="Arial"/>
              </a:rPr>
              <a:t>capabilities, </a:t>
            </a:r>
            <a:r>
              <a:rPr sz="2400" dirty="0">
                <a:latin typeface="Arial"/>
                <a:cs typeface="Arial"/>
              </a:rPr>
              <a:t>plans and procedures at </a:t>
            </a:r>
            <a:r>
              <a:rPr sz="2400" spc="-5" dirty="0">
                <a:latin typeface="Arial"/>
                <a:cs typeface="Arial"/>
              </a:rPr>
              <a:t>points </a:t>
            </a:r>
            <a:r>
              <a:rPr sz="2400" dirty="0">
                <a:latin typeface="Arial"/>
                <a:cs typeface="Arial"/>
              </a:rPr>
              <a:t>of  </a:t>
            </a:r>
            <a:r>
              <a:rPr sz="2400" spc="-5" dirty="0">
                <a:latin typeface="Arial"/>
                <a:cs typeface="Arial"/>
              </a:rPr>
              <a:t>entry.</a:t>
            </a:r>
            <a:endParaRPr sz="2400">
              <a:latin typeface="Arial"/>
              <a:cs typeface="Arial"/>
            </a:endParaRPr>
          </a:p>
          <a:p>
            <a:pPr marL="527050" marR="1083945" indent="-514350">
              <a:lnSpc>
                <a:spcPts val="2810"/>
              </a:lnSpc>
              <a:spcBef>
                <a:spcPts val="875"/>
              </a:spcBef>
              <a:buFont typeface="Arial"/>
              <a:buChar char="•"/>
              <a:tabLst>
                <a:tab pos="526415" algn="l"/>
                <a:tab pos="527050" algn="l"/>
              </a:tabLst>
            </a:pPr>
            <a:r>
              <a:rPr sz="2400" b="1" spc="-5" dirty="0">
                <a:solidFill>
                  <a:srgbClr val="008FCE"/>
                </a:solidFill>
                <a:latin typeface="Arial"/>
                <a:cs typeface="Arial"/>
              </a:rPr>
              <a:t>Review </a:t>
            </a:r>
            <a:r>
              <a:rPr sz="2400" dirty="0">
                <a:latin typeface="Arial"/>
                <a:cs typeface="Arial"/>
              </a:rPr>
              <a:t>of </a:t>
            </a:r>
            <a:r>
              <a:rPr sz="2400" spc="-5" dirty="0">
                <a:latin typeface="Arial"/>
                <a:cs typeface="Arial"/>
              </a:rPr>
              <a:t>the operational </a:t>
            </a:r>
            <a:r>
              <a:rPr sz="2400" dirty="0">
                <a:latin typeface="Arial"/>
                <a:cs typeface="Arial"/>
              </a:rPr>
              <a:t>management process </a:t>
            </a:r>
            <a:r>
              <a:rPr sz="2400" spc="-5" dirty="0">
                <a:latin typeface="Arial"/>
                <a:cs typeface="Arial"/>
              </a:rPr>
              <a:t>for travellers </a:t>
            </a:r>
            <a:r>
              <a:rPr sz="2400" dirty="0">
                <a:latin typeface="Arial"/>
                <a:cs typeface="Arial"/>
              </a:rPr>
              <a:t>arriving (and  possibly </a:t>
            </a:r>
            <a:r>
              <a:rPr sz="2400" spc="-5" dirty="0">
                <a:latin typeface="Arial"/>
                <a:cs typeface="Arial"/>
              </a:rPr>
              <a:t>departing) through points </a:t>
            </a:r>
            <a:r>
              <a:rPr sz="2400" dirty="0">
                <a:latin typeface="Arial"/>
                <a:cs typeface="Arial"/>
              </a:rPr>
              <a:t>of</a:t>
            </a:r>
            <a:r>
              <a:rPr sz="2400" spc="-15" dirty="0">
                <a:latin typeface="Arial"/>
                <a:cs typeface="Arial"/>
              </a:rPr>
              <a:t> </a:t>
            </a:r>
            <a:r>
              <a:rPr sz="2400" spc="-5" dirty="0">
                <a:latin typeface="Arial"/>
                <a:cs typeface="Arial"/>
              </a:rPr>
              <a:t>entry</a:t>
            </a:r>
            <a:endParaRPr sz="2400">
              <a:latin typeface="Arial"/>
              <a:cs typeface="Arial"/>
            </a:endParaRPr>
          </a:p>
          <a:p>
            <a:pPr marL="527050" marR="83820" indent="-514350">
              <a:lnSpc>
                <a:spcPct val="100800"/>
              </a:lnSpc>
              <a:spcBef>
                <a:spcPts val="610"/>
              </a:spcBef>
              <a:buFont typeface="Arial"/>
              <a:buChar char="•"/>
              <a:tabLst>
                <a:tab pos="526415" algn="l"/>
                <a:tab pos="527050" algn="l"/>
              </a:tabLst>
            </a:pPr>
            <a:r>
              <a:rPr sz="2400" b="1" spc="-5" dirty="0">
                <a:solidFill>
                  <a:srgbClr val="008FCE"/>
                </a:solidFill>
                <a:latin typeface="Arial"/>
                <a:cs typeface="Arial"/>
              </a:rPr>
              <a:t>Confirm arrangements </a:t>
            </a:r>
            <a:r>
              <a:rPr sz="2400" spc="-5" dirty="0">
                <a:latin typeface="Arial"/>
                <a:cs typeface="Arial"/>
              </a:rPr>
              <a:t>for notification, coordination </a:t>
            </a:r>
            <a:r>
              <a:rPr sz="2400" dirty="0">
                <a:latin typeface="Arial"/>
                <a:cs typeface="Arial"/>
              </a:rPr>
              <a:t>and </a:t>
            </a:r>
            <a:r>
              <a:rPr sz="2400" spc="-5" dirty="0">
                <a:latin typeface="Arial"/>
                <a:cs typeface="Arial"/>
              </a:rPr>
              <a:t>internal communications  </a:t>
            </a:r>
            <a:r>
              <a:rPr sz="2400" dirty="0">
                <a:latin typeface="Arial"/>
                <a:cs typeface="Arial"/>
              </a:rPr>
              <a:t>when managing individuals or groups arriving </a:t>
            </a:r>
            <a:r>
              <a:rPr sz="2400" spc="-5" dirty="0">
                <a:latin typeface="Arial"/>
                <a:cs typeface="Arial"/>
              </a:rPr>
              <a:t>from </a:t>
            </a:r>
            <a:r>
              <a:rPr sz="2400" dirty="0">
                <a:latin typeface="Arial"/>
                <a:cs typeface="Arial"/>
              </a:rPr>
              <a:t>areas </a:t>
            </a:r>
            <a:r>
              <a:rPr sz="2400" spc="-5" dirty="0">
                <a:latin typeface="Arial"/>
                <a:cs typeface="Arial"/>
              </a:rPr>
              <a:t>affected </a:t>
            </a:r>
            <a:r>
              <a:rPr sz="2400" dirty="0">
                <a:latin typeface="Arial"/>
                <a:cs typeface="Arial"/>
              </a:rPr>
              <a:t>by</a:t>
            </a:r>
            <a:r>
              <a:rPr sz="2400" spc="-65" dirty="0">
                <a:latin typeface="Arial"/>
                <a:cs typeface="Arial"/>
              </a:rPr>
              <a:t> </a:t>
            </a:r>
            <a:r>
              <a:rPr sz="2400" spc="-5" dirty="0">
                <a:latin typeface="Arial"/>
                <a:cs typeface="Arial"/>
              </a:rPr>
              <a:t>COVID-19.</a:t>
            </a:r>
            <a:endParaRPr sz="2400">
              <a:latin typeface="Arial"/>
              <a:cs typeface="Arial"/>
            </a:endParaRPr>
          </a:p>
          <a:p>
            <a:pPr marL="527050" marR="5080" indent="-514350">
              <a:lnSpc>
                <a:spcPct val="100000"/>
              </a:lnSpc>
              <a:spcBef>
                <a:spcPts val="720"/>
              </a:spcBef>
              <a:buFont typeface="Arial"/>
              <a:buChar char="•"/>
              <a:tabLst>
                <a:tab pos="526415" algn="l"/>
                <a:tab pos="527050" algn="l"/>
              </a:tabLst>
            </a:pPr>
            <a:r>
              <a:rPr sz="2400" b="1" spc="-5" dirty="0">
                <a:solidFill>
                  <a:srgbClr val="008FCE"/>
                </a:solidFill>
                <a:latin typeface="Arial"/>
                <a:cs typeface="Arial"/>
              </a:rPr>
              <a:t>Confirm procedures </a:t>
            </a:r>
            <a:r>
              <a:rPr sz="2400" spc="-5" dirty="0">
                <a:latin typeface="Arial"/>
                <a:cs typeface="Arial"/>
              </a:rPr>
              <a:t>related to the </a:t>
            </a:r>
            <a:r>
              <a:rPr sz="2400" dirty="0">
                <a:latin typeface="Arial"/>
                <a:cs typeface="Arial"/>
              </a:rPr>
              <a:t>management of a </a:t>
            </a:r>
            <a:r>
              <a:rPr sz="2400" spc="-5" dirty="0">
                <a:latin typeface="Arial"/>
                <a:cs typeface="Arial"/>
              </a:rPr>
              <a:t>suspected </a:t>
            </a:r>
            <a:r>
              <a:rPr sz="2400" dirty="0">
                <a:latin typeface="Arial"/>
                <a:cs typeface="Arial"/>
              </a:rPr>
              <a:t>cases </a:t>
            </a:r>
            <a:r>
              <a:rPr sz="2400" spc="-5" dirty="0">
                <a:latin typeface="Arial"/>
                <a:cs typeface="Arial"/>
              </a:rPr>
              <a:t>before </a:t>
            </a:r>
            <a:r>
              <a:rPr sz="2400" dirty="0">
                <a:latin typeface="Arial"/>
                <a:cs typeface="Arial"/>
              </a:rPr>
              <a:t>and  </a:t>
            </a:r>
            <a:r>
              <a:rPr sz="2400" spc="-5" dirty="0">
                <a:latin typeface="Arial"/>
                <a:cs typeface="Arial"/>
              </a:rPr>
              <a:t>after laboratory confirmation.</a:t>
            </a:r>
            <a:endParaRPr sz="2400">
              <a:latin typeface="Arial"/>
              <a:cs typeface="Arial"/>
            </a:endParaRPr>
          </a:p>
          <a:p>
            <a:pPr marL="527050" indent="-514350">
              <a:lnSpc>
                <a:spcPct val="100000"/>
              </a:lnSpc>
              <a:spcBef>
                <a:spcPts val="625"/>
              </a:spcBef>
              <a:buFont typeface="Arial"/>
              <a:buChar char="•"/>
              <a:tabLst>
                <a:tab pos="526415" algn="l"/>
                <a:tab pos="527050" algn="l"/>
              </a:tabLst>
            </a:pPr>
            <a:r>
              <a:rPr sz="2400" b="1" spc="-5" dirty="0">
                <a:solidFill>
                  <a:srgbClr val="008FCE"/>
                </a:solidFill>
                <a:latin typeface="Arial"/>
                <a:cs typeface="Arial"/>
              </a:rPr>
              <a:t>Review risk and media communication</a:t>
            </a:r>
            <a:r>
              <a:rPr sz="2400" b="1" spc="-10" dirty="0">
                <a:solidFill>
                  <a:srgbClr val="008FCE"/>
                </a:solidFill>
                <a:latin typeface="Arial"/>
                <a:cs typeface="Arial"/>
              </a:rPr>
              <a:t> </a:t>
            </a:r>
            <a:r>
              <a:rPr sz="2400" dirty="0">
                <a:latin typeface="Arial"/>
                <a:cs typeface="Arial"/>
              </a:rPr>
              <a:t>plans.</a:t>
            </a:r>
            <a:endParaRPr sz="24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5372735" cy="513080"/>
          </a:xfrm>
          <a:prstGeom prst="rect">
            <a:avLst/>
          </a:prstGeom>
        </p:spPr>
        <p:txBody>
          <a:bodyPr vert="horz" wrap="square" lIns="0" tIns="12700" rIns="0" bIns="0" rtlCol="0">
            <a:spAutoFit/>
          </a:bodyPr>
          <a:lstStyle/>
          <a:p>
            <a:pPr marL="12700">
              <a:lnSpc>
                <a:spcPct val="100000"/>
              </a:lnSpc>
              <a:spcBef>
                <a:spcPts val="100"/>
              </a:spcBef>
            </a:pPr>
            <a:r>
              <a:rPr sz="3200" spc="-5" dirty="0"/>
              <a:t>Exercise management</a:t>
            </a:r>
            <a:r>
              <a:rPr sz="3200" spc="-75" dirty="0"/>
              <a:t> </a:t>
            </a:r>
            <a:r>
              <a:rPr sz="3200" spc="-5" dirty="0"/>
              <a:t>team</a:t>
            </a:r>
            <a:endParaRPr sz="3200"/>
          </a:p>
        </p:txBody>
      </p:sp>
      <p:sp>
        <p:nvSpPr>
          <p:cNvPr id="3" name="object 3"/>
          <p:cNvSpPr txBox="1"/>
          <p:nvPr/>
        </p:nvSpPr>
        <p:spPr>
          <a:xfrm>
            <a:off x="231125" y="1239011"/>
            <a:ext cx="5353685" cy="1979295"/>
          </a:xfrm>
          <a:prstGeom prst="rect">
            <a:avLst/>
          </a:prstGeom>
        </p:spPr>
        <p:txBody>
          <a:bodyPr vert="horz" wrap="square" lIns="0" tIns="109855" rIns="0" bIns="0" rtlCol="0">
            <a:spAutoFit/>
          </a:bodyPr>
          <a:lstStyle/>
          <a:p>
            <a:pPr marL="12700">
              <a:lnSpc>
                <a:spcPct val="100000"/>
              </a:lnSpc>
              <a:spcBef>
                <a:spcPts val="865"/>
              </a:spcBef>
            </a:pPr>
            <a:r>
              <a:rPr sz="2600" b="1" spc="-5" dirty="0">
                <a:solidFill>
                  <a:srgbClr val="005D85"/>
                </a:solidFill>
                <a:latin typeface="Arial"/>
                <a:cs typeface="Arial"/>
              </a:rPr>
              <a:t>Roles</a:t>
            </a:r>
            <a:endParaRPr sz="2600">
              <a:latin typeface="Arial"/>
              <a:cs typeface="Arial"/>
            </a:endParaRPr>
          </a:p>
          <a:p>
            <a:pPr marL="469900" indent="-457200">
              <a:lnSpc>
                <a:spcPct val="100000"/>
              </a:lnSpc>
              <a:spcBef>
                <a:spcPts val="770"/>
              </a:spcBef>
              <a:buChar char="•"/>
              <a:tabLst>
                <a:tab pos="469265" algn="l"/>
                <a:tab pos="469900" algn="l"/>
              </a:tabLst>
            </a:pPr>
            <a:r>
              <a:rPr sz="2600" spc="-5" dirty="0">
                <a:latin typeface="Arial"/>
                <a:cs typeface="Arial"/>
              </a:rPr>
              <a:t>Facilitation:</a:t>
            </a:r>
            <a:r>
              <a:rPr sz="2600" dirty="0">
                <a:latin typeface="Arial"/>
                <a:cs typeface="Arial"/>
              </a:rPr>
              <a:t> </a:t>
            </a:r>
            <a:r>
              <a:rPr sz="2600" spc="-5" dirty="0">
                <a:latin typeface="Arial"/>
                <a:cs typeface="Arial"/>
              </a:rPr>
              <a:t>(xxxxx)</a:t>
            </a:r>
            <a:endParaRPr sz="2600">
              <a:latin typeface="Arial"/>
              <a:cs typeface="Arial"/>
            </a:endParaRPr>
          </a:p>
          <a:p>
            <a:pPr marL="469900" indent="-457200">
              <a:lnSpc>
                <a:spcPct val="100000"/>
              </a:lnSpc>
              <a:spcBef>
                <a:spcPts val="695"/>
              </a:spcBef>
              <a:buChar char="•"/>
              <a:tabLst>
                <a:tab pos="469265" algn="l"/>
                <a:tab pos="469900" algn="l"/>
              </a:tabLst>
            </a:pPr>
            <a:r>
              <a:rPr sz="2600" spc="-5" dirty="0">
                <a:latin typeface="Arial"/>
                <a:cs typeface="Arial"/>
              </a:rPr>
              <a:t>Rapporteurs: (Group </a:t>
            </a:r>
            <a:r>
              <a:rPr sz="2600" dirty="0">
                <a:latin typeface="Arial"/>
                <a:cs typeface="Arial"/>
              </a:rPr>
              <a:t>note</a:t>
            </a:r>
            <a:r>
              <a:rPr sz="2600" spc="15" dirty="0">
                <a:latin typeface="Arial"/>
                <a:cs typeface="Arial"/>
              </a:rPr>
              <a:t> </a:t>
            </a:r>
            <a:r>
              <a:rPr sz="2600" spc="-5" dirty="0">
                <a:latin typeface="Arial"/>
                <a:cs typeface="Arial"/>
              </a:rPr>
              <a:t>takers)</a:t>
            </a:r>
            <a:endParaRPr sz="2600">
              <a:latin typeface="Arial"/>
              <a:cs typeface="Arial"/>
            </a:endParaRPr>
          </a:p>
          <a:p>
            <a:pPr marL="469900" indent="-457200">
              <a:lnSpc>
                <a:spcPct val="100000"/>
              </a:lnSpc>
              <a:spcBef>
                <a:spcPts val="675"/>
              </a:spcBef>
              <a:buChar char="•"/>
              <a:tabLst>
                <a:tab pos="469265" algn="l"/>
                <a:tab pos="469900" algn="l"/>
              </a:tabLst>
            </a:pPr>
            <a:r>
              <a:rPr sz="2600" spc="-5" dirty="0">
                <a:latin typeface="Arial"/>
                <a:cs typeface="Arial"/>
              </a:rPr>
              <a:t>Observers: (All</a:t>
            </a:r>
            <a:r>
              <a:rPr sz="2600" dirty="0">
                <a:latin typeface="Arial"/>
                <a:cs typeface="Arial"/>
              </a:rPr>
              <a:t> </a:t>
            </a:r>
            <a:r>
              <a:rPr sz="2600" spc="-5" dirty="0">
                <a:latin typeface="Arial"/>
                <a:cs typeface="Arial"/>
              </a:rPr>
              <a:t>partners)</a:t>
            </a:r>
            <a:endParaRPr sz="26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3677920" cy="513080"/>
          </a:xfrm>
          <a:prstGeom prst="rect">
            <a:avLst/>
          </a:prstGeom>
        </p:spPr>
        <p:txBody>
          <a:bodyPr vert="horz" wrap="square" lIns="0" tIns="12700" rIns="0" bIns="0" rtlCol="0">
            <a:spAutoFit/>
          </a:bodyPr>
          <a:lstStyle/>
          <a:p>
            <a:pPr marL="12700">
              <a:lnSpc>
                <a:spcPct val="100000"/>
              </a:lnSpc>
              <a:spcBef>
                <a:spcPts val="100"/>
              </a:spcBef>
            </a:pPr>
            <a:r>
              <a:rPr sz="3200" spc="-5" dirty="0"/>
              <a:t>Target</a:t>
            </a:r>
            <a:r>
              <a:rPr sz="3200" spc="-75" dirty="0"/>
              <a:t> </a:t>
            </a:r>
            <a:r>
              <a:rPr sz="3200" spc="-5" dirty="0"/>
              <a:t>participants</a:t>
            </a:r>
            <a:endParaRPr sz="3200"/>
          </a:p>
        </p:txBody>
      </p:sp>
      <p:sp>
        <p:nvSpPr>
          <p:cNvPr id="3" name="object 3"/>
          <p:cNvSpPr txBox="1"/>
          <p:nvPr/>
        </p:nvSpPr>
        <p:spPr>
          <a:xfrm>
            <a:off x="1031225" y="1128267"/>
            <a:ext cx="9807575" cy="3905885"/>
          </a:xfrm>
          <a:prstGeom prst="rect">
            <a:avLst/>
          </a:prstGeom>
        </p:spPr>
        <p:txBody>
          <a:bodyPr vert="horz" wrap="square" lIns="0" tIns="63500" rIns="0" bIns="0" rtlCol="0">
            <a:spAutoFit/>
          </a:bodyPr>
          <a:lstStyle/>
          <a:p>
            <a:pPr marL="354965" marR="5080" indent="-342900">
              <a:lnSpc>
                <a:spcPts val="3000"/>
              </a:lnSpc>
              <a:spcBef>
                <a:spcPts val="500"/>
              </a:spcBef>
              <a:buSzPts val="200"/>
              <a:buChar char="•"/>
              <a:tabLst>
                <a:tab pos="354965" algn="l"/>
                <a:tab pos="355600" algn="l"/>
              </a:tabLst>
            </a:pPr>
            <a:r>
              <a:rPr sz="2800" dirty="0">
                <a:latin typeface="Arial"/>
                <a:cs typeface="Arial"/>
              </a:rPr>
              <a:t>Target participants for the TTX are all stakeholders at </a:t>
            </a:r>
            <a:r>
              <a:rPr sz="2800" spc="-5" dirty="0">
                <a:latin typeface="Arial"/>
                <a:cs typeface="Arial"/>
              </a:rPr>
              <a:t>POEs  </a:t>
            </a:r>
            <a:r>
              <a:rPr sz="2800" dirty="0">
                <a:latin typeface="Arial"/>
                <a:cs typeface="Arial"/>
              </a:rPr>
              <a:t>mainly;</a:t>
            </a:r>
            <a:endParaRPr sz="2800">
              <a:latin typeface="Arial"/>
              <a:cs typeface="Arial"/>
            </a:endParaRPr>
          </a:p>
          <a:p>
            <a:pPr>
              <a:lnSpc>
                <a:spcPct val="100000"/>
              </a:lnSpc>
              <a:spcBef>
                <a:spcPts val="30"/>
              </a:spcBef>
              <a:buFont typeface="Arial"/>
              <a:buChar char="•"/>
            </a:pPr>
            <a:endParaRPr sz="4050">
              <a:latin typeface="Arial"/>
              <a:cs typeface="Arial"/>
            </a:endParaRPr>
          </a:p>
          <a:p>
            <a:pPr marL="1071880" lvl="1" indent="-673735">
              <a:lnSpc>
                <a:spcPct val="100000"/>
              </a:lnSpc>
              <a:buChar char="•"/>
              <a:tabLst>
                <a:tab pos="1071245" algn="l"/>
                <a:tab pos="1071880" algn="l"/>
              </a:tabLst>
            </a:pPr>
            <a:r>
              <a:rPr sz="2800" dirty="0">
                <a:latin typeface="Arial"/>
                <a:cs typeface="Arial"/>
              </a:rPr>
              <a:t>Representatives from port</a:t>
            </a:r>
            <a:r>
              <a:rPr sz="2800" spc="-20" dirty="0">
                <a:latin typeface="Arial"/>
                <a:cs typeface="Arial"/>
              </a:rPr>
              <a:t> </a:t>
            </a:r>
            <a:r>
              <a:rPr sz="2800" dirty="0">
                <a:latin typeface="Arial"/>
                <a:cs typeface="Arial"/>
              </a:rPr>
              <a:t>health,</a:t>
            </a:r>
            <a:endParaRPr sz="2800">
              <a:latin typeface="Arial"/>
              <a:cs typeface="Arial"/>
            </a:endParaRPr>
          </a:p>
          <a:p>
            <a:pPr marL="1071880" lvl="1" indent="-673735">
              <a:lnSpc>
                <a:spcPct val="100000"/>
              </a:lnSpc>
              <a:spcBef>
                <a:spcPts val="645"/>
              </a:spcBef>
              <a:buChar char="•"/>
              <a:tabLst>
                <a:tab pos="1071245" algn="l"/>
                <a:tab pos="1071880" algn="l"/>
              </a:tabLst>
            </a:pPr>
            <a:r>
              <a:rPr sz="2800" dirty="0">
                <a:latin typeface="Arial"/>
                <a:cs typeface="Arial"/>
              </a:rPr>
              <a:t>Surveillance</a:t>
            </a:r>
            <a:r>
              <a:rPr sz="2800" spc="-5" dirty="0">
                <a:latin typeface="Arial"/>
                <a:cs typeface="Arial"/>
              </a:rPr>
              <a:t> </a:t>
            </a:r>
            <a:r>
              <a:rPr sz="2800" dirty="0">
                <a:latin typeface="Arial"/>
                <a:cs typeface="Arial"/>
              </a:rPr>
              <a:t>officers,</a:t>
            </a:r>
            <a:endParaRPr sz="2800">
              <a:latin typeface="Arial"/>
              <a:cs typeface="Arial"/>
            </a:endParaRPr>
          </a:p>
          <a:p>
            <a:pPr marL="1071880" lvl="1" indent="-673735">
              <a:lnSpc>
                <a:spcPct val="100000"/>
              </a:lnSpc>
              <a:spcBef>
                <a:spcPts val="625"/>
              </a:spcBef>
              <a:buChar char="•"/>
              <a:tabLst>
                <a:tab pos="1071245" algn="l"/>
                <a:tab pos="1071880" algn="l"/>
              </a:tabLst>
            </a:pPr>
            <a:r>
              <a:rPr sz="2800" dirty="0">
                <a:latin typeface="Arial"/>
                <a:cs typeface="Arial"/>
              </a:rPr>
              <a:t>Airlines or transportation</a:t>
            </a:r>
            <a:r>
              <a:rPr sz="2800" spc="-10" dirty="0">
                <a:latin typeface="Arial"/>
                <a:cs typeface="Arial"/>
              </a:rPr>
              <a:t> </a:t>
            </a:r>
            <a:r>
              <a:rPr sz="2800" dirty="0">
                <a:latin typeface="Arial"/>
                <a:cs typeface="Arial"/>
              </a:rPr>
              <a:t>companies,</a:t>
            </a:r>
            <a:endParaRPr sz="2800">
              <a:latin typeface="Arial"/>
              <a:cs typeface="Arial"/>
            </a:endParaRPr>
          </a:p>
          <a:p>
            <a:pPr marL="1071880" lvl="1" indent="-673735">
              <a:lnSpc>
                <a:spcPct val="100000"/>
              </a:lnSpc>
              <a:spcBef>
                <a:spcPts val="650"/>
              </a:spcBef>
              <a:buChar char="•"/>
              <a:tabLst>
                <a:tab pos="1071245" algn="l"/>
                <a:tab pos="1071880" algn="l"/>
              </a:tabLst>
            </a:pPr>
            <a:r>
              <a:rPr sz="2800" dirty="0">
                <a:latin typeface="Arial"/>
                <a:cs typeface="Arial"/>
              </a:rPr>
              <a:t>Airport authorities</a:t>
            </a:r>
            <a:r>
              <a:rPr sz="2800" spc="-20" dirty="0">
                <a:latin typeface="Arial"/>
                <a:cs typeface="Arial"/>
              </a:rPr>
              <a:t> </a:t>
            </a:r>
            <a:r>
              <a:rPr sz="2800" dirty="0">
                <a:latin typeface="Arial"/>
                <a:cs typeface="Arial"/>
              </a:rPr>
              <a:t>etc.</a:t>
            </a:r>
            <a:endParaRPr sz="2800">
              <a:latin typeface="Arial"/>
              <a:cs typeface="Arial"/>
            </a:endParaRPr>
          </a:p>
          <a:p>
            <a:pPr marL="1071880" lvl="1" indent="-673735">
              <a:lnSpc>
                <a:spcPct val="100000"/>
              </a:lnSpc>
              <a:spcBef>
                <a:spcPts val="745"/>
              </a:spcBef>
              <a:buChar char="•"/>
              <a:tabLst>
                <a:tab pos="1071245" algn="l"/>
                <a:tab pos="1071880" algn="l"/>
              </a:tabLst>
            </a:pPr>
            <a:r>
              <a:rPr sz="2800" spc="-5" dirty="0">
                <a:latin typeface="Arial"/>
                <a:cs typeface="Arial"/>
              </a:rPr>
              <a:t>Staff </a:t>
            </a:r>
            <a:r>
              <a:rPr sz="2800" dirty="0">
                <a:latin typeface="Arial"/>
                <a:cs typeface="Arial"/>
              </a:rPr>
              <a:t>involved in management of</a:t>
            </a:r>
            <a:r>
              <a:rPr sz="2800" spc="-30" dirty="0">
                <a:latin typeface="Arial"/>
                <a:cs typeface="Arial"/>
              </a:rPr>
              <a:t> </a:t>
            </a:r>
            <a:r>
              <a:rPr sz="2800" dirty="0">
                <a:latin typeface="Arial"/>
                <a:cs typeface="Arial"/>
              </a:rPr>
              <a:t>facilities</a:t>
            </a:r>
            <a:endParaRPr sz="28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595959"/>
      </a:dk2>
      <a:lt2>
        <a:srgbClr val="E7E6E6"/>
      </a:lt2>
      <a:accent1>
        <a:srgbClr val="A24B19"/>
      </a:accent1>
      <a:accent2>
        <a:srgbClr val="D86422"/>
      </a:accent2>
      <a:accent3>
        <a:srgbClr val="005D85"/>
      </a:accent3>
      <a:accent4>
        <a:srgbClr val="006A97"/>
      </a:accent4>
      <a:accent5>
        <a:srgbClr val="008FCE"/>
      </a:accent5>
      <a:accent6>
        <a:srgbClr val="9DC3C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spcBef>
            <a:spcPts val="700"/>
          </a:spcBef>
          <a:buClr>
            <a:srgbClr val="DD8047"/>
          </a:buClr>
          <a:buSzPct val="60000"/>
          <a:defRPr sz="2000" b="1" dirty="0" smtClean="0">
            <a:solidFill>
              <a:srgbClr val="0070C0"/>
            </a:solidFill>
            <a:latin typeface="+mj-lt"/>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C5FCD04D76B4F9E83E1FFDAAD0434" ma:contentTypeVersion="12" ma:contentTypeDescription="Create a new document." ma:contentTypeScope="" ma:versionID="bf8e85f3622c27d67cc3cbd27cc3a127">
  <xsd:schema xmlns:xsd="http://www.w3.org/2001/XMLSchema" xmlns:xs="http://www.w3.org/2001/XMLSchema" xmlns:p="http://schemas.microsoft.com/office/2006/metadata/properties" xmlns:ns2="a1d858d0-9300-440e-863b-088bced39a33" xmlns:ns3="537a4c0a-028d-41b0-9193-6635ca5775f6" targetNamespace="http://schemas.microsoft.com/office/2006/metadata/properties" ma:root="true" ma:fieldsID="dff9a7b1e994b620ba838fd5a29bea04" ns2:_="" ns3:_="">
    <xsd:import namespace="a1d858d0-9300-440e-863b-088bced39a33"/>
    <xsd:import namespace="537a4c0a-028d-41b0-9193-6635ca5775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858d0-9300-440e-863b-088bced39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a4c0a-028d-41b0-9193-6635ca5775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E3FAA1-00F0-4BC8-A185-44E6E222D5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858d0-9300-440e-863b-088bced39a33"/>
    <ds:schemaRef ds:uri="537a4c0a-028d-41b0-9193-6635ca577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E7E171-1D3A-41BF-B6DE-247968968854}">
  <ds:schemaRefs>
    <ds:schemaRef ds:uri="http://schemas.microsoft.com/sharepoint/v3/contenttype/forms"/>
  </ds:schemaRefs>
</ds:datastoreItem>
</file>

<file path=customXml/itemProps3.xml><?xml version="1.0" encoding="utf-8"?>
<ds:datastoreItem xmlns:ds="http://schemas.openxmlformats.org/officeDocument/2006/customXml" ds:itemID="{B98C56FF-3B45-4F9A-AD8F-595410FA4E9D}">
  <ds:schemaRefs>
    <ds:schemaRef ds:uri="http://purl.org/dc/elements/1.1/"/>
    <ds:schemaRef ds:uri="http://schemas.microsoft.com/office/2006/metadata/properties"/>
    <ds:schemaRef ds:uri="http://purl.org/dc/terms/"/>
    <ds:schemaRef ds:uri="a1d858d0-9300-440e-863b-088bced39a33"/>
    <ds:schemaRef ds:uri="http://schemas.microsoft.com/office/2006/documentManagement/types"/>
    <ds:schemaRef ds:uri="http://schemas.microsoft.com/office/infopath/2007/PartnerControls"/>
    <ds:schemaRef ds:uri="http://schemas.openxmlformats.org/package/2006/metadata/core-properties"/>
    <ds:schemaRef ds:uri="537a4c0a-028d-41b0-9193-6635ca5775f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354</TotalTime>
  <Words>3192</Words>
  <Application>Microsoft Office PowerPoint</Application>
  <PresentationFormat>Widescreen</PresentationFormat>
  <Paragraphs>418</Paragraphs>
  <Slides>41</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Arial Black</vt:lpstr>
      <vt:lpstr>Calibri</vt:lpstr>
      <vt:lpstr>Office Theme</vt:lpstr>
      <vt:lpstr>1_Office Theme</vt:lpstr>
      <vt:lpstr>PowerPoint Presentation</vt:lpstr>
      <vt:lpstr>Agenda</vt:lpstr>
      <vt:lpstr>Latest WHO Situation Report</vt:lpstr>
      <vt:lpstr>Guiding Preparedness and Response</vt:lpstr>
      <vt:lpstr>What is a Table-Top Exercise (TTX)?</vt:lpstr>
      <vt:lpstr>Design &amp; Purpose</vt:lpstr>
      <vt:lpstr>Specific objectives of the TTX</vt:lpstr>
      <vt:lpstr>Exercise management team</vt:lpstr>
      <vt:lpstr>Target participants</vt:lpstr>
      <vt:lpstr>Rules of the TTX</vt:lpstr>
      <vt:lpstr>Rules of the TTX (Cont.)</vt:lpstr>
      <vt:lpstr>Table-Top Exercise: How to Play</vt:lpstr>
      <vt:lpstr>Questions</vt:lpstr>
      <vt:lpstr>PowerPoint Presentation</vt:lpstr>
      <vt:lpstr>Session 1 - Scenario</vt:lpstr>
      <vt:lpstr>Session 1 – Discussion Questions</vt:lpstr>
      <vt:lpstr>Session 2 - Note to Facilitators</vt:lpstr>
      <vt:lpstr>Session 2 Option 1 – Countries with no quarantine</vt:lpstr>
      <vt:lpstr>Session 2 - Option 1 Discussion Questions</vt:lpstr>
      <vt:lpstr>Session 2 Option 2 – Countries with self quarantine</vt:lpstr>
      <vt:lpstr>Session 2 - Option 2 Discussion Questions</vt:lpstr>
      <vt:lpstr>PowerPoint Presentation</vt:lpstr>
      <vt:lpstr>Session 3 – Cargo vessel</vt:lpstr>
      <vt:lpstr>Session 3</vt:lpstr>
      <vt:lpstr>Session 4 – Land Crossings</vt:lpstr>
      <vt:lpstr>Session 4</vt:lpstr>
      <vt:lpstr>Session 5 – Risk Communication</vt:lpstr>
      <vt:lpstr>Session 5</vt:lpstr>
      <vt:lpstr>ENDEX</vt:lpstr>
      <vt:lpstr>PowerPoint Presentation</vt:lpstr>
      <vt:lpstr>Summary &amp;  Next Steps</vt:lpstr>
      <vt:lpstr>Agenda part 2</vt:lpstr>
      <vt:lpstr>Strengths and gaps analysis</vt:lpstr>
      <vt:lpstr>PowerPoint Presentation</vt:lpstr>
      <vt:lpstr>Action Plan</vt:lpstr>
      <vt:lpstr>Consolidation</vt:lpstr>
      <vt:lpstr>Participants’ feedback form</vt:lpstr>
      <vt:lpstr>PowerPoint Presentation</vt:lpstr>
      <vt:lpstr>WHO COVID-19 Partners Platform</vt:lpstr>
      <vt:lpstr>E-learning courses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COPPER, Frederik Anton</cp:lastModifiedBy>
  <cp:revision>2</cp:revision>
  <dcterms:created xsi:type="dcterms:W3CDTF">2020-10-20T10:36:26Z</dcterms:created>
  <dcterms:modified xsi:type="dcterms:W3CDTF">2020-11-03T11:34:40Z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2020-10-20T00:00:00Z</vt:filetime>
  </property>
  <property fmtid="{D5CDD505-2E9C-101B-9397-08002B2CF9AE}" pid="3" name="LastSaved">
    <vt:filetime>2020-10-20T00:00:00Z</vt:filetime>
  </property>
  <property fmtid="{D5CDD505-2E9C-101B-9397-08002B2CF9AE}" pid="4" name="ContentTypeId">
    <vt:lpwstr>0x0101004B8C5FCD04D76B4F9E83E1FFDAAD0434</vt:lpwstr>
  </property>
</Properties>
</file>